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183" r:id="rId1"/>
  </p:sldMasterIdLst>
  <p:notesMasterIdLst>
    <p:notesMasterId r:id="rId60"/>
  </p:notesMasterIdLst>
  <p:sldIdLst>
    <p:sldId id="411" r:id="rId2"/>
    <p:sldId id="412" r:id="rId3"/>
    <p:sldId id="316" r:id="rId4"/>
    <p:sldId id="397" r:id="rId5"/>
    <p:sldId id="576" r:id="rId6"/>
    <p:sldId id="579" r:id="rId7"/>
    <p:sldId id="580" r:id="rId8"/>
    <p:sldId id="581" r:id="rId9"/>
    <p:sldId id="583" r:id="rId10"/>
    <p:sldId id="584" r:id="rId11"/>
    <p:sldId id="585" r:id="rId12"/>
    <p:sldId id="431" r:id="rId13"/>
    <p:sldId id="590" r:id="rId14"/>
    <p:sldId id="591" r:id="rId15"/>
    <p:sldId id="601" r:id="rId16"/>
    <p:sldId id="613" r:id="rId17"/>
    <p:sldId id="614" r:id="rId18"/>
    <p:sldId id="570" r:id="rId19"/>
    <p:sldId id="392" r:id="rId20"/>
    <p:sldId id="615" r:id="rId21"/>
    <p:sldId id="616" r:id="rId22"/>
    <p:sldId id="617" r:id="rId23"/>
    <p:sldId id="618" r:id="rId24"/>
    <p:sldId id="598" r:id="rId25"/>
    <p:sldId id="592" r:id="rId26"/>
    <p:sldId id="593" r:id="rId27"/>
    <p:sldId id="594" r:id="rId28"/>
    <p:sldId id="619" r:id="rId29"/>
    <p:sldId id="572" r:id="rId30"/>
    <p:sldId id="515" r:id="rId31"/>
    <p:sldId id="542" r:id="rId32"/>
    <p:sldId id="573" r:id="rId33"/>
    <p:sldId id="620" r:id="rId34"/>
    <p:sldId id="602" r:id="rId35"/>
    <p:sldId id="603" r:id="rId36"/>
    <p:sldId id="604" r:id="rId37"/>
    <p:sldId id="605" r:id="rId38"/>
    <p:sldId id="606" r:id="rId39"/>
    <p:sldId id="607" r:id="rId40"/>
    <p:sldId id="608" r:id="rId41"/>
    <p:sldId id="609" r:id="rId42"/>
    <p:sldId id="612" r:id="rId43"/>
    <p:sldId id="621" r:id="rId44"/>
    <p:sldId id="350" r:id="rId45"/>
    <p:sldId id="349" r:id="rId46"/>
    <p:sldId id="567" r:id="rId47"/>
    <p:sldId id="546" r:id="rId48"/>
    <p:sldId id="408" r:id="rId49"/>
    <p:sldId id="420" r:id="rId50"/>
    <p:sldId id="419" r:id="rId51"/>
    <p:sldId id="444" r:id="rId52"/>
    <p:sldId id="443" r:id="rId53"/>
    <p:sldId id="503" r:id="rId54"/>
    <p:sldId id="373" r:id="rId55"/>
    <p:sldId id="403" r:id="rId56"/>
    <p:sldId id="440" r:id="rId57"/>
    <p:sldId id="382" r:id="rId58"/>
    <p:sldId id="446" r:id="rId5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8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60" autoAdjust="0"/>
    <p:restoredTop sz="63226" autoAdjust="0"/>
  </p:normalViewPr>
  <p:slideViewPr>
    <p:cSldViewPr snapToGrid="0">
      <p:cViewPr varScale="1">
        <p:scale>
          <a:sx n="54" d="100"/>
          <a:sy n="54" d="100"/>
        </p:scale>
        <p:origin x="1118" y="62"/>
      </p:cViewPr>
      <p:guideLst/>
    </p:cSldViewPr>
  </p:slideViewPr>
  <p:outlineViewPr>
    <p:cViewPr>
      <p:scale>
        <a:sx n="33" d="100"/>
        <a:sy n="33" d="100"/>
      </p:scale>
      <p:origin x="0" y="0"/>
    </p:cViewPr>
  </p:outlineViewPr>
  <p:notesTextViewPr>
    <p:cViewPr>
      <p:scale>
        <a:sx n="3" d="2"/>
        <a:sy n="3" d="2"/>
      </p:scale>
      <p:origin x="0" y="-43"/>
    </p:cViewPr>
  </p:notesTextViewPr>
  <p:sorterViewPr>
    <p:cViewPr>
      <p:scale>
        <a:sx n="100" d="100"/>
        <a:sy n="100" d="100"/>
      </p:scale>
      <p:origin x="0" y="-5512"/>
    </p:cViewPr>
  </p:sorterViewPr>
  <p:notesViewPr>
    <p:cSldViewPr snapToGrid="0">
      <p:cViewPr varScale="1">
        <p:scale>
          <a:sx n="75" d="100"/>
          <a:sy n="75" d="100"/>
        </p:scale>
        <p:origin x="290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18" tIns="47108" rIns="94218" bIns="47108" rtlCol="0"/>
          <a:lstStyle>
            <a:lvl1pPr algn="r">
              <a:defRPr sz="1200"/>
            </a:lvl1pPr>
          </a:lstStyle>
          <a:p>
            <a:fld id="{181C74C2-6180-4777-96B5-2A03BC480C51}" type="datetimeFigureOut">
              <a:rPr lang="en-US" smtClean="0"/>
              <a:t>11/7/2019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8" rIns="94218"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18" tIns="47108" rIns="94218" bIns="47108" rtlCol="0" anchor="b"/>
          <a:lstStyle>
            <a:lvl1pPr algn="r">
              <a:defRPr sz="1200"/>
            </a:lvl1pPr>
          </a:lstStyle>
          <a:p>
            <a:fld id="{411D44CD-519F-41CD-BDB6-CBB713B355D5}" type="slidenum">
              <a:rPr lang="en-US" smtClean="0"/>
              <a:t>‹#›</a:t>
            </a:fld>
            <a:endParaRPr lang="en-US" dirty="0"/>
          </a:p>
        </p:txBody>
      </p:sp>
    </p:spTree>
    <p:extLst>
      <p:ext uri="{BB962C8B-B14F-4D97-AF65-F5344CB8AC3E}">
        <p14:creationId xmlns:p14="http://schemas.microsoft.com/office/powerpoint/2010/main" val="192816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log.liftingtheveil.org/2015/03/25/doj-hhs-take-aim-at-massachusetts-dc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da.gov/effective-comm.ht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dspssolutions.org/sites/default/files/resources/title_ii_undue_burden.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n.wikipedia.org/wiki/Prudentia" TargetMode="External"/><Relationship Id="rId3" Type="http://schemas.openxmlformats.org/officeDocument/2006/relationships/hyperlink" Target="https://www.lexisnexis.com/community/casebrief/p/casebrief-santosky-v-kramer" TargetMode="External"/><Relationship Id="rId7" Type="http://schemas.openxmlformats.org/officeDocument/2006/relationships/hyperlink" Target="https://en.wikipedia.org/wiki/Lady_Justice#cite_note-2"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Lady_Justice#cite_note-1" TargetMode="External"/><Relationship Id="rId5" Type="http://schemas.openxmlformats.org/officeDocument/2006/relationships/hyperlink" Target="https://en.wikipedia.org/wiki/Personification" TargetMode="External"/><Relationship Id="rId4" Type="http://schemas.openxmlformats.org/officeDocument/2006/relationships/hyperlink" Target="https://en.wikipedia.org/wiki/Allegory" TargetMode="External"/><Relationship Id="rId9" Type="http://schemas.openxmlformats.org/officeDocument/2006/relationships/hyperlink" Target="https://www.google.com/search?q=ADA+,+child+welfare+court+of+appeals&amp;oq=ADA+,+child+welfare+court+of+appeals&amp;aqs=chrome..69i57j69i64.10855j0j8&amp;sourceid=chrome&amp;ie=UTF-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data.org/factsheet/child-welfar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journals.sagepub.com/doi/full/10.1177/1536504214558214" TargetMode="External"/><Relationship Id="rId4" Type="http://schemas.openxmlformats.org/officeDocument/2006/relationships/hyperlink" Target="https://www.ncd.gov/publications/2012/Sep27201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en.wikipedia.org/wiki/Airline" TargetMode="External"/><Relationship Id="rId3" Type="http://schemas.openxmlformats.org/officeDocument/2006/relationships/hyperlink" Target="https://en.wikipedia.org/wiki/Disability" TargetMode="External"/><Relationship Id="rId7" Type="http://schemas.openxmlformats.org/officeDocument/2006/relationships/hyperlink" Target="https://en.wikipedia.org/wiki/Flight_attendant" TargetMode="External"/><Relationship Id="rId12" Type="http://schemas.openxmlformats.org/officeDocument/2006/relationships/hyperlink" Target="https://journals.sagepub.com/doi/full/10.1177/1536504214558214"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en.wikipedia.org/wiki/Deaf" TargetMode="External"/><Relationship Id="rId11" Type="http://schemas.openxmlformats.org/officeDocument/2006/relationships/hyperlink" Target="https://en.wikipedia.org/wiki/Invisible_disability" TargetMode="External"/><Relationship Id="rId5" Type="http://schemas.openxmlformats.org/officeDocument/2006/relationships/hyperlink" Target="https://en.wikipedia.org/wiki/Social_capital" TargetMode="External"/><Relationship Id="rId10" Type="http://schemas.openxmlformats.org/officeDocument/2006/relationships/hyperlink" Target="https://en.wikipedia.org/wiki/Invisible_disability#cite_note-3" TargetMode="External"/><Relationship Id="rId4" Type="http://schemas.openxmlformats.org/officeDocument/2006/relationships/hyperlink" Target="https://en.wikipedia.org/wiki/Invisible_disability#cite_note-2" TargetMode="External"/><Relationship Id="rId9" Type="http://schemas.openxmlformats.org/officeDocument/2006/relationships/hyperlink" Target="https://en.wikipedia.org/wiki/Reasonable_accommod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ichbar.org/programs/disabilitynews/disabilities_news_28"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mericanbar.org/groups/public_interest/child_law/resources/child_law_practiceonline/child_law_practice/vol-34/february-2015/representing-parents-with-disabilities--best-practic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a.gov/pubs/ada.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da.georgia.gov/history-and-spirit-behind-law"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vilrights.findlaw.com/discrimination/the-americans-with-disabilities-act-overview.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da.gov/regs2010/titleII_2010/titleII_2010_regulation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da.gov/regs2010/titleII_2010/titleII_2010_regulations.htm#a3517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Start out with a welcome and then dispel any notion that we are experts.  What we lack in knowledge, we hopefully can make up for in courage, because it takes a lot of courage, or foolishness, to be willing to stand in front of a group of people knowing we are going to make some mistakes, but being ok with that as we are moving the discussion and the work forward.</a:t>
            </a:r>
          </a:p>
          <a:p>
            <a:endParaRPr lang="en-US" baseline="0" dirty="0"/>
          </a:p>
        </p:txBody>
      </p:sp>
      <p:sp>
        <p:nvSpPr>
          <p:cNvPr id="4" name="Slide Number Placeholder 3"/>
          <p:cNvSpPr>
            <a:spLocks noGrp="1"/>
          </p:cNvSpPr>
          <p:nvPr>
            <p:ph type="sldNum" sz="quarter" idx="10"/>
          </p:nvPr>
        </p:nvSpPr>
        <p:spPr/>
        <p:txBody>
          <a:bodyPr/>
          <a:lstStyle/>
          <a:p>
            <a:fld id="{411D44CD-519F-41CD-BDB6-CBB713B355D5}" type="slidenum">
              <a:rPr lang="en-US" smtClean="0"/>
              <a:t>1</a:t>
            </a:fld>
            <a:endParaRPr lang="en-US" dirty="0"/>
          </a:p>
        </p:txBody>
      </p:sp>
    </p:spTree>
    <p:extLst>
      <p:ext uri="{BB962C8B-B14F-4D97-AF65-F5344CB8AC3E}">
        <p14:creationId xmlns:p14="http://schemas.microsoft.com/office/powerpoint/2010/main" val="2073561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baseline="0" dirty="0">
                <a:latin typeface="Arial" pitchFamily="34" charset="0"/>
              </a:rPr>
              <a:t>The agency </a:t>
            </a:r>
            <a:r>
              <a:rPr lang="en-US" b="1" i="1" baseline="0" dirty="0">
                <a:latin typeface="Arial" pitchFamily="34" charset="0"/>
              </a:rPr>
              <a:t>cannot abdicate its obligation to comply with ADA by contracting </a:t>
            </a:r>
            <a:r>
              <a:rPr lang="en-US" baseline="0" dirty="0">
                <a:latin typeface="Arial" pitchFamily="34" charset="0"/>
              </a:rPr>
              <a:t>services out. </a:t>
            </a:r>
          </a:p>
          <a:p>
            <a:pPr defTabSz="931735">
              <a:defRPr/>
            </a:pPr>
            <a:r>
              <a:rPr lang="en-US" baseline="0" dirty="0">
                <a:latin typeface="Arial" pitchFamily="34" charset="0"/>
              </a:rPr>
              <a:t> </a:t>
            </a:r>
          </a:p>
          <a:p>
            <a:pPr marL="0" marR="0" lvl="0" indent="0" algn="l" defTabSz="931735" rtl="0" eaLnBrk="1" fontAlgn="auto" latinLnBrk="0" hangingPunct="1">
              <a:lnSpc>
                <a:spcPct val="100000"/>
              </a:lnSpc>
              <a:spcBef>
                <a:spcPts val="0"/>
              </a:spcBef>
              <a:spcAft>
                <a:spcPts val="0"/>
              </a:spcAft>
              <a:buClrTx/>
              <a:buSzTx/>
              <a:buFontTx/>
              <a:buNone/>
              <a:tabLst/>
              <a:defRPr/>
            </a:pPr>
            <a:r>
              <a:rPr lang="en-US" dirty="0"/>
              <a:t>Child Welfare agencies are responsible for the services and activities to children, families, and prospective parents of private and non-profit agencies including, but not limited to, foster/adoptions programs on behalf of the state or municipality.</a:t>
            </a:r>
            <a:endParaRPr lang="en-US" sz="1000" dirty="0"/>
          </a:p>
          <a:p>
            <a:pPr defTabSz="931735">
              <a:defRPr/>
            </a:pPr>
            <a:endParaRPr lang="en-US" dirty="0">
              <a:latin typeface="Arial" pitchFamily="34" charset="0"/>
            </a:endParaRPr>
          </a:p>
          <a:p>
            <a:r>
              <a:rPr lang="en-US" dirty="0"/>
              <a:t>https://adata.org/factsheet/child-welfare</a:t>
            </a:r>
          </a:p>
          <a:p>
            <a:r>
              <a:rPr lang="en-US" dirty="0"/>
              <a:t>https://www.ada.gov/doj_hhs_ta/child_welfare_ta.html</a:t>
            </a:r>
          </a:p>
          <a:p>
            <a:r>
              <a:rPr lang="en-US" dirty="0"/>
              <a:t>https://www.hhs.gov/sites/default/files/ga-vlof-redactced-508.pdf</a:t>
            </a:r>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11</a:t>
            </a:fld>
            <a:endParaRPr lang="en-US" dirty="0"/>
          </a:p>
        </p:txBody>
      </p:sp>
    </p:spTree>
    <p:extLst>
      <p:ext uri="{BB962C8B-B14F-4D97-AF65-F5344CB8AC3E}">
        <p14:creationId xmlns:p14="http://schemas.microsoft.com/office/powerpoint/2010/main" val="99687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a:t>Two main principles behind these laws, b</a:t>
            </a:r>
            <a:r>
              <a:rPr lang="en-US" dirty="0"/>
              <a:t>oth of which are of particular importance to the administration of child welfare programs and complying with ADA/504.</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1. </a:t>
            </a:r>
            <a:r>
              <a:rPr lang="en-US" b="1" dirty="0"/>
              <a:t>Individualized treatment</a:t>
            </a:r>
            <a:r>
              <a:rPr lang="en-US" dirty="0"/>
              <a:t>: Individuals with disabilities must be treated on a case-by-case basis consistent with facts and objective evidence. Persons with disabilities may not be treated on the basis of generalizations or stereotypes.</a:t>
            </a:r>
            <a:r>
              <a:rPr lang="en-US" baseline="0" dirty="0"/>
              <a:t> </a:t>
            </a:r>
            <a:r>
              <a:rPr lang="en-US" dirty="0"/>
              <a:t> </a:t>
            </a:r>
            <a:endParaRPr lang="en-US" baseline="0" dirty="0"/>
          </a:p>
          <a:p>
            <a:endParaRPr lang="en-US" dirty="0"/>
          </a:p>
          <a:p>
            <a:r>
              <a:rPr lang="en-US" b="1" dirty="0">
                <a:hlinkClick r:id="rId3"/>
              </a:rPr>
              <a:t>http://blog.liftingtheveil.org/2015/03/25/</a:t>
            </a:r>
            <a:r>
              <a:rPr lang="en-US" b="1" dirty="0" err="1">
                <a:hlinkClick r:id="rId3"/>
              </a:rPr>
              <a:t>doj</a:t>
            </a:r>
            <a:r>
              <a:rPr lang="en-US" b="1" dirty="0">
                <a:hlinkClick r:id="rId3"/>
              </a:rPr>
              <a:t>-</a:t>
            </a:r>
            <a:r>
              <a:rPr lang="en-US" b="1" dirty="0" err="1">
                <a:hlinkClick r:id="rId3"/>
              </a:rPr>
              <a:t>hhs</a:t>
            </a:r>
            <a:r>
              <a:rPr lang="en-US" b="1" dirty="0">
                <a:hlinkClick r:id="rId3"/>
              </a:rPr>
              <a:t>-take-aim-at-</a:t>
            </a:r>
            <a:r>
              <a:rPr lang="en-US" b="1" dirty="0" err="1">
                <a:hlinkClick r:id="rId3"/>
              </a:rPr>
              <a:t>massachusetts</a:t>
            </a:r>
            <a:r>
              <a:rPr lang="en-US" b="1" dirty="0">
                <a:hlinkClick r:id="rId3"/>
              </a:rPr>
              <a:t>-</a:t>
            </a:r>
            <a:r>
              <a:rPr lang="en-US" b="1" dirty="0" err="1">
                <a:hlinkClick r:id="rId3"/>
              </a:rPr>
              <a:t>dcf</a:t>
            </a:r>
            <a:r>
              <a:rPr lang="en-US" b="1" dirty="0">
                <a:hlinkClick r:id="rId3"/>
              </a:rPr>
              <a:t>/</a:t>
            </a:r>
            <a:r>
              <a:rPr lang="en-US" b="1" dirty="0"/>
              <a:t>’</a:t>
            </a:r>
          </a:p>
          <a:p>
            <a:pPr marL="0" indent="0">
              <a:buFont typeface="Wingdings" panose="05000000000000000000" pitchFamily="2" charset="2"/>
              <a:buNone/>
            </a:pPr>
            <a:r>
              <a:rPr lang="en-US" dirty="0"/>
              <a:t>In some cases, it may mean ensuring physical or programmatic accessibility or providing auxiliary aids and services to ensure adequate communication and participation. </a:t>
            </a:r>
            <a:r>
              <a:rPr lang="en-US" b="1" dirty="0"/>
              <a:t>For example</a:t>
            </a:r>
            <a:r>
              <a:rPr lang="en-US" dirty="0"/>
              <a:t>, a child welfare agency must provide an interpreter for a father who is deaf when necessary to ensure that he can </a:t>
            </a:r>
            <a:r>
              <a:rPr lang="en-US" b="1" dirty="0"/>
              <a:t>participate in all aspects of the child welfare interaction.</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By applying these principles consistently in the child welfare system, child welfare agencies and courts can ensure that parents and prospective parents with disabilities have equal access to parenting opportunities while ensuring children safely remain in or are placed in safe and caring homes.  </a:t>
            </a:r>
          </a:p>
          <a:p>
            <a:pPr marL="0" indent="0">
              <a:buFont typeface="Wingdings" panose="05000000000000000000" pitchFamily="2" charset="2"/>
              <a:buNone/>
            </a:pPr>
            <a:endParaRPr lang="en-US" sz="1200" b="0" i="0" kern="1200" dirty="0">
              <a:solidFill>
                <a:schemeClr val="tx1"/>
              </a:solidFill>
              <a:effectLst/>
              <a:latin typeface="+mn-lt"/>
              <a:ea typeface="+mn-ea"/>
              <a:cs typeface="+mn-cs"/>
            </a:endParaRPr>
          </a:p>
          <a:p>
            <a:pPr marL="0" indent="0">
              <a:buFont typeface="Wingdings" panose="05000000000000000000" pitchFamily="2" charset="2"/>
              <a:buNone/>
            </a:pPr>
            <a:r>
              <a:rPr lang="en-US" sz="1200" b="0" i="0" kern="1200" dirty="0">
                <a:solidFill>
                  <a:schemeClr val="tx1"/>
                </a:solidFill>
                <a:effectLst/>
                <a:latin typeface="+mn-lt"/>
                <a:ea typeface="+mn-ea"/>
                <a:cs typeface="+mn-cs"/>
              </a:rPr>
              <a:t>Parenting skills do not come naturally to many parents, with or without disabilities.  To provide assistance to parents with disabilities that is equal to that offered to parents without disabilities, child welfare agencies may be required to provide enhanced or supplemental training, to increase frequency of training opportunities, or to provide such training in familiar environments conducive to learning.</a:t>
            </a:r>
          </a:p>
          <a:p>
            <a:pPr marL="0" indent="0">
              <a:buFont typeface="Wingdings" panose="05000000000000000000" pitchFamily="2" charset="2"/>
              <a:buNone/>
            </a:pPr>
            <a:endParaRPr lang="en-US" sz="1200" b="0" i="0" kern="1200" dirty="0">
              <a:solidFill>
                <a:schemeClr val="tx1"/>
              </a:solidFill>
              <a:effectLst/>
              <a:latin typeface="+mn-lt"/>
              <a:ea typeface="+mn-ea"/>
              <a:cs typeface="+mn-cs"/>
            </a:endParaRPr>
          </a:p>
          <a:p>
            <a:pPr marL="0" indent="0">
              <a:buFont typeface="Wingdings" panose="05000000000000000000" pitchFamily="2" charset="2"/>
              <a:buNone/>
            </a:pPr>
            <a:r>
              <a:rPr lang="en-US" sz="1200" b="0" i="0" kern="1200" dirty="0">
                <a:solidFill>
                  <a:schemeClr val="tx1"/>
                </a:solidFill>
                <a:effectLst/>
                <a:latin typeface="+mn-lt"/>
                <a:ea typeface="+mn-ea"/>
                <a:cs typeface="+mn-cs"/>
              </a:rPr>
              <a:t>In some instances, providing appropriate supports for persons with disabilities means selecting an appropriate alternative already provided in the Federal child welfare statutes.  For instance, section 475 of the Social Security Act provides that the child welfare agency is required to file a petition to terminate parental rights when the child is in foster care for the preceding 15 out of 22 months.  However, the law provides exceptions to this requirement and gives child welfare agencies the flexibility to work with parents who have a child in foster care beyond the 15 month period, including parents with disabilities.</a:t>
            </a:r>
          </a:p>
          <a:p>
            <a:pPr marL="0" indent="0">
              <a:buFont typeface="Wingdings" panose="05000000000000000000" pitchFamily="2" charset="2"/>
              <a:buNone/>
            </a:pPr>
            <a:endParaRPr lang="en-US" sz="1200" b="0" i="0" kern="1200" dirty="0">
              <a:solidFill>
                <a:schemeClr val="tx1"/>
              </a:solidFill>
              <a:effectLst/>
              <a:latin typeface="+mn-lt"/>
              <a:ea typeface="+mn-ea"/>
              <a:cs typeface="+mn-cs"/>
            </a:endParaRPr>
          </a:p>
          <a:p>
            <a:pPr marL="0" indent="0">
              <a:buNone/>
            </a:pPr>
            <a:r>
              <a:rPr lang="en-US" sz="1200" b="1" dirty="0"/>
              <a:t>2. Full and Equal Opportunity: </a:t>
            </a:r>
            <a:r>
              <a:rPr lang="en-US" sz="1200" dirty="0"/>
              <a:t>Individuals with disabilities must be provided opportunities to benefit from or participate (meaningfully) in child welfare and court programs, services, and activities that are </a:t>
            </a:r>
            <a:r>
              <a:rPr lang="en-US" sz="1200" b="1" dirty="0"/>
              <a:t>equal </a:t>
            </a:r>
            <a:r>
              <a:rPr lang="en-US" sz="1200" dirty="0"/>
              <a:t>to those extended to individuals without disabilities. </a:t>
            </a:r>
          </a:p>
          <a:p>
            <a:endParaRPr lang="en-US" sz="1200" dirty="0"/>
          </a:p>
          <a:p>
            <a:endParaRPr lang="en-US" b="1" dirty="0"/>
          </a:p>
          <a:p>
            <a:pPr marL="0" indent="0">
              <a:buFont typeface="Wingdings" panose="05000000000000000000" pitchFamily="2" charset="2"/>
              <a:buNone/>
            </a:pPr>
            <a:endParaRPr lang="en-US" dirty="0"/>
          </a:p>
          <a:p>
            <a:endParaRPr lang="en-US" dirty="0"/>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12</a:t>
            </a:fld>
            <a:endParaRPr lang="en-US" dirty="0"/>
          </a:p>
        </p:txBody>
      </p:sp>
    </p:spTree>
    <p:extLst>
      <p:ext uri="{BB962C8B-B14F-4D97-AF65-F5344CB8AC3E}">
        <p14:creationId xmlns:p14="http://schemas.microsoft.com/office/powerpoint/2010/main" val="99443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t>MA; GA</a:t>
            </a:r>
          </a:p>
          <a:p>
            <a:pPr marL="0" indent="0">
              <a:buFont typeface="Wingdings" panose="05000000000000000000" pitchFamily="2" charset="2"/>
              <a:buNone/>
            </a:pPr>
            <a:r>
              <a:rPr lang="en-US" baseline="0" dirty="0"/>
              <a:t>E</a:t>
            </a:r>
            <a:r>
              <a:rPr lang="en-US" dirty="0"/>
              <a:t>verything must</a:t>
            </a:r>
            <a:r>
              <a:rPr lang="en-US" baseline="0" dirty="0"/>
              <a:t> be evaluated on a case-by-case basis. Just like case plans and WTLPs are not intended to be cookie cutter responses to any given family’s needs. This principle of individualized is highlighted by 2 cases – 1 involving MA and the other involving GA.</a:t>
            </a:r>
          </a:p>
          <a:p>
            <a:pPr marL="171450" indent="-171450">
              <a:buFontTx/>
              <a:buChar char="-"/>
            </a:pPr>
            <a:r>
              <a:rPr lang="en-US" baseline="0" dirty="0"/>
              <a:t>The first example here is based on a situation involving MA that both DOJ and HHS investigated and found many violations. 19 year old mother with DD; 2 days old; parents could help.</a:t>
            </a:r>
            <a:r>
              <a:rPr lang="en-US" b="1" dirty="0"/>
              <a:t> </a:t>
            </a:r>
            <a:r>
              <a:rPr lang="en-US" dirty="0"/>
              <a:t>DCF found to have acted based on discriminatory assumptions and stereotypes about her disability, without consideration of implementing appropriate family-based support services. DCF staff assumed that Ms. Gordon was unable to learn how to safely care for her daughter because of her disability, and, therefore, denied her the opportunity to receive meaningful assistance from her mother and other service providers during visits. </a:t>
            </a:r>
          </a:p>
          <a:p>
            <a:pPr marL="171450" indent="-171450" defTabSz="931735">
              <a:buFontTx/>
              <a:buChar char="-"/>
              <a:defRPr/>
            </a:pPr>
            <a:r>
              <a:rPr lang="en-US" baseline="0" dirty="0"/>
              <a:t>The second example is based on a situation involving GA. There was a prospective foster parent who </a:t>
            </a:r>
            <a:r>
              <a:rPr lang="en-US" dirty="0"/>
              <a:t>alleged that she was discriminated against based on her disabilities, which include chronic fatigue syndrome.</a:t>
            </a:r>
            <a:r>
              <a:rPr lang="en-US" baseline="0" dirty="0"/>
              <a:t> It was found that the state violated ADA and 504 by acting on stereotypical assumptions about how her daily activities are affected by CFS and did not reflect or take into account her own statements about her actual abilities or statements provided by her medical providers.</a:t>
            </a:r>
          </a:p>
          <a:p>
            <a:pPr marL="0" marR="0" lvl="0" indent="0" algn="l" defTabSz="931735" rtl="0" eaLnBrk="1" fontAlgn="auto" latinLnBrk="0" hangingPunct="1">
              <a:lnSpc>
                <a:spcPct val="100000"/>
              </a:lnSpc>
              <a:spcBef>
                <a:spcPts val="0"/>
              </a:spcBef>
              <a:spcAft>
                <a:spcPts val="0"/>
              </a:spcAft>
              <a:buClrTx/>
              <a:buSzTx/>
              <a:buFontTx/>
              <a:buNone/>
              <a:tabLst/>
              <a:defRPr/>
            </a:pPr>
            <a:r>
              <a:rPr lang="en-US" baseline="0" dirty="0"/>
              <a:t>Both of these examples underscore the importance of not acting on assumptions or stereotypes and of providing appropriate accommodations based on an individualized treatment and assessments, which may include family supports.</a:t>
            </a:r>
            <a:endParaRPr lang="en-US" dirty="0"/>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13</a:t>
            </a:fld>
            <a:endParaRPr lang="en-US" dirty="0"/>
          </a:p>
        </p:txBody>
      </p:sp>
    </p:spTree>
    <p:extLst>
      <p:ext uri="{BB962C8B-B14F-4D97-AF65-F5344CB8AC3E}">
        <p14:creationId xmlns:p14="http://schemas.microsoft.com/office/powerpoint/2010/main" val="224621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Arial" panose="020B0604020202020204" pitchFamily="34" charset="0"/>
              </a:rPr>
              <a:t>People who have vision, hearing, or speech disabilities (“communication disabilities”) use different ways to communicate. For example, people who are blind may give and receive information audibly rather than in writing and people who are deaf may give and receive information through writing or sign language rather than through speech.</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ADA requires that title II entities (State and local governments) and title III entities (businesses and nonprofit organizations that serve the public) communicate effectively with people who have communication disabilities. The goal is to ensure that communication with people with these disabilities is equally effective as communication with people without disabilities.</a:t>
            </a:r>
          </a:p>
          <a:p>
            <a:endParaRPr lang="en-US" b="0" i="0" dirty="0">
              <a:solidFill>
                <a:srgbClr val="000000"/>
              </a:solidFill>
              <a:effectLst/>
              <a:latin typeface="Arial" panose="020B0604020202020204" pitchFamily="34" charset="0"/>
            </a:endParaRPr>
          </a:p>
          <a:p>
            <a:pPr>
              <a:buFont typeface="Arial" panose="020B0604020202020204" pitchFamily="34" charset="0"/>
              <a:buChar char="•"/>
            </a:pPr>
            <a:r>
              <a:rPr lang="en-US" sz="1200" dirty="0">
                <a:solidFill>
                  <a:srgbClr val="000000"/>
                </a:solidFill>
                <a:latin typeface="Arial" panose="020B0604020202020204" pitchFamily="34" charset="0"/>
              </a:rPr>
              <a:t>Covered entities must provide auxiliary aids and services when needed to communicate effectively with individuals who are receiving the covered entity’s goods or services. </a:t>
            </a:r>
            <a:r>
              <a:rPr lang="en-US" sz="1200" dirty="0">
                <a:solidFill>
                  <a:srgbClr val="000000"/>
                </a:solidFill>
                <a:latin typeface="Times New Roman" panose="02020603050405020304" pitchFamily="18" charset="0"/>
              </a:rPr>
              <a:t>Generally, the requirement to provide an auxiliary aid or service is triggered when a person with a disability requests it.</a:t>
            </a:r>
          </a:p>
          <a:p>
            <a:endParaRPr lang="en-US" sz="1200" dirty="0">
              <a:solidFill>
                <a:srgbClr val="000000"/>
              </a:solidFill>
              <a:latin typeface="Times New Roman" panose="02020603050405020304" pitchFamily="18" charset="0"/>
            </a:endParaRPr>
          </a:p>
          <a:p>
            <a:pPr>
              <a:buFont typeface="Arial" panose="020B0604020202020204" pitchFamily="34" charset="0"/>
              <a:buChar char="•"/>
            </a:pPr>
            <a:r>
              <a:rPr lang="en-US" sz="1200" dirty="0">
                <a:solidFill>
                  <a:srgbClr val="000000"/>
                </a:solidFill>
                <a:latin typeface="Arial" panose="020B0604020202020204" pitchFamily="34" charset="0"/>
              </a:rPr>
              <a:t>The rules apply to all communication with the person receiving the covered entity’s goods or services as well as with their parent, spouse, or companion, if appropriate and necessary.</a:t>
            </a:r>
          </a:p>
          <a:p>
            <a:pPr>
              <a:buFont typeface="Arial" panose="020B0604020202020204" pitchFamily="34" charset="0"/>
              <a:buChar char="•"/>
            </a:pPr>
            <a:endParaRPr lang="en-US" sz="1200" dirty="0">
              <a:solidFill>
                <a:srgbClr val="000000"/>
              </a:solidFill>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15</a:t>
            </a:fld>
            <a:endParaRPr lang="en-US" dirty="0"/>
          </a:p>
        </p:txBody>
      </p:sp>
    </p:spTree>
    <p:extLst>
      <p:ext uri="{BB962C8B-B14F-4D97-AF65-F5344CB8AC3E}">
        <p14:creationId xmlns:p14="http://schemas.microsoft.com/office/powerpoint/2010/main" val="62656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Courts must create a procedure by which an accommodation can be requested, and must then investigate and ascertain what accommodation is reasonable: </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State and Local Governments must </a:t>
            </a:r>
            <a:r>
              <a:rPr lang="en-US" i="1" dirty="0">
                <a:solidFill>
                  <a:srgbClr val="000000"/>
                </a:solidFill>
                <a:latin typeface="Times New Roman" panose="02020603050405020304" pitchFamily="18" charset="0"/>
              </a:rPr>
              <a:t>reasonably modify </a:t>
            </a:r>
            <a:r>
              <a:rPr lang="en-US" dirty="0">
                <a:solidFill>
                  <a:srgbClr val="000000"/>
                </a:solidFill>
                <a:latin typeface="Times New Roman" panose="02020603050405020304" pitchFamily="18" charset="0"/>
              </a:rPr>
              <a:t>their rules, policies, and procedures to avoid discriminating against people with disabilities.</a:t>
            </a:r>
          </a:p>
          <a:p>
            <a:endParaRPr 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Requiring a driver’s license as proof of identity is a policy that would be discriminatory since there are individuals whose disability makes it impossible for them to obtain a driver’s license. In that case it would be a reasonable modification to accept another type of government-issued I.D. card as proof of identification.</a:t>
            </a:r>
            <a:endParaRPr lang="en-US" dirty="0">
              <a:solidFill>
                <a:srgbClr val="000000"/>
              </a:solidFill>
              <a:latin typeface="Arial" panose="020B0604020202020204" pitchFamily="34" charset="0"/>
            </a:endParaRP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Examples of auxiliary aids: qualified interpreters, note takers, assistive listening devices,</a:t>
            </a:r>
            <a:r>
              <a:rPr lang="en-US" baseline="0" dirty="0">
                <a:solidFill>
                  <a:srgbClr val="000000"/>
                </a:solidFill>
                <a:latin typeface="Times New Roman" panose="02020603050405020304" pitchFamily="18" charset="0"/>
              </a:rPr>
              <a:t> closed captioning, large print materials, etc.</a:t>
            </a:r>
            <a:endParaRPr lang="en-US" dirty="0">
              <a:solidFill>
                <a:srgbClr val="000000"/>
              </a:solidFill>
              <a:latin typeface="Times New Roman" panose="02020603050405020304" pitchFamily="18" charset="0"/>
            </a:endParaRPr>
          </a:p>
          <a:p>
            <a:pPr lvl="0"/>
            <a:endParaRPr lang="en-US" b="1" dirty="0"/>
          </a:p>
          <a:p>
            <a:pPr lvl="0"/>
            <a:r>
              <a:rPr lang="en-US" b="1" dirty="0"/>
              <a:t>Auxiliary Aids &amp; Services</a:t>
            </a:r>
          </a:p>
          <a:p>
            <a:r>
              <a:rPr lang="en-US" dirty="0"/>
              <a:t> </a:t>
            </a:r>
          </a:p>
          <a:p>
            <a:r>
              <a:rPr lang="en-US" dirty="0"/>
              <a:t>Both child welfare agencies and courts are required to provide appropriate auxiliary aids and services, such as qualified sign language interpreters, assistive listening devices and systems, captioning, and large print or Braille materials, where necessary to ensure that individuals with disabilities can </a:t>
            </a:r>
            <a:r>
              <a:rPr lang="en-US" b="1" dirty="0"/>
              <a:t>communicate as effectively as those without disabilities</a:t>
            </a:r>
            <a:r>
              <a:rPr lang="en-US" dirty="0"/>
              <a:t>. For example, a qualified sign language interpreter may be necessary for home visits or assessments, while real-time captioning may be appropriate for family team meetings or in court. Child welfare agencies and courts must give primary consideration to the auxiliary aid or service requested by the person. If provision of the requested aid or service would result in a fundamental alteration in the nature of the service, program, or activity or in undue financial and administrative burdens, aids or services that do not result in any alteration or burdens must be provided to the maximum extent possible.</a:t>
            </a:r>
          </a:p>
          <a:p>
            <a:r>
              <a:rPr lang="en-US" dirty="0"/>
              <a:t> </a:t>
            </a:r>
          </a:p>
          <a:p>
            <a:r>
              <a:rPr lang="en-US" dirty="0"/>
              <a:t>28 C.F.R. § 35.160; 45 C.F.R. § 84.52(d).</a:t>
            </a:r>
          </a:p>
          <a:p>
            <a:r>
              <a:rPr lang="en-US" cap="small" dirty="0"/>
              <a:t>U.S. Department of Health and Human Services &amp; U.S. Department of Justice, </a:t>
            </a:r>
            <a:r>
              <a:rPr lang="en-US" i="1" dirty="0"/>
              <a:t>supra </a:t>
            </a:r>
            <a:r>
              <a:rPr lang="en-US" dirty="0"/>
              <a:t>note 37.</a:t>
            </a:r>
          </a:p>
          <a:p>
            <a:r>
              <a:rPr lang="en-US" dirty="0"/>
              <a:t>28 C.F.R. § 35.160(b)(2).</a:t>
            </a:r>
          </a:p>
          <a:p>
            <a:r>
              <a:rPr lang="en-US" i="1" dirty="0"/>
              <a:t>Id.</a:t>
            </a:r>
            <a:endParaRPr lang="en-US" dirty="0"/>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35.137 Mobility devices.</a:t>
            </a:r>
          </a:p>
          <a:p>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Use of wheelchairs and manually-powered mobility aids. </a:t>
            </a:r>
            <a:r>
              <a:rPr lang="en-US" sz="1200" b="0" i="0" kern="1200" dirty="0">
                <a:solidFill>
                  <a:schemeClr val="tx1"/>
                </a:solidFill>
                <a:effectLst/>
                <a:latin typeface="+mn-lt"/>
                <a:ea typeface="+mn-ea"/>
                <a:cs typeface="+mn-cs"/>
              </a:rPr>
              <a:t>A public entity shall permit individuals with mobility disabilities to use wheelchairs and manually-powered mobility aids, such as walkers, crutches, canes, braces, or other similar devices designed for use by individuals with mobility disabilities in any areas open to pedestrian use.</a:t>
            </a:r>
          </a:p>
          <a:p>
            <a:r>
              <a:rPr lang="en-US" sz="1200" b="0" i="0" kern="1200" dirty="0">
                <a:solidFill>
                  <a:schemeClr val="tx1"/>
                </a:solidFill>
                <a:effectLst/>
                <a:latin typeface="+mn-lt"/>
                <a:ea typeface="+mn-ea"/>
                <a:cs typeface="+mn-cs"/>
              </a:rPr>
              <a:t>(b)</a:t>
            </a:r>
          </a:p>
          <a:p>
            <a:pPr lvl="1"/>
            <a:r>
              <a:rPr lang="en-US" sz="1200" b="0" i="0" kern="1200" dirty="0">
                <a:solidFill>
                  <a:schemeClr val="tx1"/>
                </a:solidFill>
                <a:effectLst/>
                <a:latin typeface="+mn-lt"/>
                <a:ea typeface="+mn-ea"/>
                <a:cs typeface="+mn-cs"/>
              </a:rPr>
              <a:t>(1) </a:t>
            </a:r>
            <a:r>
              <a:rPr lang="en-US" sz="1200" b="0" i="1" kern="1200" dirty="0">
                <a:solidFill>
                  <a:schemeClr val="tx1"/>
                </a:solidFill>
                <a:effectLst/>
                <a:latin typeface="+mn-lt"/>
                <a:ea typeface="+mn-ea"/>
                <a:cs typeface="+mn-cs"/>
              </a:rPr>
              <a:t>Use of other power-driven mobility devices. </a:t>
            </a:r>
            <a:r>
              <a:rPr lang="en-US" sz="1200" b="0" i="0" kern="1200" dirty="0">
                <a:solidFill>
                  <a:schemeClr val="tx1"/>
                </a:solidFill>
                <a:effectLst/>
                <a:latin typeface="+mn-lt"/>
                <a:ea typeface="+mn-ea"/>
                <a:cs typeface="+mn-cs"/>
              </a:rPr>
              <a:t>A public entity shall make reasonable modifications in its policies, practices, or procedures to permit the use of other power-driven mobility devices by individuals with mobility disabilities, unless the public entity can demonstrate that the class of other power-driven mobility devices cannot be operated in accordance with legitimate safety requirements that the public entity has adopted pursuant to § 35.130(h).</a:t>
            </a:r>
          </a:p>
          <a:p>
            <a:pPr lvl="1"/>
            <a:r>
              <a:rPr lang="en-US" sz="1200" b="0" i="0" kern="12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Assessment factors.</a:t>
            </a:r>
            <a:r>
              <a:rPr lang="en-US" sz="1200" b="0" i="0" kern="1200" dirty="0">
                <a:solidFill>
                  <a:schemeClr val="tx1"/>
                </a:solidFill>
                <a:effectLst/>
                <a:latin typeface="+mn-lt"/>
                <a:ea typeface="+mn-ea"/>
                <a:cs typeface="+mn-cs"/>
              </a:rPr>
              <a:t> In determining whether a particular other power-driven mobility device can be allowed in a specific facility as a reasonable modification under paragraph (b)(1) of this section, a public entity shall consider—</a:t>
            </a:r>
          </a:p>
          <a:p>
            <a:pPr lvl="2"/>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The type, size, weight, dimensions, and speed of the device;</a:t>
            </a:r>
          </a:p>
          <a:p>
            <a:pPr lvl="2"/>
            <a:r>
              <a:rPr lang="en-US" sz="1200" b="0" i="0" kern="1200" dirty="0">
                <a:solidFill>
                  <a:schemeClr val="tx1"/>
                </a:solidFill>
                <a:effectLst/>
                <a:latin typeface="+mn-lt"/>
                <a:ea typeface="+mn-ea"/>
                <a:cs typeface="+mn-cs"/>
              </a:rPr>
              <a:t>(ii) The facility's volume of pedestrian traffic (which may vary at different times of the day, week, month, or year);</a:t>
            </a:r>
          </a:p>
          <a:p>
            <a:pPr lvl="2"/>
            <a:r>
              <a:rPr lang="en-US" sz="1200" b="0" i="0" kern="1200" dirty="0">
                <a:solidFill>
                  <a:schemeClr val="tx1"/>
                </a:solidFill>
                <a:effectLst/>
                <a:latin typeface="+mn-lt"/>
                <a:ea typeface="+mn-ea"/>
                <a:cs typeface="+mn-cs"/>
              </a:rPr>
              <a:t>(iii) The facility's design and operational characteristics (</a:t>
            </a:r>
            <a:r>
              <a:rPr lang="en-US" sz="1200" b="0" i="1" kern="1200" dirty="0">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whether its service, program, or activity is conducted indoors, its square footage, the density and placement of stationary devices, and the availability of storage for the device, if requested by the user);</a:t>
            </a:r>
          </a:p>
          <a:p>
            <a:pPr lvl="2"/>
            <a:r>
              <a:rPr lang="en-US" sz="1200" b="0" i="0" kern="1200" dirty="0">
                <a:solidFill>
                  <a:schemeClr val="tx1"/>
                </a:solidFill>
                <a:effectLst/>
                <a:latin typeface="+mn-lt"/>
                <a:ea typeface="+mn-ea"/>
                <a:cs typeface="+mn-cs"/>
              </a:rPr>
              <a:t>(iv) Whether legitimate safety requirements can be established to permit the safe operation of the other power-driven mobility device in the specific facility; and</a:t>
            </a:r>
          </a:p>
          <a:p>
            <a:pPr lvl="2"/>
            <a:r>
              <a:rPr lang="en-US" sz="1200" b="0" i="0" kern="1200" dirty="0">
                <a:solidFill>
                  <a:schemeClr val="tx1"/>
                </a:solidFill>
                <a:effectLst/>
                <a:latin typeface="+mn-lt"/>
                <a:ea typeface="+mn-ea"/>
                <a:cs typeface="+mn-cs"/>
              </a:rPr>
              <a:t>(v) Whether the use of the other power-driven mobility device creates a substantial risk of serious harm to the immediate environment or natural or cultural resources, or poses a conflict with Federal land management laws and regulations.</a:t>
            </a:r>
          </a:p>
          <a:p>
            <a:r>
              <a:rPr lang="en-US" sz="1200" b="0" i="0" kern="1200" dirty="0">
                <a:solidFill>
                  <a:schemeClr val="tx1"/>
                </a:solidFill>
                <a:effectLst/>
                <a:latin typeface="+mn-lt"/>
                <a:ea typeface="+mn-ea"/>
                <a:cs typeface="+mn-cs"/>
              </a:rPr>
              <a:t>(1) </a:t>
            </a:r>
            <a:r>
              <a:rPr lang="en-US" sz="1200" b="0" i="1" kern="1200" dirty="0">
                <a:solidFill>
                  <a:schemeClr val="tx1"/>
                </a:solidFill>
                <a:effectLst/>
                <a:latin typeface="+mn-lt"/>
                <a:ea typeface="+mn-ea"/>
                <a:cs typeface="+mn-cs"/>
              </a:rPr>
              <a:t>Inquiry about disability.</a:t>
            </a:r>
            <a:r>
              <a:rPr lang="en-US" sz="1200" b="0" i="0" kern="1200" dirty="0">
                <a:solidFill>
                  <a:schemeClr val="tx1"/>
                </a:solidFill>
                <a:effectLst/>
                <a:latin typeface="+mn-lt"/>
                <a:ea typeface="+mn-ea"/>
                <a:cs typeface="+mn-cs"/>
              </a:rPr>
              <a:t> A public entity shall not ask an individual using a wheelchair or other power-driven mobility device questions about the nature and extent of the individual's disability.</a:t>
            </a:r>
          </a:p>
          <a:p>
            <a:r>
              <a:rPr lang="en-US" sz="1200" b="0" i="0" kern="12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Inquiry into use of other power-driven mobility device.</a:t>
            </a:r>
            <a:r>
              <a:rPr lang="en-US" sz="1200" b="0" i="0" kern="1200" dirty="0">
                <a:solidFill>
                  <a:schemeClr val="tx1"/>
                </a:solidFill>
                <a:effectLst/>
                <a:latin typeface="+mn-lt"/>
                <a:ea typeface="+mn-ea"/>
                <a:cs typeface="+mn-cs"/>
              </a:rPr>
              <a:t> A public entity may ask a person using an other power-driven mobility device to provide a credible assurance that the mobility device is required because of the person's disability. A public entity that permits the use of an other power-driven mobility device by an individual with a mobility disability shall accept the presentation of a valid, State-issued, disability parking placard or card, or other State-issued proof of disability as a credible assurance that the use of the other power-driven mobility device is for the individual's mobility disability. In lieu of a valid, State-issued disability parking placard or card, or State-issued proof of disability, a public entity shall accept as a credible assurance a verbal representation, not contradicted by observable fact, that the other power-driven mobility device is being used for a mobility disability. A “valid” disability placard or card is one that is presented by the individual to whom it was issued and is otherwise in compliance with the State of issuance’s requirements for disability placards or cards.</a:t>
            </a:r>
          </a:p>
          <a:p>
            <a:r>
              <a:rPr lang="en-US" sz="1200" b="1" dirty="0">
                <a:solidFill>
                  <a:srgbClr val="000000"/>
                </a:solidFill>
                <a:latin typeface="Times New Roman" panose="02020603050405020304" pitchFamily="18" charset="0"/>
              </a:rPr>
              <a:t> 35.135 Personal devices and services</a:t>
            </a:r>
          </a:p>
          <a:p>
            <a:r>
              <a:rPr lang="en-US" sz="1200" dirty="0">
                <a:solidFill>
                  <a:srgbClr val="000000"/>
                </a:solidFill>
                <a:latin typeface="Times New Roman" panose="02020603050405020304" pitchFamily="18" charset="0"/>
              </a:rPr>
              <a:t>This part does not require a public entity to provide to individuals with disabilities personal devices, such as wheelchairs; individually prescribed devices, such as prescription eyeglasses or hearing aids; readers for personal use or study; or services of a personal nature including assistance in eating, toileting, or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public entity shall permit individuals with mobility disabilities to use wheelchairs and manually-powered mobility aids, such as walkers, crutches, canes, braces, or other similar devices designed for use by individuals with mobility disabilities in any areas open to pedestrian use.</a:t>
            </a:r>
          </a:p>
          <a:p>
            <a:endParaRPr lang="en-US" sz="1200" dirty="0">
              <a:solidFill>
                <a:srgbClr val="000000"/>
              </a:solidFill>
              <a:latin typeface="Times New Roman" panose="02020603050405020304" pitchFamily="18" charset="0"/>
            </a:endParaRPr>
          </a:p>
          <a:p>
            <a:endParaRPr lang="en-US" sz="1200" b="0" i="0" kern="1200" dirty="0">
              <a:solidFill>
                <a:schemeClr val="tx1"/>
              </a:solidFill>
              <a:effectLst/>
              <a:latin typeface="+mn-lt"/>
              <a:ea typeface="+mn-ea"/>
              <a:cs typeface="+mn-cs"/>
            </a:endParaRPr>
          </a:p>
          <a:p>
            <a:pPr lvl="2"/>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16</a:t>
            </a:fld>
            <a:endParaRPr lang="en-US" dirty="0"/>
          </a:p>
        </p:txBody>
      </p:sp>
    </p:spTree>
    <p:extLst>
      <p:ext uri="{BB962C8B-B14F-4D97-AF65-F5344CB8AC3E}">
        <p14:creationId xmlns:p14="http://schemas.microsoft.com/office/powerpoint/2010/main" val="133087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spc="-7" dirty="0">
                <a:solidFill>
                  <a:srgbClr val="FF0000"/>
                </a:solidFill>
                <a:latin typeface="Calibri Light" panose="020F0302020204030204"/>
              </a:rPr>
              <a:t>Slide from Tom Rawlings and Rachel Davidson’s PowerPoint </a:t>
            </a:r>
          </a:p>
          <a:p>
            <a:pPr defTabSz="931735">
              <a:defRPr/>
            </a:pPr>
            <a:r>
              <a:rPr lang="en-US" spc="-7" dirty="0">
                <a:solidFill>
                  <a:srgbClr val="FF0000"/>
                </a:solidFill>
                <a:latin typeface="Calibri Light" panose="020F0302020204030204"/>
              </a:rPr>
              <a:t>http://guardianadlitem.org/wp-content/uploads/2016/07/Session_C_-_Advancing_-_PowerPoint_Robyn.original.1460640138.pdf</a:t>
            </a:r>
            <a:endParaRPr lang="en-US" sz="2700" dirty="0">
              <a:latin typeface="Franklin Gothic Book"/>
              <a:cs typeface="Franklin Gothic Book"/>
            </a:endParaRPr>
          </a:p>
          <a:p>
            <a:pPr fontAlgn="base"/>
            <a:r>
              <a:rPr lang="en-US" dirty="0"/>
              <a:t>Examples of supports that help parents provide appropriate care and stimulation to their children include:</a:t>
            </a:r>
          </a:p>
          <a:p>
            <a:pPr fontAlgn="base"/>
            <a:r>
              <a:rPr lang="en-US" dirty="0"/>
              <a:t>In-home visits to teach parenting skills and to assess parenting competency</a:t>
            </a:r>
          </a:p>
          <a:p>
            <a:pPr fontAlgn="base"/>
            <a:r>
              <a:rPr lang="en-US" dirty="0"/>
              <a:t>Parent training adapted for parents with intellectual disability</a:t>
            </a:r>
          </a:p>
          <a:p>
            <a:pPr fontAlgn="base"/>
            <a:r>
              <a:rPr lang="en-US" dirty="0"/>
              <a:t>Help with shopping and money management</a:t>
            </a:r>
          </a:p>
          <a:p>
            <a:pPr fontAlgn="base"/>
            <a:r>
              <a:rPr lang="en-US" dirty="0"/>
              <a:t>Service coordination</a:t>
            </a:r>
          </a:p>
          <a:p>
            <a:pPr fontAlgn="base"/>
            <a:r>
              <a:rPr lang="en-US" dirty="0"/>
              <a:t>Health care, learning to deal with doctors</a:t>
            </a:r>
          </a:p>
          <a:p>
            <a:pPr fontAlgn="base"/>
            <a:r>
              <a:rPr lang="en-US" dirty="0"/>
              <a:t>Child care, early intervention services</a:t>
            </a:r>
          </a:p>
          <a:p>
            <a:pPr fontAlgn="base"/>
            <a:r>
              <a:rPr lang="en-US" dirty="0"/>
              <a:t>Mental health counseling</a:t>
            </a:r>
          </a:p>
          <a:p>
            <a:pPr fontAlgn="base"/>
            <a:r>
              <a:rPr lang="en-US" dirty="0"/>
              <a:t>Counseling for substance abuse and other addictions</a:t>
            </a:r>
          </a:p>
          <a:p>
            <a:pPr fontAlgn="base"/>
            <a:r>
              <a:rPr lang="en-US" dirty="0"/>
              <a:t>Basic academic education for parents</a:t>
            </a:r>
          </a:p>
          <a:p>
            <a:pPr fontAlgn="base"/>
            <a:r>
              <a:rPr lang="en-US" dirty="0"/>
              <a:t>Transportation for families</a:t>
            </a:r>
          </a:p>
          <a:p>
            <a:pPr fontAlgn="base"/>
            <a:r>
              <a:rPr lang="en-US" dirty="0"/>
              <a:t>Play groups for children and parents</a:t>
            </a:r>
          </a:p>
          <a:p>
            <a:pPr fontAlgn="base"/>
            <a:r>
              <a:rPr lang="en-US" dirty="0"/>
              <a:t>Crisis intervention services</a:t>
            </a:r>
          </a:p>
          <a:p>
            <a:pPr fontAlgn="base"/>
            <a:endParaRPr lang="en-US" b="1" dirty="0"/>
          </a:p>
          <a:p>
            <a:pPr fontAlgn="base"/>
            <a:r>
              <a:rPr lang="en-US" b="1" dirty="0"/>
              <a:t>Parents may need varying kinds and levels of support at different times in their child’s life. </a:t>
            </a:r>
            <a:r>
              <a:rPr lang="en-US" dirty="0"/>
              <a:t>Grandparents, aunts and uncles, friends and other family members often provide a lot of the help and support. Early intervention and/or Head Start can link families of young children to community and natural supports. However, the family may not even qualify for case management services, which means someone needs to be creative in helping the family find positive environments and help for the child. There is a great need for community service agencies to create and provide individualized services based on each family’s needs.</a:t>
            </a:r>
          </a:p>
          <a:p>
            <a:pPr fontAlgn="base"/>
            <a:endParaRPr lang="en-US" b="1" i="1" dirty="0"/>
          </a:p>
          <a:p>
            <a:pPr fontAlgn="base"/>
            <a:r>
              <a:rPr lang="en-US" b="1" i="1" dirty="0"/>
              <a:t>How Are These Supports Provided?</a:t>
            </a:r>
          </a:p>
          <a:p>
            <a:pPr fontAlgn="base"/>
            <a:r>
              <a:rPr lang="en-US" dirty="0"/>
              <a:t>Several service approaches have been shown to be effective individually and in combination in supporting parents and teaching parenting skills. These include home visiting programs, parenting groups, center-based programs and shared parenting models described below (Anderson &amp; Lakin, 1998).</a:t>
            </a:r>
          </a:p>
          <a:p>
            <a:pPr fontAlgn="base"/>
            <a:endParaRPr lang="en-US" dirty="0"/>
          </a:p>
          <a:p>
            <a:pPr fontAlgn="base"/>
            <a:r>
              <a:rPr lang="en-US" b="1" dirty="0"/>
              <a:t>In-home programs provide an opportunity to model and teach parenting skills in the setting where parents will use them</a:t>
            </a:r>
            <a:r>
              <a:rPr lang="en-US" dirty="0"/>
              <a:t>. This makes the skill easier for the parents to learn. The service providers can provide appropriate supports focusing on nutrition, cleanliness, safety issues and other issues related to the home.</a:t>
            </a:r>
          </a:p>
          <a:p>
            <a:pPr fontAlgn="base"/>
            <a:endParaRPr lang="en-US" dirty="0"/>
          </a:p>
          <a:p>
            <a:pPr fontAlgn="base"/>
            <a:r>
              <a:rPr lang="en-US" b="1" dirty="0"/>
              <a:t>Parenting groups can instruct families meeting together on such topics as discipline techniques, child development, health and safety issues and decision-making skills. Studies show that parents consistently gain skills in this type of instruction</a:t>
            </a:r>
            <a:r>
              <a:rPr lang="en-US" dirty="0"/>
              <a:t>. They are most successful when the class is followed by home visiting. This allows parents to practice in the home what they have learned in class under the support and observation of their instructor.</a:t>
            </a:r>
          </a:p>
          <a:p>
            <a:pPr fontAlgn="base"/>
            <a:endParaRPr lang="en-US" dirty="0"/>
          </a:p>
          <a:p>
            <a:pPr fontAlgn="base"/>
            <a:r>
              <a:rPr lang="en-US" b="1" dirty="0"/>
              <a:t>Center-based programs </a:t>
            </a:r>
            <a:r>
              <a:rPr lang="en-US" dirty="0"/>
              <a:t>provide a variety of services to parents and children at a program site. They can provide services to the parent and the child jointly and separately at the same site. They are most effective when supplemented with in-home training. They typically offer a variety of services and </a:t>
            </a:r>
            <a:r>
              <a:rPr lang="en-US" b="1" dirty="0"/>
              <a:t>instruction such as parenting skills, cooking, financial management, etc.</a:t>
            </a:r>
          </a:p>
          <a:p>
            <a:pPr fontAlgn="base"/>
            <a:endParaRPr lang="en-US" dirty="0"/>
          </a:p>
          <a:p>
            <a:pPr fontAlgn="base"/>
            <a:r>
              <a:rPr lang="en-US" b="1" dirty="0"/>
              <a:t>Shared parenting provides full-time support when the parent and child live in foster care together</a:t>
            </a:r>
            <a:r>
              <a:rPr lang="en-US" dirty="0"/>
              <a:t>. The foster provider acts as a “co-parent” to ensure the needs of children are met.</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17</a:t>
            </a:fld>
            <a:endParaRPr lang="en-US" dirty="0"/>
          </a:p>
        </p:txBody>
      </p:sp>
    </p:spTree>
    <p:extLst>
      <p:ext uri="{BB962C8B-B14F-4D97-AF65-F5344CB8AC3E}">
        <p14:creationId xmlns:p14="http://schemas.microsoft.com/office/powerpoint/2010/main" val="271711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73893"/>
            <a:ext cx="7008776" cy="3660457"/>
          </a:xfrm>
        </p:spPr>
        <p:txBody>
          <a:bodyPr/>
          <a:lstStyle/>
          <a:p>
            <a:r>
              <a:rPr lang="en-US" b="1" dirty="0"/>
              <a:t>Parental supports are akin to parental accommodations </a:t>
            </a:r>
            <a:r>
              <a:rPr lang="en-US" dirty="0"/>
              <a:t>that individuals with disabilities need to successfully parent their children, including strategies and techniques designed to support the parent or guardian with a disability in taking care of his or her children. </a:t>
            </a:r>
            <a:r>
              <a:rPr lang="en-US" b="1" dirty="0"/>
              <a:t>The notion of parental supports as suitable for parenting represents a change in paradigm in the field of child welfare</a:t>
            </a:r>
            <a:r>
              <a:rPr lang="en-US" dirty="0"/>
              <a:t>, which typically has viewed independent parenting as crucial. Parents have often been assessed based on whether they can independently be responsible for all aspects of caring for their child or children, even though most parents rely on various formal and informal supports for caregiving. Formal supports that are typically used among North American parents include paid daycare, housecleaning, paid tutoring, or even take-out restaurants. Typical informal supports include grandparents providing a night out for parents (respite care), neighbors shoveling snow off the driveway of a new parent (chore services), or parents joining together for carpooling to soccer practice (transportation services). Supports with parents who have disabilities are similar. Parental supports for parenting activities for persons with intellectual and developmental disabilities can be defined similarly to the general notion of supports As supports in general for this population are thought to be technologies or personal supports that enhance individual functioning (Schalock et al., 2010), parental supports are simply technologies or personal supports that enhance family functioning in families headed by a parent or guardian with a disability. Technology can include any adaptive equipment that that may assist an individual in parenting, such as adaptive cribs or child care equipment, cooking/feeding equipment, or a smart phone or a Personal Digital Assistant (PDA) that presents step-by-step guidelines for parenting activities. </a:t>
            </a:r>
            <a:r>
              <a:rPr lang="en-US" b="1" dirty="0"/>
              <a:t>Personal supports include any support designed to assist parents or guardians with a disability to compensate for those aspects of their disability that affect their ability to care for their child or children and will enable them to fulfill their parenting responsibilities. </a:t>
            </a:r>
            <a:r>
              <a:rPr lang="en-US" dirty="0"/>
              <a:t>These types of personal supports could include day care services, respite care, a co-parent or parent mentor, in-home parenting training, money management assistance, homework tutoring, housekeeping, safety planning, or even long-term family foster care. Similar to the general notion that supports help individuals with disabilities fill the gaps between their own competencies and environment</a:t>
            </a:r>
          </a:p>
          <a:p>
            <a:r>
              <a:rPr lang="en-US" b="1" dirty="0"/>
              <a:t>American Association of</a:t>
            </a:r>
            <a:r>
              <a:rPr lang="en-US" b="1" baseline="0" dirty="0"/>
              <a:t> </a:t>
            </a:r>
            <a:r>
              <a:rPr lang="en-US" b="1" dirty="0"/>
              <a:t>Intellectual and</a:t>
            </a:r>
            <a:r>
              <a:rPr lang="en-US" b="1" baseline="0" dirty="0"/>
              <a:t> </a:t>
            </a:r>
            <a:r>
              <a:rPr lang="en-US" b="1" dirty="0"/>
              <a:t>Developmental Disabilities- Definition of Personal Supports</a:t>
            </a:r>
          </a:p>
          <a:p>
            <a:r>
              <a:rPr lang="en-US" dirty="0"/>
              <a:t>– ‘‘resources and strategies that aim to promote the development, education, interests, and personal wellbeing of a person and that</a:t>
            </a:r>
            <a:r>
              <a:rPr lang="en-US" baseline="0" dirty="0"/>
              <a:t> </a:t>
            </a:r>
            <a:r>
              <a:rPr lang="en-US" dirty="0"/>
              <a:t>enhance individual functioning’’ (pp.105)”</a:t>
            </a:r>
            <a:endParaRPr lang="en-US" b="1" dirty="0"/>
          </a:p>
        </p:txBody>
      </p:sp>
      <p:sp>
        <p:nvSpPr>
          <p:cNvPr id="4" name="Slide Number Placeholder 3"/>
          <p:cNvSpPr>
            <a:spLocks noGrp="1"/>
          </p:cNvSpPr>
          <p:nvPr>
            <p:ph type="sldNum" sz="quarter" idx="10"/>
          </p:nvPr>
        </p:nvSpPr>
        <p:spPr/>
        <p:txBody>
          <a:bodyPr/>
          <a:lstStyle/>
          <a:p>
            <a:fld id="{411D44CD-519F-41CD-BDB6-CBB713B355D5}" type="slidenum">
              <a:rPr lang="en-US" smtClean="0"/>
              <a:t>18</a:t>
            </a:fld>
            <a:endParaRPr lang="en-US" dirty="0"/>
          </a:p>
        </p:txBody>
      </p:sp>
    </p:spTree>
    <p:extLst>
      <p:ext uri="{BB962C8B-B14F-4D97-AF65-F5344CB8AC3E}">
        <p14:creationId xmlns:p14="http://schemas.microsoft.com/office/powerpoint/2010/main" val="412412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SourceSansProRegular"/>
              </a:rPr>
              <a:t>Powerful.</a:t>
            </a:r>
          </a:p>
          <a:p>
            <a:endParaRPr lang="en-US" dirty="0">
              <a:solidFill>
                <a:srgbClr val="000000"/>
              </a:solidFill>
              <a:latin typeface="SourceSansProRegular"/>
            </a:endParaRPr>
          </a:p>
          <a:p>
            <a:r>
              <a:rPr lang="en-US" dirty="0">
                <a:solidFill>
                  <a:srgbClr val="000000"/>
                </a:solidFill>
                <a:latin typeface="SourceSansProRegular"/>
              </a:rPr>
              <a:t>“A young African-American mother with quadriplegia</a:t>
            </a:r>
            <a:r>
              <a:rPr lang="en-US" baseline="0" dirty="0">
                <a:solidFill>
                  <a:srgbClr val="000000"/>
                </a:solidFill>
                <a:latin typeface="SourceSansProRegular"/>
              </a:rPr>
              <a:t> had</a:t>
            </a:r>
            <a:r>
              <a:rPr lang="en-US" dirty="0">
                <a:solidFill>
                  <a:srgbClr val="000000"/>
                </a:solidFill>
                <a:latin typeface="SourceSansProRegular"/>
              </a:rPr>
              <a:t> her baby removed at birth after testing had shown prenatal substance abuse. The social worker described the mother as forming no relationship to her baby despite weekly visitation. She thought the mother was psychologically incapable of forming a relationship with her child. In the six months since the baby had been born the mother had been provided no assistance in order to make it possible for her to hold or care for her baby in any way. Everyone, including the mother, just assumed this was impossible. The able-bodied grandmother did the care or left the baby in a playpen during the visits. During the first visit I saw a depressed mother who indeed appeared estranged from and disinterested in her baby. But when I showed her videotapes of parents with disabilities and their babies—</a:t>
            </a:r>
            <a:r>
              <a:rPr lang="en-US" b="1" dirty="0">
                <a:solidFill>
                  <a:srgbClr val="000000"/>
                </a:solidFill>
                <a:latin typeface="SourceSansProRegular"/>
              </a:rPr>
              <a:t>images of possibilities</a:t>
            </a:r>
            <a:r>
              <a:rPr lang="en-US" dirty="0">
                <a:solidFill>
                  <a:srgbClr val="000000"/>
                </a:solidFill>
                <a:latin typeface="SourceSansProRegular"/>
              </a:rPr>
              <a:t>—she</a:t>
            </a:r>
            <a:r>
              <a:rPr lang="en-US" b="1" dirty="0">
                <a:solidFill>
                  <a:srgbClr val="000000"/>
                </a:solidFill>
                <a:latin typeface="SourceSansProRegular"/>
              </a:rPr>
              <a:t> </a:t>
            </a:r>
            <a:r>
              <a:rPr lang="en-US" dirty="0">
                <a:solidFill>
                  <a:srgbClr val="000000"/>
                </a:solidFill>
                <a:latin typeface="SourceSansProRegular"/>
              </a:rPr>
              <a:t>asked if I could help her hold and feed her baby. So in the second visit, with a variety of front packs and pillows, she was able to hold her baby for the first time. She tenderly nuzzled and murmured to her, caressing with her lips, greeting her baby for the first time as mothers do immediately after giving birth.”</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19</a:t>
            </a:fld>
            <a:endParaRPr lang="en-US" dirty="0"/>
          </a:p>
        </p:txBody>
      </p:sp>
    </p:spTree>
    <p:extLst>
      <p:ext uri="{BB962C8B-B14F-4D97-AF65-F5344CB8AC3E}">
        <p14:creationId xmlns:p14="http://schemas.microsoft.com/office/powerpoint/2010/main" val="344081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and courts are not required to provide personal aids such</a:t>
            </a:r>
            <a:r>
              <a:rPr lang="en-US" baseline="0" dirty="0"/>
              <a:t> as prescription glasses, hearing aids etc. The picture is just an example of adaptive equipment to increase parenting abilities.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Parental Supports are designed to help individuals with disabilities fill their gaps in parenting competencies and environmental demands related to parenting.</a:t>
            </a:r>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20</a:t>
            </a:fld>
            <a:endParaRPr lang="en-US" dirty="0"/>
          </a:p>
        </p:txBody>
      </p:sp>
    </p:spTree>
    <p:extLst>
      <p:ext uri="{BB962C8B-B14F-4D97-AF65-F5344CB8AC3E}">
        <p14:creationId xmlns:p14="http://schemas.microsoft.com/office/powerpoint/2010/main" val="293679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9A7FE1-7DB7-4CFD-B1C0-169CDF4A9C9C}" type="slidenum">
              <a:rPr lang="en-US" altLang="en-US"/>
              <a:pPr/>
              <a:t>21</a:t>
            </a:fld>
            <a:endParaRPr lang="en-US" altLang="en-U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1" dirty="0">
                <a:solidFill>
                  <a:srgbClr val="000000"/>
                </a:solidFill>
                <a:latin typeface="Times New Roman" panose="02020603050405020304" pitchFamily="18" charset="0"/>
              </a:rPr>
              <a:t>§ 35.136 Service animals</a:t>
            </a:r>
          </a:p>
          <a:p>
            <a:pPr>
              <a:buFont typeface="Arial" panose="020B0604020202020204" pitchFamily="34" charset="0"/>
              <a:buChar char="•"/>
            </a:pPr>
            <a:r>
              <a:rPr lang="en-US" dirty="0">
                <a:solidFill>
                  <a:srgbClr val="000000"/>
                </a:solidFill>
                <a:latin typeface="Times New Roman" panose="02020603050405020304" pitchFamily="18" charset="0"/>
              </a:rPr>
              <a:t>(a) </a:t>
            </a:r>
            <a:r>
              <a:rPr lang="en-US" i="1" dirty="0">
                <a:solidFill>
                  <a:srgbClr val="000000"/>
                </a:solidFill>
                <a:latin typeface="Times New Roman" panose="02020603050405020304" pitchFamily="18" charset="0"/>
              </a:rPr>
              <a:t>General.</a:t>
            </a:r>
            <a:r>
              <a:rPr lang="en-US" dirty="0">
                <a:solidFill>
                  <a:srgbClr val="000000"/>
                </a:solidFill>
                <a:latin typeface="Times New Roman" panose="02020603050405020304" pitchFamily="18" charset="0"/>
              </a:rPr>
              <a:t> Generally, a public entity shall modify its policies, practices, or procedures to permit the use of a service animal by an individual with a disability.</a:t>
            </a:r>
          </a:p>
          <a:p>
            <a:pPr>
              <a:buFont typeface="Arial" panose="020B0604020202020204" pitchFamily="34" charset="0"/>
              <a:buChar char="•"/>
            </a:pPr>
            <a:r>
              <a:rPr lang="en-US" dirty="0">
                <a:solidFill>
                  <a:srgbClr val="000000"/>
                </a:solidFill>
                <a:latin typeface="Times New Roman" panose="02020603050405020304" pitchFamily="18" charset="0"/>
              </a:rPr>
              <a:t>(b) </a:t>
            </a:r>
            <a:r>
              <a:rPr lang="en-US" i="1" dirty="0">
                <a:solidFill>
                  <a:srgbClr val="000000"/>
                </a:solidFill>
                <a:latin typeface="Times New Roman" panose="02020603050405020304" pitchFamily="18" charset="0"/>
              </a:rPr>
              <a:t>Exceptions.</a:t>
            </a:r>
            <a:r>
              <a:rPr lang="en-US" dirty="0">
                <a:solidFill>
                  <a:srgbClr val="000000"/>
                </a:solidFill>
                <a:latin typeface="Times New Roman" panose="02020603050405020304" pitchFamily="18" charset="0"/>
              </a:rPr>
              <a:t> A public entity may ask an individual with a disability to remove a service animal from the premises if—</a:t>
            </a:r>
          </a:p>
          <a:p>
            <a:pPr marL="742950" lvl="1" indent="-285750">
              <a:buFont typeface="Arial" panose="020B0604020202020204" pitchFamily="34" charset="0"/>
              <a:buChar char="•"/>
            </a:pPr>
            <a:r>
              <a:rPr lang="en-US" dirty="0">
                <a:solidFill>
                  <a:srgbClr val="000000"/>
                </a:solidFill>
                <a:latin typeface="Times New Roman" panose="02020603050405020304" pitchFamily="18" charset="0"/>
              </a:rPr>
              <a:t>(1) The animal is out of control and the animal's handler does not take effective action to control it; or</a:t>
            </a:r>
          </a:p>
          <a:p>
            <a:pPr marL="742950" lvl="1" indent="-285750">
              <a:buFont typeface="Arial" panose="020B0604020202020204" pitchFamily="34" charset="0"/>
              <a:buChar char="•"/>
            </a:pPr>
            <a:r>
              <a:rPr lang="en-US" dirty="0">
                <a:solidFill>
                  <a:srgbClr val="000000"/>
                </a:solidFill>
                <a:latin typeface="Times New Roman" panose="02020603050405020304" pitchFamily="18" charset="0"/>
              </a:rPr>
              <a:t>(2) The animal is not housebroken.</a:t>
            </a:r>
          </a:p>
          <a:p>
            <a:pPr>
              <a:buFont typeface="Arial" panose="020B0604020202020204" pitchFamily="34" charset="0"/>
              <a:buChar char="•"/>
            </a:pPr>
            <a:r>
              <a:rPr lang="en-US" dirty="0">
                <a:solidFill>
                  <a:srgbClr val="000000"/>
                </a:solidFill>
                <a:latin typeface="Times New Roman" panose="02020603050405020304" pitchFamily="18" charset="0"/>
              </a:rPr>
              <a:t>(c) </a:t>
            </a:r>
            <a:r>
              <a:rPr lang="en-US" i="1" dirty="0">
                <a:solidFill>
                  <a:srgbClr val="000000"/>
                </a:solidFill>
                <a:latin typeface="Times New Roman" panose="02020603050405020304" pitchFamily="18" charset="0"/>
              </a:rPr>
              <a:t>If an animal is properly excluded.</a:t>
            </a:r>
            <a:r>
              <a:rPr lang="en-US" dirty="0">
                <a:solidFill>
                  <a:srgbClr val="000000"/>
                </a:solidFill>
                <a:latin typeface="Times New Roman" panose="02020603050405020304" pitchFamily="18" charset="0"/>
              </a:rPr>
              <a:t> If a public entity properly excludes a service animal under § 35.136(b), it shall give the individual with a disability the opportunity to participate in the service, program, or activity without having the service animal on the premises.</a:t>
            </a:r>
          </a:p>
          <a:p>
            <a:pPr>
              <a:buFont typeface="Arial" panose="020B0604020202020204" pitchFamily="34" charset="0"/>
              <a:buChar char="•"/>
            </a:pPr>
            <a:r>
              <a:rPr lang="en-US" dirty="0">
                <a:solidFill>
                  <a:srgbClr val="000000"/>
                </a:solidFill>
                <a:latin typeface="Times New Roman" panose="02020603050405020304" pitchFamily="18" charset="0"/>
              </a:rPr>
              <a:t>(e) </a:t>
            </a:r>
            <a:r>
              <a:rPr lang="en-US" i="1" dirty="0">
                <a:solidFill>
                  <a:srgbClr val="000000"/>
                </a:solidFill>
                <a:latin typeface="Times New Roman" panose="02020603050405020304" pitchFamily="18" charset="0"/>
              </a:rPr>
              <a:t>Care or supervision.</a:t>
            </a:r>
            <a:r>
              <a:rPr lang="en-US" dirty="0">
                <a:solidFill>
                  <a:srgbClr val="000000"/>
                </a:solidFill>
                <a:latin typeface="Times New Roman" panose="02020603050405020304" pitchFamily="18" charset="0"/>
              </a:rPr>
              <a:t> A public entity is not responsible for the care or supervision of a service animal.</a:t>
            </a:r>
          </a:p>
          <a:p>
            <a:pPr>
              <a:buFont typeface="Arial" panose="020B0604020202020204" pitchFamily="34" charset="0"/>
              <a:buChar char="•"/>
            </a:pPr>
            <a:r>
              <a:rPr lang="en-US" dirty="0">
                <a:solidFill>
                  <a:srgbClr val="000000"/>
                </a:solidFill>
                <a:latin typeface="Times New Roman" panose="02020603050405020304" pitchFamily="18" charset="0"/>
              </a:rPr>
              <a:t>(f) </a:t>
            </a:r>
            <a:r>
              <a:rPr lang="en-US" i="1" dirty="0">
                <a:solidFill>
                  <a:srgbClr val="000000"/>
                </a:solidFill>
                <a:latin typeface="Times New Roman" panose="02020603050405020304" pitchFamily="18" charset="0"/>
              </a:rPr>
              <a:t>Inquiries</a:t>
            </a:r>
            <a:r>
              <a:rPr lang="en-US" dirty="0">
                <a:solidFill>
                  <a:srgbClr val="000000"/>
                </a:solidFill>
                <a:latin typeface="Times New Roman" panose="02020603050405020304" pitchFamily="18" charset="0"/>
              </a:rPr>
              <a:t>. A public entity shall not ask about the nature or extent of a person's disability, but may make two inquiries to determine whether an animal qualifies as a service animal: 1) A public entity may ask if the animal is required because of a disability and 2.) what work or task the animal has been trained to perform. A public entity shall not require documentation, such as proof that the animal has been certified, trained, or licensed as a service animal. </a:t>
            </a:r>
          </a:p>
          <a:p>
            <a:pPr>
              <a:buFont typeface="Arial" panose="020B0604020202020204" pitchFamily="34" charset="0"/>
              <a:buChar char="•"/>
            </a:pPr>
            <a:r>
              <a:rPr lang="en-US" dirty="0">
                <a:solidFill>
                  <a:srgbClr val="000000"/>
                </a:solidFill>
                <a:latin typeface="Times New Roman" panose="02020603050405020304" pitchFamily="18" charset="0"/>
              </a:rPr>
              <a:t>(g) </a:t>
            </a:r>
            <a:r>
              <a:rPr lang="en-US" i="1" dirty="0">
                <a:solidFill>
                  <a:srgbClr val="000000"/>
                </a:solidFill>
                <a:latin typeface="Times New Roman" panose="02020603050405020304" pitchFamily="18" charset="0"/>
              </a:rPr>
              <a:t>Access to areas of a public entity.</a:t>
            </a:r>
            <a:r>
              <a:rPr lang="en-US" dirty="0">
                <a:solidFill>
                  <a:srgbClr val="000000"/>
                </a:solidFill>
                <a:latin typeface="Times New Roman" panose="02020603050405020304" pitchFamily="18" charset="0"/>
              </a:rPr>
              <a:t> Individuals with disabilities shall be permitted to be accompanied by their service animals in all areas of a public entity's facilities where members of the public, participants in services, programs or activities, or invitees, as relevant, are allowed to go.</a:t>
            </a:r>
          </a:p>
          <a:p>
            <a:pPr>
              <a:buFont typeface="Arial" panose="020B0604020202020204" pitchFamily="34" charset="0"/>
              <a:buChar char="•"/>
            </a:pPr>
            <a:r>
              <a:rPr lang="en-US" dirty="0">
                <a:solidFill>
                  <a:srgbClr val="000000"/>
                </a:solidFill>
                <a:latin typeface="Times New Roman" panose="02020603050405020304" pitchFamily="18" charset="0"/>
              </a:rPr>
              <a:t>(h) </a:t>
            </a:r>
            <a:r>
              <a:rPr lang="en-US" i="1" dirty="0">
                <a:solidFill>
                  <a:srgbClr val="000000"/>
                </a:solidFill>
                <a:latin typeface="Times New Roman" panose="02020603050405020304" pitchFamily="18" charset="0"/>
              </a:rPr>
              <a:t>Surcharges.</a:t>
            </a:r>
            <a:r>
              <a:rPr lang="en-US" dirty="0">
                <a:solidFill>
                  <a:srgbClr val="000000"/>
                </a:solidFill>
                <a:latin typeface="Times New Roman" panose="02020603050405020304" pitchFamily="18" charset="0"/>
              </a:rPr>
              <a:t> A public entity shall not ask or require an individual with a disability to pay a surcharge, even if people accompanied by pets are required to pay fees, or to comply with other requirements generally not applicable to people without pets. If a public entity normally charges individuals for the damage they cause, an individual with a disability may be charged for damage caused by his or her service animal.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(d) </a:t>
            </a:r>
            <a:r>
              <a:rPr lang="en-US" i="1" dirty="0">
                <a:solidFill>
                  <a:srgbClr val="000000"/>
                </a:solidFill>
                <a:latin typeface="Times New Roman" panose="02020603050405020304" pitchFamily="18" charset="0"/>
              </a:rPr>
              <a:t>Animal under handler's control.</a:t>
            </a:r>
            <a:r>
              <a:rPr lang="en-US" dirty="0">
                <a:solidFill>
                  <a:srgbClr val="000000"/>
                </a:solidFill>
                <a:latin typeface="Times New Roman" panose="02020603050405020304" pitchFamily="18" charset="0"/>
              </a:rPr>
              <a:t> A service animal shall be under the control of its handler. A service animal shall have a harness, leash, or other tether, unless either the handler is unable because of a disability to use a harness, leash, or other tether, or the use of a harness, leash, or other tether would interfere with the service animal's safe, effective performance of work or tasks, in which case the service animal must be otherwise under the handler's control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voice control, signals, or other effective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(f) </a:t>
            </a:r>
            <a:r>
              <a:rPr lang="en-US" b="1" i="1" dirty="0">
                <a:solidFill>
                  <a:srgbClr val="000000"/>
                </a:solidFill>
                <a:latin typeface="Times New Roman" panose="02020603050405020304" pitchFamily="18" charset="0"/>
              </a:rPr>
              <a:t>Inquiries</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 public entity shall not ask about the nature or extent of a person's disability, but may make two inquiries to determine whether an animal qualifies as a service animal.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1.)A public entity may ask if the animal is required because of a disability and what work or task the animal has been trained to perform. A public entity shall not require documentation, such as proof that the animal has been certified, trained, or licensed as a service animal. Generally, a public entity may not make these inquiries about a service animal when it is readily apparent that an animal is trained to do work or perform tasks for an individual with a disability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the dog is observed guiding an individual who is blind or has low vision, pulling a person's wheelchair, or providing assistance with stability or balance to an individual with an observable mobility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Generally, a public entity may not make these inquiries about a service animal when it is readily apparent that an animal is trained to do work or perform tasks for an individual with a disability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the dog is observed guiding an individual who is blind or has low vision, pulling a person's wheelchair, or providing assistance with stability or balance to an individual with an observable mobility disability).</a:t>
            </a:r>
          </a:p>
          <a:p>
            <a:r>
              <a:rPr lang="en-US" b="1" dirty="0">
                <a:solidFill>
                  <a:srgbClr val="000000"/>
                </a:solidFill>
                <a:latin typeface="Times New Roman" panose="02020603050405020304" pitchFamily="18" charset="0"/>
              </a:rPr>
              <a:t>§ 35.136 Service animals</a:t>
            </a:r>
          </a:p>
          <a:p>
            <a:pPr>
              <a:buFont typeface="Arial" panose="020B0604020202020204" pitchFamily="34" charset="0"/>
              <a:buChar char="•"/>
            </a:pPr>
            <a:r>
              <a:rPr lang="en-US" dirty="0">
                <a:solidFill>
                  <a:srgbClr val="000000"/>
                </a:solidFill>
                <a:latin typeface="Times New Roman" panose="02020603050405020304" pitchFamily="18" charset="0"/>
              </a:rPr>
              <a:t>(a) </a:t>
            </a:r>
            <a:r>
              <a:rPr lang="en-US" i="1" dirty="0">
                <a:solidFill>
                  <a:srgbClr val="000000"/>
                </a:solidFill>
                <a:latin typeface="Times New Roman" panose="02020603050405020304" pitchFamily="18" charset="0"/>
              </a:rPr>
              <a:t>General.</a:t>
            </a:r>
            <a:r>
              <a:rPr lang="en-US" dirty="0">
                <a:solidFill>
                  <a:srgbClr val="000000"/>
                </a:solidFill>
                <a:latin typeface="Times New Roman" panose="02020603050405020304" pitchFamily="18" charset="0"/>
              </a:rPr>
              <a:t> Generally, a public entity shall modify its policies, practices, or procedures to permit the use of a service animal by an individual with a disability.</a:t>
            </a:r>
          </a:p>
          <a:p>
            <a:pPr>
              <a:buFont typeface="Arial" panose="020B0604020202020204" pitchFamily="34" charset="0"/>
              <a:buChar char="•"/>
            </a:pPr>
            <a:r>
              <a:rPr lang="en-US" dirty="0">
                <a:solidFill>
                  <a:srgbClr val="000000"/>
                </a:solidFill>
                <a:latin typeface="Times New Roman" panose="02020603050405020304" pitchFamily="18" charset="0"/>
              </a:rPr>
              <a:t>(b) </a:t>
            </a:r>
            <a:r>
              <a:rPr lang="en-US" i="1" dirty="0">
                <a:solidFill>
                  <a:srgbClr val="000000"/>
                </a:solidFill>
                <a:latin typeface="Times New Roman" panose="02020603050405020304" pitchFamily="18" charset="0"/>
              </a:rPr>
              <a:t>Exceptions.</a:t>
            </a:r>
            <a:r>
              <a:rPr lang="en-US" dirty="0">
                <a:solidFill>
                  <a:srgbClr val="000000"/>
                </a:solidFill>
                <a:latin typeface="Times New Roman" panose="02020603050405020304" pitchFamily="18" charset="0"/>
              </a:rPr>
              <a:t> A public entity may ask an individual with a disability to remove a service animal from the premises if—</a:t>
            </a:r>
          </a:p>
          <a:p>
            <a:pPr marL="742950" lvl="1" indent="-285750">
              <a:buFont typeface="Arial" panose="020B0604020202020204" pitchFamily="34" charset="0"/>
              <a:buChar char="•"/>
            </a:pPr>
            <a:r>
              <a:rPr lang="en-US" dirty="0">
                <a:solidFill>
                  <a:srgbClr val="000000"/>
                </a:solidFill>
                <a:latin typeface="Times New Roman" panose="02020603050405020304" pitchFamily="18" charset="0"/>
              </a:rPr>
              <a:t>(1) The animal is out of control and the animal's handler does not take effective action to control it; or</a:t>
            </a:r>
          </a:p>
          <a:p>
            <a:pPr marL="742950" lvl="1" indent="-285750">
              <a:buFont typeface="Arial" panose="020B0604020202020204" pitchFamily="34" charset="0"/>
              <a:buChar char="•"/>
            </a:pPr>
            <a:r>
              <a:rPr lang="en-US" dirty="0">
                <a:solidFill>
                  <a:srgbClr val="000000"/>
                </a:solidFill>
                <a:latin typeface="Times New Roman" panose="02020603050405020304" pitchFamily="18" charset="0"/>
              </a:rPr>
              <a:t>(2) The animal is not housebroken.</a:t>
            </a:r>
          </a:p>
          <a:p>
            <a:pPr>
              <a:buFont typeface="Arial" panose="020B0604020202020204" pitchFamily="34" charset="0"/>
              <a:buChar char="•"/>
            </a:pPr>
            <a:r>
              <a:rPr lang="en-US" dirty="0">
                <a:solidFill>
                  <a:srgbClr val="000000"/>
                </a:solidFill>
                <a:latin typeface="Times New Roman" panose="02020603050405020304" pitchFamily="18" charset="0"/>
              </a:rPr>
              <a:t>(c) </a:t>
            </a:r>
            <a:r>
              <a:rPr lang="en-US" i="1" dirty="0">
                <a:solidFill>
                  <a:srgbClr val="000000"/>
                </a:solidFill>
                <a:latin typeface="Times New Roman" panose="02020603050405020304" pitchFamily="18" charset="0"/>
              </a:rPr>
              <a:t>If an animal is properly excluded.</a:t>
            </a:r>
            <a:r>
              <a:rPr lang="en-US" dirty="0">
                <a:solidFill>
                  <a:srgbClr val="000000"/>
                </a:solidFill>
                <a:latin typeface="Times New Roman" panose="02020603050405020304" pitchFamily="18" charset="0"/>
              </a:rPr>
              <a:t> If a public entity properly excludes a service animal under § 35.136(b), it shall give the individual with a disability the opportunity to participate in the service, program, or activity without having the service animal on the premises.</a:t>
            </a:r>
          </a:p>
          <a:p>
            <a:pPr>
              <a:buFont typeface="Arial" panose="020B0604020202020204" pitchFamily="34" charset="0"/>
              <a:buChar char="•"/>
            </a:pPr>
            <a:r>
              <a:rPr lang="en-US" dirty="0">
                <a:solidFill>
                  <a:srgbClr val="000000"/>
                </a:solidFill>
                <a:latin typeface="Times New Roman" panose="02020603050405020304" pitchFamily="18" charset="0"/>
              </a:rPr>
              <a:t>(e) </a:t>
            </a:r>
            <a:r>
              <a:rPr lang="en-US" i="1" dirty="0">
                <a:solidFill>
                  <a:srgbClr val="000000"/>
                </a:solidFill>
                <a:latin typeface="Times New Roman" panose="02020603050405020304" pitchFamily="18" charset="0"/>
              </a:rPr>
              <a:t>Care or supervision.</a:t>
            </a:r>
            <a:r>
              <a:rPr lang="en-US" dirty="0">
                <a:solidFill>
                  <a:srgbClr val="000000"/>
                </a:solidFill>
                <a:latin typeface="Times New Roman" panose="02020603050405020304" pitchFamily="18" charset="0"/>
              </a:rPr>
              <a:t> A public entity is not responsible for the care or supervision of a service animal.</a:t>
            </a:r>
          </a:p>
          <a:p>
            <a:pPr>
              <a:buFont typeface="Arial" panose="020B0604020202020204" pitchFamily="34" charset="0"/>
              <a:buChar char="•"/>
            </a:pPr>
            <a:r>
              <a:rPr lang="en-US" dirty="0">
                <a:solidFill>
                  <a:srgbClr val="000000"/>
                </a:solidFill>
                <a:latin typeface="Times New Roman" panose="02020603050405020304" pitchFamily="18" charset="0"/>
              </a:rPr>
              <a:t>(f) </a:t>
            </a:r>
            <a:r>
              <a:rPr lang="en-US" i="1" dirty="0">
                <a:solidFill>
                  <a:srgbClr val="000000"/>
                </a:solidFill>
                <a:latin typeface="Times New Roman" panose="02020603050405020304" pitchFamily="18" charset="0"/>
              </a:rPr>
              <a:t>Inquiries</a:t>
            </a:r>
            <a:r>
              <a:rPr lang="en-US" dirty="0">
                <a:solidFill>
                  <a:srgbClr val="000000"/>
                </a:solidFill>
                <a:latin typeface="Times New Roman" panose="02020603050405020304" pitchFamily="18" charset="0"/>
              </a:rPr>
              <a:t>. A public entity shall not ask about the nature or extent of a person's disability, but may make two inquiries to determine whether an animal qualifies as a service animal: 1) A public entity may ask if the animal is required because of a disability and 2.) what work or task the animal has been trained to perform. A public entity shall not require documentation, such as proof that the animal has been certified, trained, or licensed as a service animal. </a:t>
            </a:r>
          </a:p>
          <a:p>
            <a:pPr>
              <a:buFont typeface="Arial" panose="020B0604020202020204" pitchFamily="34" charset="0"/>
              <a:buChar char="•"/>
            </a:pPr>
            <a:r>
              <a:rPr lang="en-US" dirty="0">
                <a:solidFill>
                  <a:srgbClr val="000000"/>
                </a:solidFill>
                <a:latin typeface="Times New Roman" panose="02020603050405020304" pitchFamily="18" charset="0"/>
              </a:rPr>
              <a:t>(g) </a:t>
            </a:r>
            <a:r>
              <a:rPr lang="en-US" i="1" dirty="0">
                <a:solidFill>
                  <a:srgbClr val="000000"/>
                </a:solidFill>
                <a:latin typeface="Times New Roman" panose="02020603050405020304" pitchFamily="18" charset="0"/>
              </a:rPr>
              <a:t>Access to areas of a public entity.</a:t>
            </a:r>
            <a:r>
              <a:rPr lang="en-US" dirty="0">
                <a:solidFill>
                  <a:srgbClr val="000000"/>
                </a:solidFill>
                <a:latin typeface="Times New Roman" panose="02020603050405020304" pitchFamily="18" charset="0"/>
              </a:rPr>
              <a:t> Individuals with disabilities shall be permitted to be accompanied by their service animals in all areas of a public entity's facilities where members of the public, participants in services, programs or activities, or invitees, as relevant, are allowed to go.</a:t>
            </a:r>
          </a:p>
          <a:p>
            <a:pPr>
              <a:buFont typeface="Arial" panose="020B0604020202020204" pitchFamily="34" charset="0"/>
              <a:buChar char="•"/>
            </a:pPr>
            <a:r>
              <a:rPr lang="en-US" dirty="0">
                <a:solidFill>
                  <a:srgbClr val="000000"/>
                </a:solidFill>
                <a:latin typeface="Times New Roman" panose="02020603050405020304" pitchFamily="18" charset="0"/>
              </a:rPr>
              <a:t>(h) </a:t>
            </a:r>
            <a:r>
              <a:rPr lang="en-US" i="1" dirty="0">
                <a:solidFill>
                  <a:srgbClr val="000000"/>
                </a:solidFill>
                <a:latin typeface="Times New Roman" panose="02020603050405020304" pitchFamily="18" charset="0"/>
              </a:rPr>
              <a:t>Surcharges.</a:t>
            </a:r>
            <a:r>
              <a:rPr lang="en-US" dirty="0">
                <a:solidFill>
                  <a:srgbClr val="000000"/>
                </a:solidFill>
                <a:latin typeface="Times New Roman" panose="02020603050405020304" pitchFamily="18" charset="0"/>
              </a:rPr>
              <a:t> A public entity shall not ask or require an individual with a disability to pay a surcharge, even if people accompanied by pets are required to pay fees, or to comply with other requirements generally not applicable to people without pets. If a public entity normally charges individuals for the damage they cause, an individual with a disability may be charged for damage caused by his or her service animal.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(d) </a:t>
            </a:r>
            <a:r>
              <a:rPr lang="en-US" i="1" dirty="0">
                <a:solidFill>
                  <a:srgbClr val="000000"/>
                </a:solidFill>
                <a:latin typeface="Times New Roman" panose="02020603050405020304" pitchFamily="18" charset="0"/>
              </a:rPr>
              <a:t>Animal under handler's control.</a:t>
            </a:r>
            <a:r>
              <a:rPr lang="en-US" dirty="0">
                <a:solidFill>
                  <a:srgbClr val="000000"/>
                </a:solidFill>
                <a:latin typeface="Times New Roman" panose="02020603050405020304" pitchFamily="18" charset="0"/>
              </a:rPr>
              <a:t> A service animal shall be under the control of its handler. A service animal shall have a harness, leash, or other tether, unless either the handler is unable because of a disability to use a harness, leash, or other tether, or the use of a harness, leash, or other tether would interfere with the service animal's safe, effective performance of work or tasks, in which case the service animal must be otherwise under the handler's control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voice control, signals, or other effective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(f) </a:t>
            </a:r>
            <a:r>
              <a:rPr lang="en-US" b="1" i="1" dirty="0">
                <a:solidFill>
                  <a:srgbClr val="000000"/>
                </a:solidFill>
                <a:latin typeface="Times New Roman" panose="02020603050405020304" pitchFamily="18" charset="0"/>
              </a:rPr>
              <a:t>Inquiries</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 public entity shall not ask about the nature or extent of a person's disability, but may make two inquiries to determine whether an animal qualifies as a service animal.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1.)A public entity may ask if the animal is required because of a disability and what work or task the animal has been trained to perform. A public entity shall not require documentation, such as proof that the animal has been certified, trained, or licensed as a service animal. Generally, a public entity may not make these inquiries about a service animal when it is readily apparent that an animal is trained to do work or perform tasks for an individual with a disability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the dog is observed guiding an individual who is blind or has low vision, pulling a person's wheelchair, or providing assistance with stability or balance to an individual with an observable mobility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Generally, a public entity may not make these inquiries about a service animal when it is readily apparent that an animal is trained to do work or perform tasks for an individual with a disability (</a:t>
            </a:r>
            <a:r>
              <a:rPr lang="en-US" i="1" dirty="0">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the dog is observed guiding an individual who is blind or has low vision, pulling a person's wheelchair, or providing assistance with stability or balance to an individual with an observable mobility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endParaRPr lang="en-US" dirty="0"/>
          </a:p>
          <a:p>
            <a:pPr>
              <a:buFont typeface="Arial" panose="020B0604020202020204" pitchFamily="34" charset="0"/>
              <a:buChar char="•"/>
            </a:pPr>
            <a:endParaRPr lang="en-US" b="0" i="0" dirty="0">
              <a:solidFill>
                <a:srgbClr val="000000"/>
              </a:solidFill>
              <a:effectLst/>
              <a:latin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120183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a:t>
            </a:fld>
            <a:endParaRPr lang="en-US" dirty="0"/>
          </a:p>
        </p:txBody>
      </p:sp>
    </p:spTree>
    <p:extLst>
      <p:ext uri="{BB962C8B-B14F-4D97-AF65-F5344CB8AC3E}">
        <p14:creationId xmlns:p14="http://schemas.microsoft.com/office/powerpoint/2010/main" val="344230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Arial" panose="020B0604020202020204" pitchFamily="34" charset="0"/>
              <a:buChar char="•"/>
            </a:pP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23</a:t>
            </a:fld>
            <a:endParaRPr lang="en-US" dirty="0"/>
          </a:p>
        </p:txBody>
      </p:sp>
    </p:spTree>
    <p:extLst>
      <p:ext uri="{BB962C8B-B14F-4D97-AF65-F5344CB8AC3E}">
        <p14:creationId xmlns:p14="http://schemas.microsoft.com/office/powerpoint/2010/main" val="412355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 fundamental alteration is necessarily highly fact-specific. Child welfare entities have the burden of establishing that a proposed action would fundamentally alter the service, program, or activity or would result in undue financial and administrative burdens. </a:t>
            </a:r>
            <a:endParaRPr lang="en-US" sz="1200" b="1" dirty="0">
              <a:solidFill>
                <a:srgbClr val="000000"/>
              </a:solidFill>
            </a:endParaRPr>
          </a:p>
          <a:p>
            <a:pPr marL="0" indent="0">
              <a:buNone/>
            </a:pPr>
            <a:r>
              <a:rPr lang="en-US" sz="1200" b="1" dirty="0">
                <a:solidFill>
                  <a:srgbClr val="000000"/>
                </a:solidFill>
              </a:rPr>
              <a:t>For Example: </a:t>
            </a:r>
          </a:p>
          <a:p>
            <a:pPr marL="0" indent="0">
              <a:buNone/>
            </a:pPr>
            <a:r>
              <a:rPr lang="en-US" sz="1200" dirty="0">
                <a:solidFill>
                  <a:srgbClr val="000000"/>
                </a:solidFill>
              </a:rPr>
              <a:t>The city of LaGrange sponsors college-level classes that may be used toward a college degree.  To be eligible to enroll, an individual must have either a high school diploma or a General Educational Development certificate (“G.E.D”). If someone lacks a diploma or G.E.D. because of a </a:t>
            </a:r>
            <a:r>
              <a:rPr lang="en-US" sz="1200" b="1" dirty="0">
                <a:solidFill>
                  <a:srgbClr val="000000"/>
                </a:solidFill>
              </a:rPr>
              <a:t>cognitive disability</a:t>
            </a:r>
            <a:r>
              <a:rPr lang="en-US" sz="1200" dirty="0">
                <a:solidFill>
                  <a:srgbClr val="000000"/>
                </a:solidFill>
              </a:rPr>
              <a:t>, would the city have to modify the policy of requiring a high school diploma or G.E.D.? </a:t>
            </a:r>
          </a:p>
          <a:p>
            <a:r>
              <a:rPr lang="en-US" sz="1200" b="1" dirty="0">
                <a:solidFill>
                  <a:srgbClr val="000000"/>
                </a:solidFill>
              </a:rPr>
              <a:t>No</a:t>
            </a:r>
            <a:r>
              <a:rPr lang="en-US" sz="1200" dirty="0">
                <a:solidFill>
                  <a:srgbClr val="000000"/>
                </a:solidFill>
              </a:rPr>
              <a:t>. Modifying the rule would change the class from college level to something less than college level and would </a:t>
            </a:r>
            <a:r>
              <a:rPr lang="en-US" sz="1200" i="1" dirty="0">
                <a:solidFill>
                  <a:srgbClr val="000000"/>
                </a:solidFill>
              </a:rPr>
              <a:t>fundamentally alter</a:t>
            </a:r>
            <a:r>
              <a:rPr lang="en-US" sz="1200" dirty="0">
                <a:solidFill>
                  <a:srgbClr val="000000"/>
                </a:solidFill>
              </a:rPr>
              <a:t> the original nature of the class.</a:t>
            </a:r>
            <a:endParaRPr lang="en-US" sz="1200" dirty="0"/>
          </a:p>
          <a:p>
            <a:endParaRPr lang="en-US" dirty="0"/>
          </a:p>
          <a:p>
            <a:r>
              <a:rPr lang="en-US" dirty="0"/>
              <a:t>A dangerous, highly communicable disease may pose a significant risk that cannot be eliminated</a:t>
            </a:r>
            <a:r>
              <a:rPr lang="en-US" baseline="0" dirty="0"/>
              <a:t> by a reasonable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Times New Roman" panose="02020603050405020304" pitchFamily="18" charset="0"/>
              </a:rPr>
              <a:t>https://www.ada.gov/effective-comm.htm</a:t>
            </a:r>
            <a:r>
              <a:rPr lang="en-US" b="1" baseline="0" dirty="0">
                <a:solidFill>
                  <a:srgbClr val="000000"/>
                </a:solidFill>
                <a:latin typeface="Times New Roman" panose="02020603050405020304" pitchFamily="18" charset="0"/>
              </a:rPr>
              <a:t>:</a:t>
            </a:r>
            <a:endParaRPr lang="en-US" b="1" dirty="0">
              <a:solidFill>
                <a:srgbClr val="000000"/>
              </a:solidFill>
              <a:latin typeface="Times New Roman" panose="02020603050405020304" pitchFamily="18" charset="0"/>
            </a:endParaRPr>
          </a:p>
          <a:p>
            <a:r>
              <a:rPr lang="en-US" sz="1200" b="0" i="0" kern="1200" dirty="0">
                <a:solidFill>
                  <a:schemeClr val="tx1"/>
                </a:solidFill>
                <a:effectLst/>
                <a:latin typeface="+mn-lt"/>
                <a:ea typeface="+mn-ea"/>
                <a:cs typeface="+mn-cs"/>
              </a:rPr>
              <a:t>Covered entities are required to provide aids and services unless doing so would result in an “undue burden,” which is defined as significant difficulty or expense. If a particular aid or service would result in an undue burden, the entity must provide another effective aid or service, if possible, that would not result in an undue burden. Determining what constitutes an undue burden will vary from entity to entity and sometimes from one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year to the next. The impact of changing economic conditions on the resources available to an entity may also be taken into consideration in making this determination.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State and local governments</a:t>
            </a:r>
            <a:r>
              <a:rPr lang="en-US" dirty="0"/>
              <a:t>: in determining whether a particular aid or service would result in undue financial and administrative burdens, a title II entity should take into consideration the cost of the particular aid or service in light of all resources available to fund the program, service, or activity and the effect on other expenses or operations. The decision that a particular aid or service would result in an undue burden must be made by a high level official, no lower than a Department head, having budgetary authority and responsibility for making spending decisions, after considering all resources available for use in the funding and operation of the service, program, or activity, and must be accompanied by a written statement of the reasons for reaching that conclusion. If an action would result in an undue burden, a public entity must take any other action that would not result in an undue burden but would nevertheless ensure that individuals with disabilities receive the benefits or services provided by the public entity. </a:t>
            </a:r>
            <a:r>
              <a:rPr lang="en-US" dirty="0">
                <a:hlinkClick r:id="rId3"/>
              </a:rPr>
              <a:t>https://www.ada.gov/effective-comm.htm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b="1" dirty="0"/>
              <a:t>In Title II, the fundamental alteration</a:t>
            </a:r>
            <a:r>
              <a:rPr lang="en-US" dirty="0"/>
              <a:t>, undue financial and administrative burdens is slightly different than the way that undue burden is looked at for Title III. If someone in a public entity thinks that the proposed auxiliary aid or service would fundamentally alter the service or program or would result in an undue burden, then the public entity really has the burden of proving that it would result in an alteration or burden. That decision must be made by the head of the public entity or his or her designee after considering all the resources available for use in the funding and operation of the service program or activity and must be accompanied by a written statement of the reasons for reaching that conclusion. And then if they reach that conclusion, the public entity still needs to take any other action that would not result in an undue burden but would nevertheless ensure that to the maximum extent possible, individuals with disabilities receive the benefits or services provided by that public entity. So if a college says: well this is too expensive, that is not good enough. They would need to conduct a comprehensive analysis of the situation and provide that justification in writing and then still go ahead and provide whatever they can provide to make sure that the individual with a disability has access to the greatest extent possible. </a:t>
            </a:r>
            <a:r>
              <a:rPr lang="en-US" dirty="0">
                <a:hlinkClick r:id="rId4"/>
              </a:rPr>
              <a:t>http://www.dspssolutions.org/sites/default/files/resources/title_ii_undue_burden.pdf</a:t>
            </a:r>
            <a:endParaRPr lang="en-US" dirty="0"/>
          </a:p>
          <a:p>
            <a:endParaRPr lang="en-US" sz="1200" b="0" i="0" kern="1200" dirty="0">
              <a:solidFill>
                <a:schemeClr val="tx1"/>
              </a:solidFill>
              <a:effectLst/>
              <a:latin typeface="+mn-lt"/>
              <a:ea typeface="+mn-ea"/>
              <a:cs typeface="+mn-cs"/>
            </a:endParaRPr>
          </a:p>
          <a:p>
            <a:r>
              <a:rPr lang="en-US" b="1" dirty="0">
                <a:solidFill>
                  <a:srgbClr val="000000"/>
                </a:solidFill>
                <a:latin typeface="Times New Roman" panose="02020603050405020304" pitchFamily="18" charset="0"/>
              </a:rPr>
              <a:t>§ 35.139 Direct threat.</a:t>
            </a:r>
          </a:p>
          <a:p>
            <a:pPr>
              <a:buFont typeface="Arial" panose="020B0604020202020204" pitchFamily="34" charset="0"/>
              <a:buChar char="•"/>
            </a:pPr>
            <a:r>
              <a:rPr lang="en-US" dirty="0">
                <a:solidFill>
                  <a:srgbClr val="000000"/>
                </a:solidFill>
                <a:latin typeface="Times New Roman" panose="02020603050405020304" pitchFamily="18" charset="0"/>
              </a:rPr>
              <a:t>(a) This part does not require a public entity to permit an individual to participate in or benefit from the services, programs, or activities of that public entity when that individual poses a direct threat to the health or safety of others.</a:t>
            </a:r>
          </a:p>
          <a:p>
            <a:pPr>
              <a:buFont typeface="Arial" panose="020B0604020202020204" pitchFamily="34" charset="0"/>
              <a:buChar char="•"/>
            </a:pPr>
            <a:r>
              <a:rPr lang="en-US" dirty="0">
                <a:solidFill>
                  <a:srgbClr val="000000"/>
                </a:solidFill>
                <a:latin typeface="Times New Roman" panose="02020603050405020304" pitchFamily="18" charset="0"/>
              </a:rPr>
              <a:t>(b) In determining whether an individual poses a direct threat to the health or safety of others, a public entity must make an individualized assessment, based on reasonable judgment that relies on current medical knowledge or on the best available objective evidence, to ascertain: the nature, duration, and severity of the risk; the probability that the potential injury will actually occur; and whether reasonable modifications of policies, practices, or procedures or the provision of auxiliary aids or services will mitigate the risk.</a:t>
            </a:r>
          </a:p>
          <a:p>
            <a:r>
              <a:rPr lang="en-US" b="1" dirty="0"/>
              <a:t>Child Safety </a:t>
            </a:r>
            <a:r>
              <a:rPr lang="en-US" dirty="0"/>
              <a:t>Under child welfare law, the child welfare agency must make a comprehensive assessment of the child’s safety, health and well-being and any barriers the family faces in keeping the child safe at home. The principle of “child safety” is not in conflict with the ADA and Section 504. </a:t>
            </a:r>
          </a:p>
          <a:p>
            <a:r>
              <a:rPr lang="en-US" b="1" dirty="0"/>
              <a:t>Direct Threat </a:t>
            </a:r>
            <a:r>
              <a:rPr lang="en-US" dirty="0"/>
              <a:t>Under the ADA and Section 504, a direct threat is a significant risk to the health and safety of others that cannot be eliminated by a modification of policies or practices, or by the provision of auxiliary aids or services.</a:t>
            </a:r>
          </a:p>
          <a:p>
            <a:r>
              <a:rPr lang="en-US" dirty="0"/>
              <a:t>Direct Threat Analysis </a:t>
            </a:r>
          </a:p>
          <a:p>
            <a:endParaRPr lang="en-US" dirty="0"/>
          </a:p>
          <a:p>
            <a:r>
              <a:rPr lang="en-US" dirty="0"/>
              <a:t>In determining whether an individual poses a direct threat to the health or safety of a child or others, child welfare agencies and courts must make an individualized assessment, based on reasonable judgment that relies on current medical knowledge or on the best available objective evidence, to ascertain -- the nature, duration, and severity of the risk to the child; -- the probability that the potential injury to the child will actually occur; and -- whether reasonable modifications of policies or practices will mitigate the risk. Individualized Assessment and Objective Facts In some cases, an individual with a disability may not be a qualified individual with a disability for child placement purposes. What both the ADA and Section 504 require, however, is that decisions about child safety and whether a parent, prospective parent, or foster parent represents a direct threat to the safety of the child must be based on an individualized assessment and objective facts, and may not be based on stereotypes or generalizations about persons with disabilities.</a:t>
            </a:r>
          </a:p>
          <a:p>
            <a:endParaRPr lang="en-US" dirty="0"/>
          </a:p>
          <a:p>
            <a:pPr>
              <a:buFont typeface="Arial" panose="020B0604020202020204" pitchFamily="34" charset="0"/>
              <a:buChar char="•"/>
            </a:pPr>
            <a:endParaRPr lang="en-US" b="0" i="0" dirty="0">
              <a:solidFill>
                <a:srgbClr val="000000"/>
              </a:solidFill>
              <a:effectLst/>
              <a:latin typeface="Times New Roman" panose="02020603050405020304" pitchFamily="18" charset="0"/>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24</a:t>
            </a:fld>
            <a:endParaRPr lang="en-US" dirty="0"/>
          </a:p>
        </p:txBody>
      </p:sp>
    </p:spTree>
    <p:extLst>
      <p:ext uri="{BB962C8B-B14F-4D97-AF65-F5344CB8AC3E}">
        <p14:creationId xmlns:p14="http://schemas.microsoft.com/office/powerpoint/2010/main" val="1421394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Covered entities are required to provide aids and services unless doing so would result in an “undue burden,” which is defined as significant difficulty or expense. If a particular aid or service would result in an undue burden, the entity must provide another effective aid or service, if possible, that would not result in an undue burden. Determining what constitutes an undue burden will vary from entity to entity and sometimes from one</a:t>
            </a:r>
            <a:r>
              <a:rPr lang="en-US" b="1" dirty="0">
                <a:solidFill>
                  <a:srgbClr val="000000"/>
                </a:solidFill>
                <a:latin typeface="Arial" panose="020B0604020202020204" pitchFamily="34" charset="0"/>
              </a:rPr>
              <a:t> </a:t>
            </a:r>
            <a:r>
              <a:rPr lang="en-US" dirty="0">
                <a:solidFill>
                  <a:srgbClr val="000000"/>
                </a:solidFill>
                <a:latin typeface="Arial" panose="020B0604020202020204" pitchFamily="34" charset="0"/>
              </a:rPr>
              <a:t>year to the next. The impact of changing economic conditions on the resources available to an entity may also be taken into consideration in making this determination.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25</a:t>
            </a:fld>
            <a:endParaRPr lang="en-US" dirty="0"/>
          </a:p>
        </p:txBody>
      </p:sp>
    </p:spTree>
    <p:extLst>
      <p:ext uri="{BB962C8B-B14F-4D97-AF65-F5344CB8AC3E}">
        <p14:creationId xmlns:p14="http://schemas.microsoft.com/office/powerpoint/2010/main" val="109565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get them out of having to provide it </a:t>
            </a:r>
            <a:r>
              <a:rPr lang="en-US" dirty="0" err="1"/>
              <a:t>altogher</a:t>
            </a:r>
            <a:r>
              <a:rPr lang="en-US" dirty="0"/>
              <a:t>. Still have to provide the (next best) reasonable accommodation.</a:t>
            </a:r>
          </a:p>
        </p:txBody>
      </p:sp>
      <p:sp>
        <p:nvSpPr>
          <p:cNvPr id="4" name="Slide Number Placeholder 3"/>
          <p:cNvSpPr>
            <a:spLocks noGrp="1"/>
          </p:cNvSpPr>
          <p:nvPr>
            <p:ph type="sldNum" sz="quarter" idx="10"/>
          </p:nvPr>
        </p:nvSpPr>
        <p:spPr/>
        <p:txBody>
          <a:bodyPr/>
          <a:lstStyle/>
          <a:p>
            <a:fld id="{411D44CD-519F-41CD-BDB6-CBB713B355D5}" type="slidenum">
              <a:rPr lang="en-US" smtClean="0"/>
              <a:t>28</a:t>
            </a:fld>
            <a:endParaRPr lang="en-US" dirty="0"/>
          </a:p>
        </p:txBody>
      </p:sp>
    </p:spTree>
    <p:extLst>
      <p:ext uri="{BB962C8B-B14F-4D97-AF65-F5344CB8AC3E}">
        <p14:creationId xmlns:p14="http://schemas.microsoft.com/office/powerpoint/2010/main" val="94119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29</a:t>
            </a:fld>
            <a:endParaRPr lang="en-US" dirty="0"/>
          </a:p>
        </p:txBody>
      </p:sp>
    </p:spTree>
    <p:extLst>
      <p:ext uri="{BB962C8B-B14F-4D97-AF65-F5344CB8AC3E}">
        <p14:creationId xmlns:p14="http://schemas.microsoft.com/office/powerpoint/2010/main" val="367028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rPr>
              <a:t>The </a:t>
            </a:r>
            <a:r>
              <a:rPr lang="en-US" sz="1200" u="sng" dirty="0">
                <a:solidFill>
                  <a:srgbClr val="000000"/>
                </a:solidFill>
              </a:rPr>
              <a:t>child welfare system </a:t>
            </a:r>
            <a:r>
              <a:rPr lang="en-US" sz="1200" dirty="0">
                <a:solidFill>
                  <a:srgbClr val="000000"/>
                </a:solidFill>
              </a:rPr>
              <a:t>is a group of services designed to promote the well-being of children by ensuring safety, achieving permanency, and strengthening families to care for their children successfully. </a:t>
            </a:r>
          </a:p>
          <a:p>
            <a:pPr marL="171450" indent="-171450">
              <a:buFont typeface="Arial" panose="020B0604020202020204" pitchFamily="34" charset="0"/>
              <a:buChar char="•"/>
            </a:pPr>
            <a:r>
              <a:rPr lang="en-US" sz="1200" dirty="0">
                <a:solidFill>
                  <a:srgbClr val="000000"/>
                </a:solidFill>
              </a:rPr>
              <a:t>The primary responsibility for child welfare services rests with the states. </a:t>
            </a:r>
          </a:p>
          <a:p>
            <a:r>
              <a:rPr lang="en-US" sz="1200" b="1" i="0" kern="1200" cap="all" dirty="0">
                <a:solidFill>
                  <a:schemeClr val="tx1"/>
                </a:solidFill>
                <a:effectLst/>
                <a:latin typeface="+mn-lt"/>
                <a:ea typeface="+mn-ea"/>
                <a:cs typeface="+mn-cs"/>
              </a:rPr>
              <a:t>RULE:</a:t>
            </a:r>
          </a:p>
          <a:p>
            <a:r>
              <a:rPr lang="en-US" sz="1200" b="0" i="0" kern="1200" dirty="0">
                <a:solidFill>
                  <a:schemeClr val="tx1"/>
                </a:solidFill>
                <a:effectLst/>
                <a:latin typeface="+mn-lt"/>
                <a:ea typeface="+mn-ea"/>
                <a:cs typeface="+mn-cs"/>
              </a:rPr>
              <a:t>The fundamental liberty interest of natural parents in the care, custody, and management of their child does not evaporate simply because they have not been model parents or have lost temporary custody of their child to the State. Even when blood relationships are strained, parents retain a vital interest in preventing the irretrievable destruction of their family life. If anything, persons faced with forced dissolution of their parental rights have a more critical need for procedural protections than do those resisting state intervention into ongoing family affairs. When the State moves to destroy weakened familial bonds, it must provide the parents with fundamentally fair procedures. </a:t>
            </a:r>
            <a:r>
              <a:rPr lang="en-US" dirty="0">
                <a:hlinkClick r:id="rId3"/>
              </a:rPr>
              <a:t>https://www.lexisnexis.com/community/casebrief/p/casebrief-santosky-v-kramer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Factors</a:t>
            </a:r>
            <a:r>
              <a:rPr lang="en-US" sz="1200" dirty="0"/>
              <a:t> used in dependency court proceedings to determine whether children need to become wards of the state must be </a:t>
            </a:r>
            <a:r>
              <a:rPr lang="en-US" sz="1200" b="1" dirty="0"/>
              <a:t>reasonable</a:t>
            </a:r>
            <a:r>
              <a:rPr lang="en-US" sz="1200" dirty="0"/>
              <a:t>. Nonetheless, these rules have </a:t>
            </a:r>
            <a:r>
              <a:rPr lang="en-US" sz="1200" b="1" dirty="0"/>
              <a:t>not been objectively applied to parents with disabilities</a:t>
            </a:r>
            <a:r>
              <a:rPr lang="en-US" sz="1200" dirty="0"/>
              <a:t>. </a:t>
            </a:r>
          </a:p>
          <a:p>
            <a:endParaRPr lang="en-US" dirty="0"/>
          </a:p>
          <a:p>
            <a:r>
              <a:rPr lang="en-US" dirty="0"/>
              <a:t>Invoking the Constitution raises the stakes in my view, but why are the scales not balanced?  Given time it would be great to give the group a chance to shar</a:t>
            </a:r>
            <a:r>
              <a:rPr lang="en-US" baseline="0" dirty="0"/>
              <a:t>e their thoughts</a:t>
            </a:r>
            <a:r>
              <a:rPr lang="en-US" dirty="0"/>
              <a:t>, but if not here are some thoughts.  One explanation is that, coming into a case, the scales never start out balanced, if for no reason other than the burden of proof.  In the beginning, the scales are weighed against the party having the burden of proof.  You balance the scales through the presentation of evidence and persuasive authority.  But there are those who would argue that in many cases involving parents with disabilities, biases, ignorance and a lack of understanding actually weigh the scales against parents with disabilities, totally shifting the burden of proof.  Keep an open mind as we go though this presentation and see whether you agree or disagree with that.</a:t>
            </a:r>
          </a:p>
          <a:p>
            <a:endParaRPr lang="en-US" dirty="0"/>
          </a:p>
          <a:p>
            <a:r>
              <a:rPr lang="en-US" dirty="0"/>
              <a:t>The following pieces are offered without attribution because they are not offered as authority. </a:t>
            </a:r>
          </a:p>
          <a:p>
            <a:endParaRPr lang="en-US" dirty="0"/>
          </a:p>
          <a:p>
            <a:r>
              <a:rPr lang="en-US" i="1" dirty="0"/>
              <a:t>Balance Scales</a:t>
            </a:r>
            <a:r>
              <a:rPr lang="en-US" dirty="0"/>
              <a:t>: These represent impartiality and the obligation of the law (through its representatives) to weigh the evidence presented to the court. Each side of a legal case needs to be looked at and comparisons made as justice is done.</a:t>
            </a:r>
          </a:p>
          <a:p>
            <a:endParaRPr lang="en-US" dirty="0"/>
          </a:p>
          <a:p>
            <a:r>
              <a:rPr lang="en-US" b="1" dirty="0"/>
              <a:t>Lady Justice</a:t>
            </a:r>
            <a:r>
              <a:rPr lang="en-US" dirty="0"/>
              <a:t> is an </a:t>
            </a:r>
            <a:r>
              <a:rPr lang="en-US" dirty="0">
                <a:hlinkClick r:id="rId4" tooltip="Allegory"/>
              </a:rPr>
              <a:t>allegorical</a:t>
            </a:r>
            <a:r>
              <a:rPr lang="en-US" dirty="0"/>
              <a:t> </a:t>
            </a:r>
            <a:r>
              <a:rPr lang="en-US" dirty="0">
                <a:hlinkClick r:id="rId5" tooltip="Personification"/>
              </a:rPr>
              <a:t>personification</a:t>
            </a:r>
            <a:r>
              <a:rPr lang="en-US" dirty="0"/>
              <a:t> of the moral force in judicial systems.</a:t>
            </a:r>
            <a:r>
              <a:rPr lang="en-US" baseline="30000" dirty="0">
                <a:hlinkClick r:id="rId6"/>
              </a:rPr>
              <a:t>[1]</a:t>
            </a:r>
            <a:r>
              <a:rPr lang="en-US" baseline="30000" dirty="0">
                <a:hlinkClick r:id="rId7"/>
              </a:rPr>
              <a:t>[2]</a:t>
            </a:r>
            <a:r>
              <a:rPr lang="en-US" dirty="0"/>
              <a:t> Her attributes are a blindfold, a balance, and a sword. She often appears as a pair with </a:t>
            </a:r>
            <a:r>
              <a:rPr lang="en-US" dirty="0" err="1">
                <a:hlinkClick r:id="rId8" tooltip="Prudentia"/>
              </a:rPr>
              <a:t>Prudentia</a:t>
            </a:r>
            <a:r>
              <a:rPr lang="en-US" dirty="0"/>
              <a:t>, who holds a mirror and a snake.</a:t>
            </a:r>
          </a:p>
          <a:p>
            <a:endParaRPr lang="en-US" dirty="0"/>
          </a:p>
          <a:p>
            <a:r>
              <a:rPr lang="en-US" b="1" dirty="0"/>
              <a:t>We might even could use Judge Dillard’s most recent concurrence in In the Interest of R.B., ‘The Constitutional right of familial relations is not provided by government;  it preexist government.  This cherished and sacrosanct right is not a gift from the sovereign;  it is our natural birthright.  Fixed.  Innate.  Unalienable.’]</a:t>
            </a:r>
          </a:p>
          <a:p>
            <a:endParaRPr lang="en-US" dirty="0"/>
          </a:p>
          <a:p>
            <a:r>
              <a:rPr lang="en-US" b="1" dirty="0"/>
              <a:t>Reference the Constitution Amendment 14; due process clause.</a:t>
            </a:r>
          </a:p>
          <a:p>
            <a:endParaRPr lang="en-US" b="1" dirty="0"/>
          </a:p>
          <a:p>
            <a:r>
              <a:rPr lang="en-US" dirty="0"/>
              <a:t>The standard of proof in cases involving individual rights, whether criminal or civil, “reflects the value society places on individual liberty.” The U.S. Supreme Court has mandated a clear and convincing evidence standard when the individual interests at stake in a state proceeding are both “particularly important” and “more substantial than mere loss of money.” As previously discussed, the fundamental liberty interest of parents to make decisions concerning the care, custody, and control of their children is protected by the Fourteenth Amendment. Removals of children, whether in the family law or dependency context, threaten parents with a significant deprivation of liberty, and have a devastating and traumatizing effect on parents and children. </a:t>
            </a:r>
          </a:p>
          <a:p>
            <a:r>
              <a:rPr lang="en-US" dirty="0"/>
              <a:t> </a:t>
            </a:r>
          </a:p>
          <a:p>
            <a:r>
              <a:rPr lang="en-US" dirty="0"/>
              <a:t>The U.S. Supreme Court has ruled that the </a:t>
            </a:r>
            <a:r>
              <a:rPr lang="en-US" b="1" dirty="0"/>
              <a:t>clear and convincing standard—not the preponderance of the evidence standard</a:t>
            </a:r>
            <a:r>
              <a:rPr lang="en-US" dirty="0"/>
              <a:t>—applies in </a:t>
            </a:r>
            <a:r>
              <a:rPr lang="en-US" b="1" dirty="0"/>
              <a:t>parental rights termination proceedings</a:t>
            </a:r>
            <a:r>
              <a:rPr lang="en-US" dirty="0"/>
              <a:t>. The state’s </a:t>
            </a:r>
            <a:r>
              <a:rPr lang="en-US" b="1" i="1" dirty="0" err="1"/>
              <a:t>parens</a:t>
            </a:r>
            <a:r>
              <a:rPr lang="en-US" b="1" i="1" dirty="0"/>
              <a:t> </a:t>
            </a:r>
            <a:r>
              <a:rPr lang="en-US" b="1" i="1" dirty="0" err="1"/>
              <a:t>patriae</a:t>
            </a:r>
            <a:r>
              <a:rPr lang="en-US" b="1" i="1" dirty="0"/>
              <a:t> </a:t>
            </a:r>
            <a:r>
              <a:rPr lang="en-US" dirty="0"/>
              <a:t>interest favors preservation, not severance of natural familial bonds. Because the possible injury to the parent is significantly greater than any possible harm to the state, the parent should not be asked to share equally with society the risk of error.</a:t>
            </a:r>
          </a:p>
          <a:p>
            <a:r>
              <a:rPr lang="en-US" dirty="0">
                <a:hlinkClick r:id="rId9"/>
              </a:rPr>
              <a:t>https://www.google.com/</a:t>
            </a:r>
            <a:r>
              <a:rPr lang="en-US" dirty="0" err="1">
                <a:hlinkClick r:id="rId9"/>
              </a:rPr>
              <a:t>search?q</a:t>
            </a:r>
            <a:r>
              <a:rPr lang="en-US" dirty="0">
                <a:hlinkClick r:id="rId9"/>
              </a:rPr>
              <a:t>=ADA+%2C+child+welfare+court+of+appeals&amp;oq=ADA+%2C+child+welfare+court+of+appeals&amp;aqs=chrome..69i57j69i64.10855j0j8&amp;sourceid=</a:t>
            </a:r>
            <a:r>
              <a:rPr lang="en-US" dirty="0" err="1">
                <a:hlinkClick r:id="rId9"/>
              </a:rPr>
              <a:t>chrome&amp;ie</a:t>
            </a:r>
            <a:r>
              <a:rPr lang="en-US" dirty="0">
                <a:hlinkClick r:id="rId9"/>
              </a:rPr>
              <a:t>=UTF-8</a:t>
            </a:r>
            <a:endParaRPr lang="en-US" dirty="0"/>
          </a:p>
          <a:p>
            <a:r>
              <a:rPr lang="en-US" dirty="0"/>
              <a:t>Parenting is a Civil Right Protected by the Constitution</a:t>
            </a:r>
          </a:p>
          <a:p>
            <a:pPr marL="174700" indent="-174700">
              <a:buFont typeface="Arial" panose="020B0604020202020204" pitchFamily="34" charset="0"/>
              <a:buChar char="•"/>
            </a:pPr>
            <a:r>
              <a:rPr lang="en-US" dirty="0"/>
              <a:t>Est. in U.S. jurisprudential theory; Rousseau-Locke</a:t>
            </a:r>
          </a:p>
          <a:p>
            <a:pPr marL="174700" indent="-174700">
              <a:buFont typeface="Arial" panose="020B0604020202020204" pitchFamily="34" charset="0"/>
              <a:buChar char="•"/>
            </a:pPr>
            <a:r>
              <a:rPr lang="en-US" b="1" dirty="0"/>
              <a:t>Constitutional protection; 14</a:t>
            </a:r>
            <a:r>
              <a:rPr lang="en-US" b="1" baseline="30000" dirty="0"/>
              <a:t>th</a:t>
            </a:r>
            <a:r>
              <a:rPr lang="en-US" b="1" dirty="0"/>
              <a:t> &amp; 5</a:t>
            </a:r>
            <a:r>
              <a:rPr lang="en-US" b="1" baseline="30000" dirty="0"/>
              <a:t>th</a:t>
            </a:r>
            <a:r>
              <a:rPr lang="en-US" b="1" dirty="0"/>
              <a:t> Amendment</a:t>
            </a:r>
          </a:p>
          <a:p>
            <a:pPr marL="174700" indent="-174700">
              <a:buFont typeface="Arial" panose="020B0604020202020204" pitchFamily="34" charset="0"/>
              <a:buChar char="•"/>
            </a:pPr>
            <a:r>
              <a:rPr lang="en-US" dirty="0"/>
              <a:t>Supreme court interpretation; Meyer-Pierce-Stanley-</a:t>
            </a:r>
            <a:r>
              <a:rPr lang="en-US" dirty="0" err="1"/>
              <a:t>Santosky</a:t>
            </a:r>
            <a:endParaRPr lang="en-US" dirty="0"/>
          </a:p>
          <a:p>
            <a:pPr marL="174700" indent="-174700">
              <a:buFont typeface="Arial" panose="020B0604020202020204" pitchFamily="34" charset="0"/>
              <a:buChar char="•"/>
            </a:pPr>
            <a:r>
              <a:rPr lang="en-US" dirty="0"/>
              <a:t>Federal policy recognition; ex. fitness standard – due process</a:t>
            </a:r>
          </a:p>
          <a:p>
            <a:pPr marL="174700" indent="-174700">
              <a:buFont typeface="Arial" panose="020B0604020202020204" pitchFamily="34" charset="0"/>
              <a:buChar char="•"/>
            </a:pPr>
            <a:r>
              <a:rPr lang="en-US" dirty="0"/>
              <a:t>State recognition in law</a:t>
            </a:r>
          </a:p>
          <a:p>
            <a:pPr marL="174700" indent="-174700">
              <a:buFont typeface="Arial" panose="020B0604020202020204" pitchFamily="34" charset="0"/>
              <a:buChar char="•"/>
            </a:pPr>
            <a:r>
              <a:rPr lang="en-US" dirty="0"/>
              <a:t>Yet many parents with disabilities lose custody of their children through dependency, probate and family court proceedings; deprivation of due process is common</a:t>
            </a:r>
          </a:p>
          <a:p>
            <a:pPr marL="174700" indent="-174700">
              <a:buFont typeface="Arial" panose="020B0604020202020204" pitchFamily="34" charset="0"/>
              <a:buChar char="•"/>
            </a:pPr>
            <a:endParaRPr lang="en-US" dirty="0"/>
          </a:p>
          <a:p>
            <a:r>
              <a:rPr lang="en-US" dirty="0"/>
              <a:t>The 5</a:t>
            </a:r>
            <a:r>
              <a:rPr lang="en-US" baseline="30000" dirty="0"/>
              <a:t>th</a:t>
            </a:r>
            <a:r>
              <a:rPr lang="en-US" dirty="0"/>
              <a:t> Amendment:</a:t>
            </a:r>
          </a:p>
          <a:p>
            <a:endParaRPr lang="en-US" dirty="0"/>
          </a:p>
          <a:p>
            <a:r>
              <a:rPr lang="en-US" dirty="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a:t>
            </a:r>
            <a:r>
              <a:rPr lang="en-US" b="1" u="sng" dirty="0"/>
              <a:t>nor be deprived of </a:t>
            </a:r>
            <a:r>
              <a:rPr lang="en-US" dirty="0"/>
              <a:t>life, </a:t>
            </a:r>
            <a:r>
              <a:rPr lang="en-US" b="1" u="sng" dirty="0"/>
              <a:t>liberty</a:t>
            </a:r>
            <a:r>
              <a:rPr lang="en-US" dirty="0"/>
              <a:t>, or property, </a:t>
            </a:r>
            <a:r>
              <a:rPr lang="en-US" b="1" u="sng" dirty="0"/>
              <a:t>without due process of law</a:t>
            </a:r>
            <a:r>
              <a:rPr lang="en-US" dirty="0"/>
              <a:t>; nor shall private property be taken for public use, without just compensation.</a:t>
            </a:r>
          </a:p>
          <a:p>
            <a:pPr marL="174700" indent="-174700">
              <a:buFont typeface="Arial" panose="020B0604020202020204" pitchFamily="34" charset="0"/>
              <a:buChar char="•"/>
            </a:pPr>
            <a:endParaRPr lang="en-US" dirty="0"/>
          </a:p>
          <a:p>
            <a:r>
              <a:rPr lang="en-US" b="1" dirty="0"/>
              <a:t>The United States Supreme Court </a:t>
            </a:r>
            <a:r>
              <a:rPr lang="en-US" dirty="0"/>
              <a:t>has avowed continuously and with conviction that parents’ rights to the care and custody of their children are protected under the </a:t>
            </a:r>
            <a:r>
              <a:rPr lang="en-US" b="1" dirty="0"/>
              <a:t>Due Process Clause of the 14th Amendment.</a:t>
            </a:r>
            <a:r>
              <a:rPr lang="en-US" dirty="0"/>
              <a:t> https://www.ncd.gov/sites/default/files/Documents/NCD_Parenting_508_0.pdf</a:t>
            </a:r>
          </a:p>
          <a:p>
            <a:r>
              <a:rPr lang="en-US" dirty="0"/>
              <a:t> </a:t>
            </a:r>
          </a:p>
          <a:p>
            <a:r>
              <a:rPr lang="en-US" i="1" dirty="0"/>
              <a:t>Addington v. Texas</a:t>
            </a:r>
            <a:r>
              <a:rPr lang="en-US" dirty="0"/>
              <a:t>, 441 U.S. 418, 425 (1979).</a:t>
            </a:r>
          </a:p>
          <a:p>
            <a:r>
              <a:rPr lang="en-US" i="1" dirty="0"/>
              <a:t>Id. </a:t>
            </a:r>
            <a:r>
              <a:rPr lang="en-US" dirty="0"/>
              <a:t>at 424.</a:t>
            </a:r>
          </a:p>
          <a:p>
            <a:r>
              <a:rPr lang="en-US" i="1" dirty="0" err="1"/>
              <a:t>Santosky</a:t>
            </a:r>
            <a:r>
              <a:rPr lang="en-US" i="1" dirty="0"/>
              <a:t> v. Kramer</a:t>
            </a:r>
            <a:r>
              <a:rPr lang="en-US" dirty="0"/>
              <a:t>, 455 U.S. 745 (1982).</a:t>
            </a:r>
          </a:p>
          <a:p>
            <a:r>
              <a:rPr lang="en-US" i="1" dirty="0"/>
              <a:t>Id. </a:t>
            </a:r>
            <a:r>
              <a:rPr lang="en-US" dirty="0"/>
              <a:t>at 766</a:t>
            </a:r>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30</a:t>
            </a:fld>
            <a:endParaRPr lang="en-US" dirty="0"/>
          </a:p>
        </p:txBody>
      </p:sp>
    </p:spTree>
    <p:extLst>
      <p:ext uri="{BB962C8B-B14F-4D97-AF65-F5344CB8AC3E}">
        <p14:creationId xmlns:p14="http://schemas.microsoft.com/office/powerpoint/2010/main" val="518735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dirty="0">
                <a:solidFill>
                  <a:schemeClr val="tx2"/>
                </a:solidFill>
              </a:rPr>
              <a:t>Bullet 2 Case Example:</a:t>
            </a:r>
            <a:r>
              <a:rPr lang="en-US" sz="1200" b="1" i="1" u="none" baseline="0" dirty="0">
                <a:solidFill>
                  <a:schemeClr val="tx2"/>
                </a:solidFill>
              </a:rPr>
              <a:t> </a:t>
            </a:r>
            <a:r>
              <a:rPr lang="en-US" sz="1200" b="1" i="1" u="none" dirty="0">
                <a:solidFill>
                  <a:schemeClr val="tx2"/>
                </a:solidFill>
              </a:rPr>
              <a:t>Investigation of the Massachusetts Department of Children and Families by the United States Departments of Justice and Health and Human Services Pursuant to the Americans with Disabilities Act and the Rehabilitation Act (DJ No. 204-36-216 and HHS No. 14-182176)</a:t>
            </a:r>
          </a:p>
          <a:p>
            <a:r>
              <a:rPr lang="en-US" dirty="0"/>
              <a:t>The Departments’ investigation revealed that DCF has committed extensive, ongoing violations of Title II and Section 504 by discriminating against Sara Gordon</a:t>
            </a:r>
          </a:p>
          <a:p>
            <a:endParaRPr lang="en-US" dirty="0"/>
          </a:p>
          <a:p>
            <a:r>
              <a:rPr lang="en-US" dirty="0"/>
              <a:t>Sara Gordon is a 21-year-old woman who has a developmental disability. In November 2012, Ms. Gordon gave birth to Dana Gordon. Two days later, DCF removed the baby from Ms. Gordon’s custody while she was recovering from childbirth in the hospital. Ms. Gordon lives with her parents, who do not have developmental disabilities. Her parents have continually intended to provide her support in parenting her child. Ms. Gordon’s mother quit her job to provide full-time support for Ms. Gordon and her baby.</a:t>
            </a:r>
          </a:p>
        </p:txBody>
      </p:sp>
      <p:sp>
        <p:nvSpPr>
          <p:cNvPr id="4" name="Slide Number Placeholder 3"/>
          <p:cNvSpPr>
            <a:spLocks noGrp="1"/>
          </p:cNvSpPr>
          <p:nvPr>
            <p:ph type="sldNum" sz="quarter" idx="10"/>
          </p:nvPr>
        </p:nvSpPr>
        <p:spPr/>
        <p:txBody>
          <a:bodyPr/>
          <a:lstStyle/>
          <a:p>
            <a:fld id="{411D44CD-519F-41CD-BDB6-CBB713B355D5}" type="slidenum">
              <a:rPr lang="en-US" smtClean="0"/>
              <a:t>31</a:t>
            </a:fld>
            <a:endParaRPr lang="en-US" dirty="0"/>
          </a:p>
        </p:txBody>
      </p:sp>
    </p:spTree>
    <p:extLst>
      <p:ext uri="{BB962C8B-B14F-4D97-AF65-F5344CB8AC3E}">
        <p14:creationId xmlns:p14="http://schemas.microsoft.com/office/powerpoint/2010/main" val="263293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32</a:t>
            </a:fld>
            <a:endParaRPr lang="en-US" dirty="0"/>
          </a:p>
        </p:txBody>
      </p:sp>
    </p:spTree>
    <p:extLst>
      <p:ext uri="{BB962C8B-B14F-4D97-AF65-F5344CB8AC3E}">
        <p14:creationId xmlns:p14="http://schemas.microsoft.com/office/powerpoint/2010/main" val="170466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Question</a:t>
            </a:r>
            <a:r>
              <a:rPr lang="en-US" sz="1200" b="0" i="0" kern="1200" dirty="0">
                <a:solidFill>
                  <a:schemeClr val="tx1"/>
                </a:solidFill>
                <a:effectLst/>
                <a:latin typeface="+mn-lt"/>
                <a:ea typeface="+mn-ea"/>
                <a:cs typeface="+mn-cs"/>
              </a:rPr>
              <a:t>: How many parents with disabilities are there in the United States?</a:t>
            </a:r>
          </a:p>
          <a:p>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 There are over </a:t>
            </a:r>
            <a:r>
              <a:rPr lang="en-US" sz="1200" b="1" i="0" kern="1200" dirty="0">
                <a:solidFill>
                  <a:schemeClr val="tx1"/>
                </a:solidFill>
                <a:effectLst/>
                <a:latin typeface="+mn-lt"/>
                <a:ea typeface="+mn-ea"/>
                <a:cs typeface="+mn-cs"/>
              </a:rPr>
              <a:t>four million parents with disabilities in the U.S. </a:t>
            </a:r>
            <a:r>
              <a:rPr lang="en-US" sz="1200" b="0" i="0" kern="1200" dirty="0">
                <a:solidFill>
                  <a:schemeClr val="tx1"/>
                </a:solidFill>
                <a:effectLst/>
                <a:latin typeface="+mn-lt"/>
                <a:ea typeface="+mn-ea"/>
                <a:cs typeface="+mn-cs"/>
              </a:rPr>
              <a:t>(National Council on Disability, 2012).</a:t>
            </a:r>
          </a:p>
          <a:p>
            <a:r>
              <a:rPr lang="en-US" sz="1200" b="1" i="0" kern="1200" dirty="0">
                <a:solidFill>
                  <a:schemeClr val="tx1"/>
                </a:solidFill>
                <a:effectLst/>
                <a:latin typeface="+mn-lt"/>
                <a:ea typeface="+mn-ea"/>
                <a:cs typeface="+mn-cs"/>
              </a:rPr>
              <a:t>Question</a:t>
            </a:r>
            <a:r>
              <a:rPr lang="en-US" sz="1200" b="0" i="0" kern="1200" dirty="0">
                <a:solidFill>
                  <a:schemeClr val="tx1"/>
                </a:solidFill>
                <a:effectLst/>
                <a:latin typeface="+mn-lt"/>
                <a:ea typeface="+mn-ea"/>
                <a:cs typeface="+mn-cs"/>
              </a:rPr>
              <a:t>: What are some of the risks parents with disabilities face in the child welfare system?</a:t>
            </a:r>
          </a:p>
          <a:p>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 Parents with disabilities are at a higher risk of being referred to child welfare services. Once a part of the system, they are more likely to lose their parental rights. Individuals with disabilities who are seeking to foster or adopt a child also encounter significant barriers. </a:t>
            </a:r>
          </a:p>
          <a:p>
            <a:r>
              <a:rPr lang="en-US" sz="1200" b="1" i="0" kern="1200" dirty="0">
                <a:solidFill>
                  <a:schemeClr val="tx1"/>
                </a:solidFill>
                <a:effectLst/>
                <a:latin typeface="+mn-lt"/>
                <a:ea typeface="+mn-ea"/>
                <a:cs typeface="+mn-cs"/>
              </a:rPr>
              <a:t>Question</a:t>
            </a:r>
            <a:r>
              <a:rPr lang="en-US" sz="1200" b="0" i="0" kern="1200" dirty="0">
                <a:solidFill>
                  <a:schemeClr val="tx1"/>
                </a:solidFill>
                <a:effectLst/>
                <a:latin typeface="+mn-lt"/>
                <a:ea typeface="+mn-ea"/>
                <a:cs typeface="+mn-cs"/>
              </a:rPr>
              <a:t>: What must child welfare agencies and courts do to prevent discrimination against parents with disabilities?</a:t>
            </a:r>
          </a:p>
          <a:p>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 Child welfare agencies and courts must have policies, practices and procedures to prevent discrimination against parents with disabilities in the child welfare system.</a:t>
            </a:r>
            <a:r>
              <a:rPr lang="en-US" dirty="0">
                <a:hlinkClick r:id="rId3"/>
              </a:rPr>
              <a:t> https://adata.org/factsheet/child-welfare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Picture: </a:t>
            </a:r>
            <a:r>
              <a:rPr lang="en-US" dirty="0">
                <a:hlinkClick r:id="rId4"/>
              </a:rPr>
              <a:t>https://www.ncd.gov/publications/2012/Sep272012</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substantial number of these parents, however, can acquire parenting skills, learn coping mechanisms and provide adequate child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who are blind or deaf, as well as parents with other physical disabilities, report significant discrimination in the custody process. Individuals with disabilities seeking to become foster/adoptive parents encounter bias due to stereotypes about their parenting abilities. Discriminatory separation of parents from their children can result in long term negative consequences for both the parent and the child. (Source: “Rocking the Cradle” Report - National Council on Disability)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tend to think of disability as an issue facing a very small segment of the population. In actuality </a:t>
            </a:r>
            <a:r>
              <a:rPr lang="en-US" sz="1200" b="1" i="0" kern="1200" dirty="0">
                <a:solidFill>
                  <a:schemeClr val="tx1"/>
                </a:solidFill>
                <a:effectLst/>
                <a:latin typeface="+mn-lt"/>
                <a:ea typeface="+mn-ea"/>
                <a:cs typeface="+mn-cs"/>
              </a:rPr>
              <a:t>one in five Americans </a:t>
            </a:r>
            <a:r>
              <a:rPr lang="en-US" sz="1200" b="0" i="0" kern="1200" dirty="0">
                <a:solidFill>
                  <a:schemeClr val="tx1"/>
                </a:solidFill>
                <a:effectLst/>
                <a:latin typeface="+mn-lt"/>
                <a:ea typeface="+mn-ea"/>
                <a:cs typeface="+mn-cs"/>
              </a:rPr>
              <a:t>lives with some kind of disability, and </a:t>
            </a:r>
            <a:r>
              <a:rPr lang="en-US" sz="1200" b="1" i="0" kern="1200" dirty="0">
                <a:solidFill>
                  <a:schemeClr val="tx1"/>
                </a:solidFill>
                <a:effectLst/>
                <a:latin typeface="+mn-lt"/>
                <a:ea typeface="+mn-ea"/>
                <a:cs typeface="+mn-cs"/>
              </a:rPr>
              <a:t>one in ten has a severe disability that limits one or more major life activities</a:t>
            </a:r>
            <a:r>
              <a:rPr lang="en-US" sz="1200" b="0" i="0" kern="1200" dirty="0">
                <a:solidFill>
                  <a:schemeClr val="tx1"/>
                </a:solidFill>
                <a:effectLst/>
                <a:latin typeface="+mn-lt"/>
                <a:ea typeface="+mn-ea"/>
                <a:cs typeface="+mn-cs"/>
              </a:rPr>
              <a:t>. Approximately 2.3 million U.S. mothers caring for children have a disability, and almost 10 percent of American children are currently being cared for by a parent with a disability. As historian Kim Nielsen argues, “</a:t>
            </a:r>
            <a:r>
              <a:rPr lang="en-US" sz="1200" b="1" i="0" kern="1200" dirty="0">
                <a:solidFill>
                  <a:schemeClr val="tx1"/>
                </a:solidFill>
                <a:effectLst/>
                <a:latin typeface="+mn-lt"/>
                <a:ea typeface="+mn-ea"/>
                <a:cs typeface="+mn-cs"/>
              </a:rPr>
              <a:t>Disability is not the story of someone else. It is our story, the story of someone we love, the story of who we are or may become, and it is undoubtedly the story of our nation.” </a:t>
            </a:r>
            <a:r>
              <a:rPr lang="en-US" dirty="0">
                <a:hlinkClick r:id="rId5"/>
              </a:rPr>
              <a:t>https://journals.sagepub.com/doi/full/10.1177/1536504214558214</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Social workers, judges, and other professionals have considerable authority to claim expertise about parents and children, and are in fact required to do so. The state asks social workers and medical professionals to make judgments about parental fitness, even though these professionals don’t often know much about disability and are likely to hold the same negative attitudes, which pervade the broader culture.</a:t>
            </a:r>
            <a:endParaRPr lang="en-US" dirty="0"/>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33</a:t>
            </a:fld>
            <a:endParaRPr lang="en-US" dirty="0"/>
          </a:p>
        </p:txBody>
      </p:sp>
    </p:spTree>
    <p:extLst>
      <p:ext uri="{BB962C8B-B14F-4D97-AF65-F5344CB8AC3E}">
        <p14:creationId xmlns:p14="http://schemas.microsoft.com/office/powerpoint/2010/main" val="314560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34</a:t>
            </a:fld>
            <a:endParaRPr lang="en-US" dirty="0"/>
          </a:p>
        </p:txBody>
      </p:sp>
    </p:spTree>
    <p:extLst>
      <p:ext uri="{BB962C8B-B14F-4D97-AF65-F5344CB8AC3E}">
        <p14:creationId xmlns:p14="http://schemas.microsoft.com/office/powerpoint/2010/main" val="257435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a:t>
            </a:r>
            <a:r>
              <a:rPr lang="en-US" baseline="0" dirty="0"/>
              <a:t> Marshall said: “Mere access to the courthouse doors does not by itself assure a proper functioning of the adversary process.” </a:t>
            </a:r>
            <a:r>
              <a:rPr lang="en-US" dirty="0"/>
              <a:t>I think we all tend to be familiar with the need to comply with physical</a:t>
            </a:r>
            <a:r>
              <a:rPr lang="en-US" baseline="0" dirty="0"/>
              <a:t> accessibility requirements of the ADA. Just as ramps are needed at building entrances to ensure compliance with the ADA, other reasonable accommodations may be necessary to ensure full access to Courts, court proceedings, and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[RMK.  We</a:t>
            </a:r>
            <a:r>
              <a:rPr lang="en-US" baseline="0" dirty="0"/>
              <a:t> may be able to tie these balances scales to the unbalanced scales in the earlier slide.]</a:t>
            </a:r>
          </a:p>
          <a:p>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Calibri" panose="020F0502020204030204" pitchFamily="34" charset="0"/>
                <a:cs typeface="Times New Roman" panose="02020603050405020304" pitchFamily="18" charset="0"/>
              </a:rPr>
              <a:t>MOVED TO NOTES FROM SLIDE: Access to courts is essential to being able to exercise a fundamental right and all persons coming before the courts should have equal access to the courts, court proceedings and programs. Therefore, when providing services, the courts will ensure that persons with disabilities will receive reasonable accommodations as defined in The Americans with Disabilities Act, as amended, which prohibits discrimination and guarantees that people with disabilities have the same opportunities as everyone else to participate in services that are provided by the courts. </a:t>
            </a:r>
          </a:p>
          <a:p>
            <a:endParaRPr lang="en-US" sz="1200" b="1" dirty="0">
              <a:latin typeface="Arial" panose="020B0604020202020204" pitchFamily="34" charset="0"/>
              <a:ea typeface="Calibri" panose="020F0502020204030204" pitchFamily="34" charset="0"/>
              <a:cs typeface="Times New Roman" panose="02020603050405020304" pitchFamily="18" charset="0"/>
            </a:endParaRPr>
          </a:p>
          <a:p>
            <a:r>
              <a:rPr lang="en-US" sz="1200" b="1" dirty="0">
                <a:latin typeface="Arial" panose="020B0604020202020204" pitchFamily="34" charset="0"/>
                <a:ea typeface="Calibri" panose="020F0502020204030204" pitchFamily="34" charset="0"/>
                <a:cs typeface="Times New Roman" panose="02020603050405020304" pitchFamily="18" charset="0"/>
              </a:rPr>
              <a:t>Mere access to the courthouse </a:t>
            </a:r>
          </a:p>
          <a:p>
            <a:r>
              <a:rPr lang="en-US" sz="1200" b="1" dirty="0">
                <a:latin typeface="Arial" panose="020B0604020202020204" pitchFamily="34" charset="0"/>
                <a:ea typeface="Calibri" panose="020F0502020204030204" pitchFamily="34" charset="0"/>
                <a:cs typeface="Times New Roman" panose="02020603050405020304" pitchFamily="18" charset="0"/>
              </a:rPr>
              <a:t>doors does not by itself assure a proper functioning of the adversary process.” </a:t>
            </a:r>
          </a:p>
          <a:p>
            <a:r>
              <a:rPr lang="en-US" sz="1200" b="1" dirty="0">
                <a:latin typeface="Arial" panose="020B0604020202020204" pitchFamily="34" charset="0"/>
                <a:ea typeface="Calibri" panose="020F0502020204030204" pitchFamily="34" charset="0"/>
                <a:cs typeface="Times New Roman" panose="02020603050405020304" pitchFamily="18" charset="0"/>
              </a:rPr>
              <a:t>      </a:t>
            </a:r>
          </a:p>
          <a:p>
            <a:r>
              <a:rPr lang="en-US" sz="1200" b="1" dirty="0">
                <a:latin typeface="Arial" panose="020B0604020202020204" pitchFamily="34" charset="0"/>
                <a:ea typeface="Calibri" panose="020F0502020204030204" pitchFamily="34" charset="0"/>
                <a:cs typeface="Times New Roman" panose="02020603050405020304" pitchFamily="18" charset="0"/>
              </a:rPr>
              <a:t>		-Thurgood Marshall </a:t>
            </a:r>
            <a:endParaRPr lang="en-US" sz="2400" b="1" dirty="0">
              <a:latin typeface="Open San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a:t>
            </a:fld>
            <a:endParaRPr lang="en-US" dirty="0"/>
          </a:p>
        </p:txBody>
      </p:sp>
    </p:spTree>
    <p:extLst>
      <p:ext uri="{BB962C8B-B14F-4D97-AF65-F5344CB8AC3E}">
        <p14:creationId xmlns:p14="http://schemas.microsoft.com/office/powerpoint/2010/main" val="2629428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35</a:t>
            </a:fld>
            <a:endParaRPr lang="en-US" dirty="0"/>
          </a:p>
        </p:txBody>
      </p:sp>
    </p:spTree>
    <p:extLst>
      <p:ext uri="{BB962C8B-B14F-4D97-AF65-F5344CB8AC3E}">
        <p14:creationId xmlns:p14="http://schemas.microsoft.com/office/powerpoint/2010/main" val="1737004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36</a:t>
            </a:fld>
            <a:endParaRPr lang="en-US" dirty="0"/>
          </a:p>
        </p:txBody>
      </p:sp>
    </p:spTree>
    <p:extLst>
      <p:ext uri="{BB962C8B-B14F-4D97-AF65-F5344CB8AC3E}">
        <p14:creationId xmlns:p14="http://schemas.microsoft.com/office/powerpoint/2010/main" val="8909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37</a:t>
            </a:fld>
            <a:endParaRPr lang="en-US" dirty="0"/>
          </a:p>
        </p:txBody>
      </p:sp>
    </p:spTree>
    <p:extLst>
      <p:ext uri="{BB962C8B-B14F-4D97-AF65-F5344CB8AC3E}">
        <p14:creationId xmlns:p14="http://schemas.microsoft.com/office/powerpoint/2010/main" val="360637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38</a:t>
            </a:fld>
            <a:endParaRPr lang="en-US" dirty="0"/>
          </a:p>
        </p:txBody>
      </p:sp>
    </p:spTree>
    <p:extLst>
      <p:ext uri="{BB962C8B-B14F-4D97-AF65-F5344CB8AC3E}">
        <p14:creationId xmlns:p14="http://schemas.microsoft.com/office/powerpoint/2010/main" val="50770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39</a:t>
            </a:fld>
            <a:endParaRPr lang="en-US" dirty="0"/>
          </a:p>
        </p:txBody>
      </p:sp>
    </p:spTree>
    <p:extLst>
      <p:ext uri="{BB962C8B-B14F-4D97-AF65-F5344CB8AC3E}">
        <p14:creationId xmlns:p14="http://schemas.microsoft.com/office/powerpoint/2010/main" val="363661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40</a:t>
            </a:fld>
            <a:endParaRPr lang="en-US" dirty="0"/>
          </a:p>
        </p:txBody>
      </p:sp>
    </p:spTree>
    <p:extLst>
      <p:ext uri="{BB962C8B-B14F-4D97-AF65-F5344CB8AC3E}">
        <p14:creationId xmlns:p14="http://schemas.microsoft.com/office/powerpoint/2010/main" val="1812748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41</a:t>
            </a:fld>
            <a:endParaRPr lang="en-US" dirty="0"/>
          </a:p>
        </p:txBody>
      </p:sp>
    </p:spTree>
    <p:extLst>
      <p:ext uri="{BB962C8B-B14F-4D97-AF65-F5344CB8AC3E}">
        <p14:creationId xmlns:p14="http://schemas.microsoft.com/office/powerpoint/2010/main" val="610336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42</a:t>
            </a:fld>
            <a:endParaRPr lang="en-US" dirty="0"/>
          </a:p>
        </p:txBody>
      </p:sp>
    </p:spTree>
    <p:extLst>
      <p:ext uri="{BB962C8B-B14F-4D97-AF65-F5344CB8AC3E}">
        <p14:creationId xmlns:p14="http://schemas.microsoft.com/office/powerpoint/2010/main" val="2021874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43</a:t>
            </a:fld>
            <a:endParaRPr lang="en-US" dirty="0"/>
          </a:p>
        </p:txBody>
      </p:sp>
    </p:spTree>
    <p:extLst>
      <p:ext uri="{BB962C8B-B14F-4D97-AF65-F5344CB8AC3E}">
        <p14:creationId xmlns:p14="http://schemas.microsoft.com/office/powerpoint/2010/main" val="3737273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Invisible disabilities, also called "hidden disabilities", can hinder a person's efforts to go to school, work, socialize, and more. Although the </a:t>
            </a:r>
            <a:r>
              <a:rPr lang="en-US" dirty="0">
                <a:hlinkClick r:id="rId3" tooltip="Disability"/>
              </a:rPr>
              <a:t>disability</a:t>
            </a:r>
            <a:r>
              <a:rPr lang="en-US" dirty="0"/>
              <a:t> creates a challenge for the person who has it, the reality of the disability can be difficult for others to recognize or acknowledge. Others may not understand the cause of the problem, if they cannot see evidence of it in a visible way. Students with cognitive impairments find it difficult to organize and complete school work, but teachers who are unaware of the reason for a student's difficulties, can become impatient:</a:t>
            </a:r>
          </a:p>
          <a:p>
            <a:endParaRPr lang="en-US" dirty="0">
              <a:effectLst/>
            </a:endParaRPr>
          </a:p>
          <a:p>
            <a:r>
              <a:rPr lang="en-US" dirty="0">
                <a:effectLst/>
              </a:rPr>
              <a:t>I recently met Grace, a woman who had a traumatic brain injury when she was sixteen years old. She was in a car accident, an all too common occurrence. An accident occurs, the head hits a part of the car and internal damage to the brain results, ranging from mild to severe. Grace shows no outside cues of brain damage. There are no visible cues of her head injury. Grace's walking, vision and physical reflexes look "normal." [...] People look at Grace and assume she is fine and then react to her difficulty as if she is being lazy or choosing to be obstinate. Teachers' judgments of Grace have been based on assumptions made from Grace's physical appearance.</a:t>
            </a:r>
            <a:r>
              <a:rPr lang="en-US" baseline="30000" dirty="0">
                <a:hlinkClick r:id="rId4"/>
              </a:rPr>
              <a:t>[2]</a:t>
            </a:r>
            <a:endParaRPr lang="en-US" dirty="0">
              <a:effectLst/>
            </a:endParaRPr>
          </a:p>
          <a:p>
            <a:endParaRPr lang="en-US" dirty="0"/>
          </a:p>
          <a:p>
            <a:r>
              <a:rPr lang="en-US" dirty="0"/>
              <a:t>This lack of understanding can be detrimental to a person's </a:t>
            </a:r>
            <a:r>
              <a:rPr lang="en-US" dirty="0">
                <a:hlinkClick r:id="rId5" tooltip="Social capital"/>
              </a:rPr>
              <a:t>capital</a:t>
            </a:r>
            <a:r>
              <a:rPr lang="en-US" dirty="0"/>
              <a:t>. People may see someone with an invisible disability as lazy, weak, or antisocial. A disability may cause someone to lose connections with friends or family due to this lack of understanding, potentially leading to a lower self-esteem.</a:t>
            </a:r>
          </a:p>
          <a:p>
            <a:r>
              <a:rPr lang="en-US" dirty="0"/>
              <a:t>A disability that may be visible in some situations may not be obvious in others, which can result in a serious problem. For example, a plane passenger who is </a:t>
            </a:r>
            <a:r>
              <a:rPr lang="en-US" dirty="0">
                <a:hlinkClick r:id="rId6" tooltip="Deaf"/>
              </a:rPr>
              <a:t>deaf</a:t>
            </a:r>
            <a:r>
              <a:rPr lang="en-US" dirty="0"/>
              <a:t> may be unable to hear verbal instructions given by a </a:t>
            </a:r>
            <a:r>
              <a:rPr lang="en-US" dirty="0">
                <a:hlinkClick r:id="rId7" tooltip="Flight attendant"/>
              </a:rPr>
              <a:t>flight attendant</a:t>
            </a:r>
            <a:r>
              <a:rPr lang="en-US" dirty="0"/>
              <a:t>. It is for this reason that travelers with a hidden disability are advised to inform the </a:t>
            </a:r>
            <a:r>
              <a:rPr lang="en-US" dirty="0">
                <a:hlinkClick r:id="rId8" tooltip="Airline"/>
              </a:rPr>
              <a:t>airline</a:t>
            </a:r>
            <a:r>
              <a:rPr lang="en-US" dirty="0"/>
              <a:t> of their need for </a:t>
            </a:r>
            <a:r>
              <a:rPr lang="en-US" dirty="0">
                <a:hlinkClick r:id="rId9" tooltip="Reasonable accommodation"/>
              </a:rPr>
              <a:t>accommodations</a:t>
            </a:r>
            <a:r>
              <a:rPr lang="en-US" dirty="0"/>
              <a:t> before their flight:</a:t>
            </a:r>
            <a:r>
              <a:rPr lang="en-US" baseline="30000" dirty="0">
                <a:hlinkClick r:id="rId10"/>
              </a:rPr>
              <a:t>[3]</a:t>
            </a:r>
            <a:r>
              <a:rPr lang="en-US" dirty="0">
                <a:hlinkClick r:id="rId11"/>
              </a:rPr>
              <a:t> https://en.wikipedia.org/wiki/Invisible_disability</a:t>
            </a:r>
            <a:endParaRPr lang="en-US" dirty="0"/>
          </a:p>
          <a:p>
            <a:endParaRPr lang="en-US" baseline="0" dirty="0"/>
          </a:p>
          <a:p>
            <a:r>
              <a:rPr lang="en-US" baseline="0" dirty="0"/>
              <a:t>- Current research reveals that there are 4.1 million parents with disabilities in the US, roughly 6.2 percent of all American parents with children under the age of 18. (RMK may cover earlier.)</a:t>
            </a:r>
          </a:p>
          <a:p>
            <a:r>
              <a:rPr lang="en-US" baseline="0" dirty="0"/>
              <a:t>- Obviously, apparent disabilities are those that tend to be easily identifiable. The non-apparent disabilities tend to be less visible and affect about 10% of the US population.</a:t>
            </a:r>
          </a:p>
          <a:p>
            <a:r>
              <a:rPr lang="en-US" baseline="0" dirty="0"/>
              <a:t>During this presentation, we will focus on those less visible disabilities. However, the approach is the same under disability law regardless of the type of disability. </a:t>
            </a:r>
            <a:r>
              <a:rPr lang="en-US" dirty="0">
                <a:hlinkClick r:id="rId12"/>
              </a:rPr>
              <a:t>https://journals.sagepub.com/doi/full/10.1177/1536504214558214</a:t>
            </a:r>
            <a:endParaRPr lang="en-US" baseline="0" dirty="0"/>
          </a:p>
          <a:p>
            <a:endParaRPr lang="en-US" dirty="0"/>
          </a:p>
          <a:p>
            <a:r>
              <a:rPr lang="en-US" dirty="0"/>
              <a:t>-Impairments come in many forms, from physical limitations that limit mobility or stamina, to sensory impairments like blindness or deafness, to cognitive and social disabilities. Some disabilities are easy to identify through one’s appearance or the tools and technology one uses. Other impairments, such as learning or psychiatric disabilities, are invisible, and are not immediately noticeable. Some disabilities involve significant pain or illness. Others do not. Individuals can experience the same impairment in very different ways.</a:t>
            </a:r>
            <a:endParaRPr lang="en-US" baseline="0" dirty="0"/>
          </a:p>
          <a:p>
            <a:endParaRPr lang="en-US" b="1" baseline="0" dirty="0"/>
          </a:p>
          <a:p>
            <a:r>
              <a:rPr lang="en-US" dirty="0"/>
              <a:t>https://www.umass.edu/studentlife/sites/default/files/documents/pdf/Invisible%20Disabilities%20List%20%26%20Information.pdf</a:t>
            </a:r>
          </a:p>
        </p:txBody>
      </p:sp>
      <p:sp>
        <p:nvSpPr>
          <p:cNvPr id="4" name="Slide Number Placeholder 3"/>
          <p:cNvSpPr>
            <a:spLocks noGrp="1"/>
          </p:cNvSpPr>
          <p:nvPr>
            <p:ph type="sldNum" sz="quarter" idx="10"/>
          </p:nvPr>
        </p:nvSpPr>
        <p:spPr/>
        <p:txBody>
          <a:bodyPr/>
          <a:lstStyle/>
          <a:p>
            <a:fld id="{411D44CD-519F-41CD-BDB6-CBB713B355D5}" type="slidenum">
              <a:rPr lang="en-US" smtClean="0"/>
              <a:t>44</a:t>
            </a:fld>
            <a:endParaRPr lang="en-US" dirty="0"/>
          </a:p>
        </p:txBody>
      </p:sp>
    </p:spTree>
    <p:extLst>
      <p:ext uri="{BB962C8B-B14F-4D97-AF65-F5344CB8AC3E}">
        <p14:creationId xmlns:p14="http://schemas.microsoft.com/office/powerpoint/2010/main" val="272263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[RMK THOUGHTS:  This</a:t>
            </a:r>
            <a:r>
              <a:rPr lang="en-US" baseline="0" dirty="0"/>
              <a:t> slide is just an overview and we don’t need to spend much time on it.]</a:t>
            </a:r>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a:t>
            </a:fld>
            <a:endParaRPr lang="en-US" dirty="0"/>
          </a:p>
        </p:txBody>
      </p:sp>
    </p:spTree>
    <p:extLst>
      <p:ext uri="{BB962C8B-B14F-4D97-AF65-F5344CB8AC3E}">
        <p14:creationId xmlns:p14="http://schemas.microsoft.com/office/powerpoint/2010/main" val="372003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big question is, how do</a:t>
            </a:r>
            <a:r>
              <a:rPr lang="en-US" baseline="0" dirty="0"/>
              <a:t> we actually identify a person with an ID, particularly if it’s not terribly obvious and a parent doesn’t offer the information? Keep in mind that some parents in particular may not want to disclose a disability for fear that will harm their chances. But to comply with the legal requirements, the agency and the court must know that a person has a disability.</a:t>
            </a:r>
          </a:p>
          <a:p>
            <a:r>
              <a:rPr lang="en-US" baseline="0" dirty="0"/>
              <a:t>A caseworker, family member, or court-ordered assessment or evaluation may all raise the suspicion of a disability. Once the state is on notice or otherwise has a reasonable basis to believe that a qualified person has a disability, further screening or assessment and/or appropriate accommodations may be necessary.</a:t>
            </a:r>
          </a:p>
          <a:p>
            <a:r>
              <a:rPr lang="en-US" baseline="0" dirty="0"/>
              <a:t>If there’s a suspicion, it may help to ask additional questions, such as did the person have an IEP in school or does the person receive social security benefits.</a:t>
            </a:r>
            <a:endParaRPr lang="en-US" dirty="0"/>
          </a:p>
          <a:p>
            <a:endParaRPr lang="en-US" dirty="0">
              <a:hlinkClick r:id="rId3"/>
            </a:endParaRPr>
          </a:p>
          <a:p>
            <a:r>
              <a:rPr lang="en-US" dirty="0">
                <a:hlinkClick r:id="rId3"/>
              </a:rPr>
              <a:t>htps://www.michbar.org/programs/disabilitynews/disabilities_news_28</a:t>
            </a:r>
            <a:endParaRPr lang="en-US" dirty="0"/>
          </a:p>
          <a:p>
            <a:r>
              <a:rPr lang="en-US" dirty="0"/>
              <a:t>Hand out for cognitive disability screening tool </a:t>
            </a:r>
          </a:p>
          <a:p>
            <a:endParaRPr lang="en-US" dirty="0"/>
          </a:p>
          <a:p>
            <a:r>
              <a:rPr lang="en-US" dirty="0"/>
              <a:t>[RMK THOUGHTS:  I think the standard</a:t>
            </a:r>
            <a:r>
              <a:rPr lang="en-US" baseline="0" dirty="0"/>
              <a:t> is “reasonable basis to believe, but I will look that up.  This is a good slide that could generate a good bit of discussion if time permits.  It is important to point out that these are just flags that put us on notice of inquiry.  The fact that a parent is receiving SSI or that he or she had an IEP or 504 plan in school merely puts us on notice that further screening or assessment needs to be done.  Having said that, anytime the agency alleges in a petition that the parent’s diminished cognitive functioning is a basis for dependency, it has become an ADA case.</a:t>
            </a:r>
          </a:p>
          <a:p>
            <a:endParaRPr lang="en-US" baseline="0" dirty="0"/>
          </a:p>
          <a:p>
            <a:endParaRPr lang="en-US" baseline="0" dirty="0"/>
          </a:p>
          <a:p>
            <a:r>
              <a:rPr lang="en-US" dirty="0"/>
              <a:t>Although the</a:t>
            </a:r>
            <a:r>
              <a:rPr lang="en-US" baseline="0" dirty="0"/>
              <a:t> following</a:t>
            </a:r>
            <a:r>
              <a:rPr lang="en-US" dirty="0"/>
              <a:t> study focused on a limited set of Minnesota parents with disabilities (</a:t>
            </a:r>
            <a:r>
              <a:rPr lang="en-US" b="1" dirty="0"/>
              <a:t>parents who were involved in child welfare</a:t>
            </a:r>
            <a:r>
              <a:rPr lang="en-US" dirty="0"/>
              <a:t> whose records could be located in the education database), it clearly demonstrates that disproportionality related to parental disability exists in child welfare.)</a:t>
            </a:r>
            <a:endParaRPr lang="en-US" b="1" dirty="0"/>
          </a:p>
          <a:p>
            <a:r>
              <a:rPr lang="en-US" b="1" dirty="0"/>
              <a:t>Disability Disproportionality in Child Welfare Cases in Minnesota</a:t>
            </a:r>
          </a:p>
          <a:p>
            <a:pPr marL="176657" indent="-176657">
              <a:buFont typeface="Arial" panose="020B0604020202020204" pitchFamily="34" charset="0"/>
              <a:buChar char="•"/>
            </a:pPr>
            <a:r>
              <a:rPr lang="en-US" dirty="0"/>
              <a:t>Parents who had a disability label in their school records are more than </a:t>
            </a:r>
            <a:r>
              <a:rPr lang="en-US" b="1" dirty="0"/>
              <a:t>three times as likely to have termination of parental rights than parents without such a disability label. </a:t>
            </a:r>
          </a:p>
          <a:p>
            <a:pPr marL="176657" indent="-176657">
              <a:buFont typeface="Arial" panose="020B0604020202020204" pitchFamily="34" charset="0"/>
              <a:buChar char="•"/>
            </a:pPr>
            <a:r>
              <a:rPr lang="en-US" dirty="0"/>
              <a:t>Parents who had a disability label in their school records are more than </a:t>
            </a:r>
            <a:r>
              <a:rPr lang="en-US" b="1" dirty="0"/>
              <a:t>twice as likely to have child welfare involvement than their peers without a disability label</a:t>
            </a:r>
            <a:r>
              <a:rPr lang="en-US" dirty="0"/>
              <a:t>. </a:t>
            </a:r>
          </a:p>
          <a:p>
            <a:r>
              <a:rPr lang="en-US" dirty="0"/>
              <a:t>Center for Advanced Studies in Child Welfare (CASCW) at the University of Minnesota </a:t>
            </a:r>
          </a:p>
          <a:p>
            <a:endParaRPr lang="en-US" baseline="0" dirty="0"/>
          </a:p>
        </p:txBody>
      </p:sp>
      <p:sp>
        <p:nvSpPr>
          <p:cNvPr id="4" name="Slide Number Placeholder 3"/>
          <p:cNvSpPr>
            <a:spLocks noGrp="1"/>
          </p:cNvSpPr>
          <p:nvPr>
            <p:ph type="sldNum" sz="quarter" idx="10"/>
          </p:nvPr>
        </p:nvSpPr>
        <p:spPr/>
        <p:txBody>
          <a:bodyPr/>
          <a:lstStyle/>
          <a:p>
            <a:fld id="{411D44CD-519F-41CD-BDB6-CBB713B355D5}" type="slidenum">
              <a:rPr lang="en-US" smtClean="0"/>
              <a:t>45</a:t>
            </a:fld>
            <a:endParaRPr lang="en-US" dirty="0"/>
          </a:p>
        </p:txBody>
      </p:sp>
    </p:spTree>
    <p:extLst>
      <p:ext uri="{BB962C8B-B14F-4D97-AF65-F5344CB8AC3E}">
        <p14:creationId xmlns:p14="http://schemas.microsoft.com/office/powerpoint/2010/main" val="1613866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work with judges, I generally share some data with them from the medical world so they can see that the legal profession isn’t the only one struggling with process and outcomes. For example, I work in family medicine. Patients leave our practices all the time with instructions: what to do with medications, with exercise and diet, with making new appointments or getting labs. </a:t>
            </a:r>
          </a:p>
          <a:p>
            <a:r>
              <a:rPr lang="en-US" dirty="0"/>
              <a:t>But on average, only a third of patients correctly follow a doctor’s instructions. We used to call this patient compliance, or now we call it patient adherence, but it was regarded as the patient’s problem. When patients leave their doctor not understanding what they’re supposed to do next, they’re probably not going to do it. If they don’t take their medication as prescribed, they’re going to be back. If they don’t follow the other instructions, their health is going to get worse. When they come back the next time, there is going to be more expense and they’re either going to be sicker or presenting more complex symptoms than the first time they came.</a:t>
            </a:r>
          </a:p>
          <a:p>
            <a:r>
              <a:rPr lang="en-US" dirty="0"/>
              <a:t>In terms of malpractice, where I’ve done some work with insurance companies, the patients who are not treated well in a procedural sense, for example the communication was poor, are far more likely to sue over the experience than over the outcome. The same thing occurs with the courts. </a:t>
            </a:r>
            <a:r>
              <a:rPr lang="en-US" b="1" dirty="0"/>
              <a:t>It’s not just I won, I lost; it’s how I was treated</a:t>
            </a:r>
            <a:r>
              <a:rPr lang="en-US" dirty="0"/>
              <a:t>.</a:t>
            </a:r>
          </a:p>
          <a:p>
            <a:r>
              <a:rPr lang="en-US" dirty="0"/>
              <a:t> </a:t>
            </a:r>
          </a:p>
          <a:p>
            <a:r>
              <a:rPr lang="en-US" b="1" dirty="0"/>
              <a:t>Most people who enter either a courtroom or a doctor’s office don’t understand the language or the culture.</a:t>
            </a:r>
            <a:r>
              <a:rPr lang="en-US" dirty="0"/>
              <a:t> This is why there are so many parallels between the legal and medical professions. </a:t>
            </a:r>
            <a:r>
              <a:rPr lang="en-US" b="1" dirty="0"/>
              <a:t>In practice, this means that people who work in either field have an obligation to communicate with everyone at a level they can understand. Otherwise, optimum compliance is never going to occur.</a:t>
            </a:r>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46</a:t>
            </a:fld>
            <a:endParaRPr lang="en-US" dirty="0"/>
          </a:p>
        </p:txBody>
      </p:sp>
    </p:spTree>
    <p:extLst>
      <p:ext uri="{BB962C8B-B14F-4D97-AF65-F5344CB8AC3E}">
        <p14:creationId xmlns:p14="http://schemas.microsoft.com/office/powerpoint/2010/main" val="2308391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Ensuring equal access to justice chiefly depends on understanding that people with disabilities are people. They are not medical diagnoses like cerebral palsy; they are not devices like wheelchairs. They adapt to their disabilities and live their lives — go to school, work, get married, have families, shop for groceries, laugh, cry, vote, pay taxes, come to court — just like everyone else. Most people with disabilities prefer to be responsible for themselves. If we believe people have a right to equal justice, and if we remember that all of us can contribute to change, things will work out. </a:t>
            </a:r>
          </a:p>
        </p:txBody>
      </p:sp>
      <p:sp>
        <p:nvSpPr>
          <p:cNvPr id="4" name="Slide Number Placeholder 3"/>
          <p:cNvSpPr>
            <a:spLocks noGrp="1"/>
          </p:cNvSpPr>
          <p:nvPr>
            <p:ph type="sldNum" sz="quarter" idx="10"/>
          </p:nvPr>
        </p:nvSpPr>
        <p:spPr/>
        <p:txBody>
          <a:bodyPr/>
          <a:lstStyle/>
          <a:p>
            <a:fld id="{411D44CD-519F-41CD-BDB6-CBB713B355D5}" type="slidenum">
              <a:rPr lang="en-US" smtClean="0"/>
              <a:t>47</a:t>
            </a:fld>
            <a:endParaRPr lang="en-US" dirty="0"/>
          </a:p>
        </p:txBody>
      </p:sp>
    </p:spTree>
    <p:extLst>
      <p:ext uri="{BB962C8B-B14F-4D97-AF65-F5344CB8AC3E}">
        <p14:creationId xmlns:p14="http://schemas.microsoft.com/office/powerpoint/2010/main" val="1127208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plans should ensure equal opportunities without relying on fears</a:t>
            </a:r>
            <a:r>
              <a:rPr lang="en-US" baseline="0" dirty="0"/>
              <a:t> or stereotypes. They shouldn’t require a parent with a disability to accept an unnecessary service or complete an unnecessary task to prove their fitness to parent when a parent without a disability would not be required to do so. Plans must be appropriately tailored to be useful to the parent. For example, if transportation is provided for a parent without a disability, transportation should be provided for a parent with a disability, even if that requires a different type of transportation than normally utilized.</a:t>
            </a:r>
            <a:endParaRPr lang="en-US" dirty="0"/>
          </a:p>
          <a:p>
            <a:endParaRPr lang="en-US" dirty="0"/>
          </a:p>
          <a:p>
            <a:r>
              <a:rPr lang="en-US" dirty="0"/>
              <a:t>The equal opportunity requirement applies throughout the continuum of a child welfare case, including case planning activities.  In many instances, providing the same services and resources to an individual with a disability that are provided to individuals without disabilities will not be sufficient to provide an equal opportunity to an individual with a disability.  Where this is the case, Title II and Section 504 may require agencies to provide additional, </a:t>
            </a:r>
            <a:r>
              <a:rPr lang="en-US" b="1" dirty="0"/>
              <a:t>individually tailored services </a:t>
            </a:r>
            <a:r>
              <a:rPr lang="en-US" dirty="0"/>
              <a:t>and resources to meet the requirement to provide an equal opportunity to participate in and benefit from the program.  For example, when providing training to parents, agencies should consider the individual learning techniques of persons with disabilities and may need to incorporate the use of visual modeling or other individualized techniques to ensure equal opportunity to participate in and benefit from the training.</a:t>
            </a:r>
          </a:p>
          <a:p>
            <a:endParaRPr lang="en-US" dirty="0"/>
          </a:p>
          <a:p>
            <a:r>
              <a:rPr lang="en-US" dirty="0"/>
              <a:t>Agencies should also ensure that staff members develop appropriate service plan tasks and goals </a:t>
            </a:r>
            <a:r>
              <a:rPr lang="en-US" b="1" dirty="0"/>
              <a:t>that address the individualized needs of all affected family members with disabilities</a:t>
            </a:r>
            <a:r>
              <a:rPr lang="en-US" dirty="0"/>
              <a:t>, recognizing that allowing parents with disabilities to use family members as part of their support network may be appropriate.</a:t>
            </a:r>
          </a:p>
          <a:p>
            <a:r>
              <a:rPr lang="en-US" dirty="0"/>
              <a:t>https://www.ada.gov/doj_hhs_ta/child_welfare_ta.html</a:t>
            </a:r>
          </a:p>
          <a:p>
            <a:r>
              <a:rPr lang="en-US" dirty="0">
                <a:solidFill>
                  <a:srgbClr val="000000"/>
                </a:solidFill>
                <a:latin typeface="Publico"/>
              </a:rPr>
              <a:t>Advocates can request the following modifications and accommodations for parents with disabilities:</a:t>
            </a:r>
          </a:p>
          <a:p>
            <a:pPr>
              <a:buFont typeface="Arial" panose="020B0604020202020204" pitchFamily="34" charset="0"/>
              <a:buChar char="•"/>
            </a:pPr>
            <a:r>
              <a:rPr lang="en-US" dirty="0">
                <a:solidFill>
                  <a:srgbClr val="000000"/>
                </a:solidFill>
                <a:latin typeface="Publico"/>
              </a:rPr>
              <a:t>Increase the frequency or length of service provision. </a:t>
            </a:r>
            <a:br>
              <a:rPr lang="en-US" dirty="0">
                <a:solidFill>
                  <a:srgbClr val="000000"/>
                </a:solidFill>
                <a:latin typeface="Publico"/>
              </a:rPr>
            </a:br>
            <a:endParaRPr lang="en-US" dirty="0">
              <a:solidFill>
                <a:srgbClr val="000000"/>
              </a:solidFill>
              <a:latin typeface="Publico"/>
            </a:endParaRPr>
          </a:p>
          <a:p>
            <a:pPr>
              <a:buFont typeface="Arial" panose="020B0604020202020204" pitchFamily="34" charset="0"/>
              <a:buChar char="•"/>
            </a:pPr>
            <a:r>
              <a:rPr lang="en-US" dirty="0">
                <a:solidFill>
                  <a:srgbClr val="000000"/>
                </a:solidFill>
                <a:latin typeface="Publico"/>
              </a:rPr>
              <a:t>Ensure the service provider has experience working with parents and the specific disability at issue in the case.</a:t>
            </a:r>
            <a:br>
              <a:rPr lang="en-US" dirty="0">
                <a:solidFill>
                  <a:srgbClr val="000000"/>
                </a:solidFill>
                <a:latin typeface="Publico"/>
              </a:rPr>
            </a:br>
            <a:br>
              <a:rPr lang="en-US" dirty="0">
                <a:solidFill>
                  <a:srgbClr val="000000"/>
                </a:solidFill>
                <a:latin typeface="Publico"/>
              </a:rPr>
            </a:br>
            <a:r>
              <a:rPr lang="en-US" dirty="0">
                <a:solidFill>
                  <a:srgbClr val="000000"/>
                </a:solidFill>
                <a:latin typeface="Publico"/>
              </a:rPr>
              <a:t>Provide services at a parent’s home or alternate accessible site. If the parent uses a wheelchair, make sure the parent can enter the location where the service is provided.</a:t>
            </a:r>
            <a:br>
              <a:rPr lang="en-US" dirty="0">
                <a:solidFill>
                  <a:srgbClr val="000000"/>
                </a:solidFill>
                <a:latin typeface="Publico"/>
              </a:rPr>
            </a:br>
            <a:endParaRPr lang="en-US" dirty="0">
              <a:solidFill>
                <a:srgbClr val="000000"/>
              </a:solidFill>
              <a:latin typeface="Publico"/>
            </a:endParaRPr>
          </a:p>
          <a:p>
            <a:pPr>
              <a:buFont typeface="Arial" panose="020B0604020202020204" pitchFamily="34" charset="0"/>
              <a:buChar char="•"/>
            </a:pPr>
            <a:r>
              <a:rPr lang="en-US" dirty="0">
                <a:solidFill>
                  <a:srgbClr val="000000"/>
                </a:solidFill>
                <a:latin typeface="Publico"/>
              </a:rPr>
              <a:t>Give the parent frequent reminders for services. </a:t>
            </a:r>
            <a:br>
              <a:rPr lang="en-US" dirty="0">
                <a:solidFill>
                  <a:srgbClr val="000000"/>
                </a:solidFill>
                <a:latin typeface="Publico"/>
              </a:rPr>
            </a:br>
            <a:endParaRPr lang="en-US" dirty="0">
              <a:solidFill>
                <a:srgbClr val="000000"/>
              </a:solidFill>
              <a:latin typeface="Publico"/>
            </a:endParaRPr>
          </a:p>
          <a:p>
            <a:pPr>
              <a:buFont typeface="Arial" panose="020B0604020202020204" pitchFamily="34" charset="0"/>
              <a:buChar char="•"/>
            </a:pPr>
            <a:r>
              <a:rPr lang="en-US" dirty="0">
                <a:solidFill>
                  <a:srgbClr val="000000"/>
                </a:solidFill>
                <a:latin typeface="Publico"/>
              </a:rPr>
              <a:t>Provide accessible transportation to services.</a:t>
            </a:r>
            <a:br>
              <a:rPr lang="en-US" dirty="0">
                <a:solidFill>
                  <a:srgbClr val="000000"/>
                </a:solidFill>
                <a:latin typeface="Publico"/>
              </a:rPr>
            </a:br>
            <a:endParaRPr lang="en-US" dirty="0">
              <a:solidFill>
                <a:srgbClr val="000000"/>
              </a:solidFill>
              <a:latin typeface="Publico"/>
            </a:endParaRPr>
          </a:p>
          <a:p>
            <a:pPr>
              <a:buFont typeface="Arial" panose="020B0604020202020204" pitchFamily="34" charset="0"/>
              <a:buChar char="•"/>
            </a:pPr>
            <a:r>
              <a:rPr lang="en-US" dirty="0">
                <a:solidFill>
                  <a:srgbClr val="000000"/>
                </a:solidFill>
                <a:latin typeface="Publico"/>
              </a:rPr>
              <a:t>Provide information about services in an accessible format (large print, audio tape, braille, digital format).</a:t>
            </a:r>
            <a:br>
              <a:rPr lang="en-US" dirty="0">
                <a:solidFill>
                  <a:srgbClr val="000000"/>
                </a:solidFill>
                <a:latin typeface="Publico"/>
              </a:rPr>
            </a:br>
            <a:endParaRPr lang="en-US" dirty="0">
              <a:solidFill>
                <a:srgbClr val="000000"/>
              </a:solidFill>
              <a:latin typeface="Publico"/>
            </a:endParaRPr>
          </a:p>
          <a:p>
            <a:pPr>
              <a:buFont typeface="Arial" panose="020B0604020202020204" pitchFamily="34" charset="0"/>
              <a:buChar char="•"/>
            </a:pPr>
            <a:r>
              <a:rPr lang="en-US" dirty="0">
                <a:solidFill>
                  <a:srgbClr val="000000"/>
                </a:solidFill>
                <a:latin typeface="Publico"/>
              </a:rPr>
              <a:t>Offer note taking of meetings and court activities, especially for parents who are deaf or hard of hearing.</a:t>
            </a:r>
            <a:br>
              <a:rPr lang="en-US" dirty="0">
                <a:solidFill>
                  <a:srgbClr val="000000"/>
                </a:solidFill>
                <a:latin typeface="Publico"/>
              </a:rPr>
            </a:br>
            <a:endParaRPr lang="en-US" dirty="0">
              <a:solidFill>
                <a:srgbClr val="000000"/>
              </a:solidFill>
              <a:latin typeface="Publico"/>
            </a:endParaRPr>
          </a:p>
          <a:p>
            <a:r>
              <a:rPr lang="en-US" dirty="0">
                <a:solidFill>
                  <a:srgbClr val="000000"/>
                </a:solidFill>
                <a:latin typeface="Publico"/>
              </a:rPr>
              <a:t>Provide assistance with reading materials and interpreters if needed.</a:t>
            </a:r>
            <a:br>
              <a:rPr lang="en-US" dirty="0">
                <a:solidFill>
                  <a:srgbClr val="000000"/>
                </a:solidFill>
                <a:latin typeface="Publico"/>
              </a:rPr>
            </a:br>
            <a:br>
              <a:rPr lang="en-US" dirty="0">
                <a:solidFill>
                  <a:srgbClr val="000000"/>
                </a:solidFill>
                <a:latin typeface="Publico"/>
              </a:rPr>
            </a:br>
            <a:r>
              <a:rPr lang="en-US" dirty="0">
                <a:solidFill>
                  <a:srgbClr val="000000"/>
                </a:solidFill>
                <a:latin typeface="Publico"/>
              </a:rPr>
              <a:t>Provide day care and respite care services, particularly for parents with psychiatric disabilities who may need to be hospitalized for medication changes. </a:t>
            </a:r>
            <a:br>
              <a:rPr lang="en-US" dirty="0">
                <a:solidFill>
                  <a:srgbClr val="000000"/>
                </a:solidFill>
                <a:latin typeface="Publico"/>
              </a:rPr>
            </a:br>
            <a:endParaRPr lang="en-US" dirty="0">
              <a:solidFill>
                <a:srgbClr val="000000"/>
              </a:solidFill>
              <a:latin typeface="Publico"/>
            </a:endParaRPr>
          </a:p>
          <a:p>
            <a:r>
              <a:rPr lang="en-US" dirty="0">
                <a:solidFill>
                  <a:srgbClr val="000000"/>
                </a:solidFill>
                <a:latin typeface="Publico"/>
              </a:rPr>
              <a:t>Provide foster family or informal support networks (churches, family helper or child care assistant, aide or personal assistant).</a:t>
            </a:r>
            <a:br>
              <a:rPr lang="en-US" dirty="0">
                <a:solidFill>
                  <a:srgbClr val="000000"/>
                </a:solidFill>
                <a:latin typeface="Publico"/>
              </a:rPr>
            </a:br>
            <a:endParaRPr lang="en-US" dirty="0">
              <a:solidFill>
                <a:srgbClr val="000000"/>
              </a:solidFill>
              <a:latin typeface="Publico"/>
            </a:endParaRPr>
          </a:p>
          <a:p>
            <a:r>
              <a:rPr lang="en-US" dirty="0">
                <a:solidFill>
                  <a:srgbClr val="000000"/>
                </a:solidFill>
                <a:latin typeface="Publico"/>
              </a:rPr>
              <a:t>Arrange housekeeping services. </a:t>
            </a:r>
            <a:br>
              <a:rPr lang="en-US" dirty="0">
                <a:solidFill>
                  <a:srgbClr val="000000"/>
                </a:solidFill>
                <a:latin typeface="Publico"/>
              </a:rPr>
            </a:br>
            <a:endParaRPr lang="en-US" dirty="0">
              <a:solidFill>
                <a:srgbClr val="000000"/>
              </a:solidFill>
              <a:latin typeface="Publico"/>
            </a:endParaRPr>
          </a:p>
          <a:p>
            <a:r>
              <a:rPr lang="en-US" dirty="0">
                <a:solidFill>
                  <a:srgbClr val="000000"/>
                </a:solidFill>
                <a:latin typeface="Publico"/>
              </a:rPr>
              <a:t>Arrange adaptive equipment (ramps, lowered counters, adapted doorknobs).</a:t>
            </a:r>
            <a:endParaRPr lang="en-US" b="0" i="0" dirty="0">
              <a:solidFill>
                <a:srgbClr val="000000"/>
              </a:solidFill>
              <a:effectLst/>
              <a:latin typeface="Publico"/>
            </a:endParaRPr>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48</a:t>
            </a:fld>
            <a:endParaRPr lang="en-US" dirty="0"/>
          </a:p>
        </p:txBody>
      </p:sp>
    </p:spTree>
    <p:extLst>
      <p:ext uri="{BB962C8B-B14F-4D97-AF65-F5344CB8AC3E}">
        <p14:creationId xmlns:p14="http://schemas.microsoft.com/office/powerpoint/2010/main" val="123770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graduate psychology training programs offer disability coursework. This paucity of training is a major barrier to providing effective services to clients with disabilities.”</a:t>
            </a:r>
          </a:p>
        </p:txBody>
      </p:sp>
      <p:sp>
        <p:nvSpPr>
          <p:cNvPr id="4" name="Slide Number Placeholder 3"/>
          <p:cNvSpPr>
            <a:spLocks noGrp="1"/>
          </p:cNvSpPr>
          <p:nvPr>
            <p:ph type="sldNum" sz="quarter" idx="10"/>
          </p:nvPr>
        </p:nvSpPr>
        <p:spPr/>
        <p:txBody>
          <a:bodyPr/>
          <a:lstStyle/>
          <a:p>
            <a:fld id="{411D44CD-519F-41CD-BDB6-CBB713B355D5}" type="slidenum">
              <a:rPr lang="en-US" smtClean="0"/>
              <a:t>49</a:t>
            </a:fld>
            <a:endParaRPr lang="en-US" dirty="0"/>
          </a:p>
        </p:txBody>
      </p:sp>
    </p:spTree>
    <p:extLst>
      <p:ext uri="{BB962C8B-B14F-4D97-AF65-F5344CB8AC3E}">
        <p14:creationId xmlns:p14="http://schemas.microsoft.com/office/powerpoint/2010/main" val="1613942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graduate psychology training programs offer disability coursework. This paucity of training is a major barrier to providing effective services to clients with disabilities.”</a:t>
            </a:r>
          </a:p>
        </p:txBody>
      </p:sp>
      <p:sp>
        <p:nvSpPr>
          <p:cNvPr id="4" name="Slide Number Placeholder 3"/>
          <p:cNvSpPr>
            <a:spLocks noGrp="1"/>
          </p:cNvSpPr>
          <p:nvPr>
            <p:ph type="sldNum" sz="quarter" idx="10"/>
          </p:nvPr>
        </p:nvSpPr>
        <p:spPr/>
        <p:txBody>
          <a:bodyPr/>
          <a:lstStyle/>
          <a:p>
            <a:fld id="{411D44CD-519F-41CD-BDB6-CBB713B355D5}" type="slidenum">
              <a:rPr lang="en-US" smtClean="0"/>
              <a:t>50</a:t>
            </a:fld>
            <a:endParaRPr lang="en-US" dirty="0"/>
          </a:p>
        </p:txBody>
      </p:sp>
    </p:spTree>
    <p:extLst>
      <p:ext uri="{BB962C8B-B14F-4D97-AF65-F5344CB8AC3E}">
        <p14:creationId xmlns:p14="http://schemas.microsoft.com/office/powerpoint/2010/main" val="3437166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solidFill>
                  <a:srgbClr val="000000"/>
                </a:solidFill>
                <a:latin typeface="Publico"/>
              </a:rPr>
              <a:t>Bullet 2:</a:t>
            </a:r>
            <a:r>
              <a:rPr lang="en-US" baseline="0" dirty="0">
                <a:solidFill>
                  <a:srgbClr val="000000"/>
                </a:solidFill>
                <a:latin typeface="Publico"/>
              </a:rPr>
              <a:t> </a:t>
            </a:r>
            <a:r>
              <a:rPr lang="en-US" dirty="0">
                <a:solidFill>
                  <a:srgbClr val="000000"/>
                </a:solidFill>
                <a:latin typeface="Publico"/>
              </a:rPr>
              <a:t>IQ testing is a “pseudoscientific approach,” meaning it pretends to be or resemble science but is not. </a:t>
            </a:r>
            <a:r>
              <a:rPr lang="en-US" b="1" dirty="0">
                <a:solidFill>
                  <a:srgbClr val="000000"/>
                </a:solidFill>
                <a:latin typeface="Publico"/>
              </a:rPr>
              <a:t>“Twenty years of research have shown no correlation exists between IQ and parenting ability until the IQ score drops below 50.” </a:t>
            </a:r>
            <a:r>
              <a:rPr lang="en-US" dirty="0">
                <a:solidFill>
                  <a:srgbClr val="000000"/>
                </a:solidFill>
                <a:latin typeface="Publico"/>
              </a:rPr>
              <a:t>Despite this research, between 60-80% of parents with disabilities involved in the child welfare system lose their children. IQ testing is frequently relied on by courts in these cases.</a:t>
            </a:r>
            <a:endParaRPr lang="en-US" b="0" i="0" dirty="0">
              <a:solidFill>
                <a:srgbClr val="000000"/>
              </a:solidFill>
              <a:effectLst/>
              <a:latin typeface="Publico"/>
            </a:endParaRPr>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51</a:t>
            </a:fld>
            <a:endParaRPr lang="en-US" dirty="0"/>
          </a:p>
        </p:txBody>
      </p:sp>
    </p:spTree>
    <p:extLst>
      <p:ext uri="{BB962C8B-B14F-4D97-AF65-F5344CB8AC3E}">
        <p14:creationId xmlns:p14="http://schemas.microsoft.com/office/powerpoint/2010/main" val="1801186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https://www.americanbar.org/groups/public_interest/child_law/resources/child_law_practiceonline/child_law_practice/vol-34/february-2015/representing-parents-with-disabilities--best-practice/</a:t>
            </a:r>
            <a:endParaRPr lang="en-US" dirty="0"/>
          </a:p>
          <a:p>
            <a:r>
              <a:rPr lang="en-US" b="1" dirty="0">
                <a:solidFill>
                  <a:srgbClr val="000000"/>
                </a:solidFill>
                <a:latin typeface="Publico"/>
              </a:rPr>
              <a:t>Seek court-related accommodations. </a:t>
            </a:r>
            <a:r>
              <a:rPr lang="en-US" dirty="0">
                <a:solidFill>
                  <a:srgbClr val="000000"/>
                </a:solidFill>
                <a:latin typeface="Publico"/>
              </a:rPr>
              <a:t>Courts can provide accommodations to ease the court process for parents. These include accommodations around the time of day a court hearing will occur, transportation to court, and courtroom modifications such as accessibility improvements, interpreters, support people, etc.</a:t>
            </a:r>
            <a:endParaRPr lang="en-US" dirty="0"/>
          </a:p>
          <a:p>
            <a:endParaRPr lang="en-US" b="1" dirty="0">
              <a:solidFill>
                <a:srgbClr val="000000"/>
              </a:solidFill>
              <a:latin typeface="Publico"/>
            </a:endParaRPr>
          </a:p>
          <a:p>
            <a:r>
              <a:rPr lang="en-US" b="1" dirty="0">
                <a:solidFill>
                  <a:srgbClr val="000000"/>
                </a:solidFill>
                <a:latin typeface="Publico"/>
              </a:rPr>
              <a:t>Show the parent is successful at using a service. </a:t>
            </a:r>
            <a:r>
              <a:rPr lang="en-US" dirty="0">
                <a:solidFill>
                  <a:srgbClr val="000000"/>
                </a:solidFill>
                <a:latin typeface="Publico"/>
              </a:rPr>
              <a:t> When the state is providing accommodations for the parent’s disabilities, show how the parent is succeeding and benefitting from those services. This can counter arguments related to the parent’s fitness.</a:t>
            </a:r>
          </a:p>
          <a:p>
            <a:r>
              <a:rPr lang="en-US" b="1" dirty="0">
                <a:solidFill>
                  <a:srgbClr val="000000"/>
                </a:solidFill>
                <a:latin typeface="Publico"/>
              </a:rPr>
              <a:t>Identify services or accommodations that are not being provided.</a:t>
            </a:r>
            <a:r>
              <a:rPr lang="en-US" dirty="0">
                <a:solidFill>
                  <a:srgbClr val="000000"/>
                </a:solidFill>
                <a:latin typeface="Publico"/>
              </a:rPr>
              <a:t> At permanency hearings, draw the court’s attention to missing services that would benefit the parent. If the case proceeds to termination and you can show services or accommodations were not provided it can help show that termination is premature.</a:t>
            </a:r>
          </a:p>
          <a:p>
            <a:r>
              <a:rPr lang="en-US" b="1" dirty="0">
                <a:solidFill>
                  <a:srgbClr val="000000"/>
                </a:solidFill>
                <a:latin typeface="Publico"/>
              </a:rPr>
              <a:t>Make sure accommodations get into the service plan early.</a:t>
            </a:r>
            <a:r>
              <a:rPr lang="en-US" dirty="0">
                <a:solidFill>
                  <a:srgbClr val="000000"/>
                </a:solidFill>
                <a:latin typeface="Publico"/>
              </a:rPr>
              <a:t> You can question the case plan. Make written comments on the service plan, and ask for specific accommodations you believe will help the parent succeed.</a:t>
            </a:r>
          </a:p>
          <a:p>
            <a:r>
              <a:rPr lang="en-US" b="1" dirty="0">
                <a:solidFill>
                  <a:srgbClr val="000000"/>
                </a:solidFill>
                <a:latin typeface="Publico"/>
              </a:rPr>
              <a:t>Challenge decisions not to provide accommodations. </a:t>
            </a:r>
            <a:r>
              <a:rPr lang="en-US" dirty="0">
                <a:solidFill>
                  <a:srgbClr val="000000"/>
                </a:solidFill>
                <a:latin typeface="Publico"/>
              </a:rPr>
              <a:t>If the state is not providing or paying attention to accommodations, file a grievance with the child welfare agency. If that doesn’t work, consider filing a motion for an abuse of discretion with the court. These motions may not succeed, but in the interest of using accommodation issues at trial, it’s worth pursuing them early in the case to draw attention to the fact that the state is not providing them to your client.</a:t>
            </a:r>
          </a:p>
          <a:p>
            <a:r>
              <a:rPr lang="en-US" b="1" dirty="0">
                <a:solidFill>
                  <a:srgbClr val="000000"/>
                </a:solidFill>
                <a:latin typeface="Publico"/>
              </a:rPr>
              <a:t>Question the state agency decision maker</a:t>
            </a:r>
            <a:r>
              <a:rPr lang="en-US" dirty="0">
                <a:solidFill>
                  <a:srgbClr val="000000"/>
                </a:solidFill>
                <a:latin typeface="Publico"/>
              </a:rPr>
              <a:t> (e.g., social worker’s supervisor) on their decision not to provide a service or accommodation. Ask: How did you decide a requested service or accommodation didn’t need to be provided?</a:t>
            </a:r>
            <a:endParaRPr lang="en-US" b="0" i="0" dirty="0">
              <a:solidFill>
                <a:srgbClr val="000000"/>
              </a:solidFill>
              <a:effectLst/>
              <a:latin typeface="Publico"/>
            </a:endParaRPr>
          </a:p>
          <a:p>
            <a:endParaRPr lang="en-US" dirty="0"/>
          </a:p>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52</a:t>
            </a:fld>
            <a:endParaRPr lang="en-US" dirty="0"/>
          </a:p>
        </p:txBody>
      </p:sp>
    </p:spTree>
    <p:extLst>
      <p:ext uri="{BB962C8B-B14F-4D97-AF65-F5344CB8AC3E}">
        <p14:creationId xmlns:p14="http://schemas.microsoft.com/office/powerpoint/2010/main" val="1905487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53</a:t>
            </a:fld>
            <a:endParaRPr lang="en-US" dirty="0"/>
          </a:p>
        </p:txBody>
      </p:sp>
    </p:spTree>
    <p:extLst>
      <p:ext uri="{BB962C8B-B14F-4D97-AF65-F5344CB8AC3E}">
        <p14:creationId xmlns:p14="http://schemas.microsoft.com/office/powerpoint/2010/main" val="2284769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54</a:t>
            </a:fld>
            <a:endParaRPr lang="en-US" dirty="0"/>
          </a:p>
        </p:txBody>
      </p:sp>
    </p:spTree>
    <p:extLst>
      <p:ext uri="{BB962C8B-B14F-4D97-AF65-F5344CB8AC3E}">
        <p14:creationId xmlns:p14="http://schemas.microsoft.com/office/powerpoint/2010/main" val="77130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Improving the quality of life and ensuring equal rights for persons with disabilities involves a movement that is unfolding all over the world – its appeal is universal. </a:t>
            </a:r>
            <a:r>
              <a:rPr lang="en-US" sz="1200" b="1" i="0" kern="1200" dirty="0">
                <a:solidFill>
                  <a:schemeClr val="tx1"/>
                </a:solidFill>
                <a:effectLst/>
                <a:latin typeface="+mn-lt"/>
                <a:ea typeface="+mn-ea"/>
                <a:cs typeface="+mn-cs"/>
              </a:rPr>
              <a:t>At its core is the belief that everyone should have an opportunity to reach their full human potential.</a:t>
            </a:r>
            <a:endParaRPr lang="en-US" b="1" dirty="0">
              <a:hlinkClick r:id="rId3"/>
            </a:endParaRPr>
          </a:p>
          <a:p>
            <a:r>
              <a:rPr lang="en-US" dirty="0">
                <a:hlinkClick r:id="rId3"/>
              </a:rPr>
              <a:t>https://www.ada.gov/pubs/ada.htm</a:t>
            </a:r>
            <a:endParaRPr lang="en-US" dirty="0"/>
          </a:p>
          <a:p>
            <a:r>
              <a:rPr lang="en-US" dirty="0">
                <a:hlinkClick r:id="rId4"/>
              </a:rPr>
              <a:t>https://ada.georgia.gov/history-and-spirit-behind-law</a:t>
            </a:r>
            <a:endParaRPr lang="en-US" dirty="0"/>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5</a:t>
            </a:fld>
            <a:endParaRPr lang="en-US" dirty="0"/>
          </a:p>
        </p:txBody>
      </p:sp>
    </p:spTree>
    <p:extLst>
      <p:ext uri="{BB962C8B-B14F-4D97-AF65-F5344CB8AC3E}">
        <p14:creationId xmlns:p14="http://schemas.microsoft.com/office/powerpoint/2010/main" val="1663540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55</a:t>
            </a:fld>
            <a:endParaRPr lang="en-US" dirty="0"/>
          </a:p>
        </p:txBody>
      </p:sp>
    </p:spTree>
    <p:extLst>
      <p:ext uri="{BB962C8B-B14F-4D97-AF65-F5344CB8AC3E}">
        <p14:creationId xmlns:p14="http://schemas.microsoft.com/office/powerpoint/2010/main" val="1475714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56</a:t>
            </a:fld>
            <a:endParaRPr lang="en-US" dirty="0"/>
          </a:p>
        </p:txBody>
      </p:sp>
    </p:spTree>
    <p:extLst>
      <p:ext uri="{BB962C8B-B14F-4D97-AF65-F5344CB8AC3E}">
        <p14:creationId xmlns:p14="http://schemas.microsoft.com/office/powerpoint/2010/main" val="130001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D44CD-519F-41CD-BDB6-CBB713B355D5}" type="slidenum">
              <a:rPr lang="en-US" smtClean="0"/>
              <a:t>57</a:t>
            </a:fld>
            <a:endParaRPr lang="en-US" dirty="0"/>
          </a:p>
        </p:txBody>
      </p:sp>
    </p:spTree>
    <p:extLst>
      <p:ext uri="{BB962C8B-B14F-4D97-AF65-F5344CB8AC3E}">
        <p14:creationId xmlns:p14="http://schemas.microsoft.com/office/powerpoint/2010/main" val="2837148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58</a:t>
            </a:fld>
            <a:endParaRPr lang="en-US" dirty="0"/>
          </a:p>
        </p:txBody>
      </p:sp>
    </p:spTree>
    <p:extLst>
      <p:ext uri="{BB962C8B-B14F-4D97-AF65-F5344CB8AC3E}">
        <p14:creationId xmlns:p14="http://schemas.microsoft.com/office/powerpoint/2010/main" val="60605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https://civilrights.findlaw.com/discrimination/the-americans-with-disabilities-act-overview.html</a:t>
            </a:r>
            <a:endParaRPr lang="en-US" dirty="0"/>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6</a:t>
            </a:fld>
            <a:endParaRPr lang="en-US" dirty="0"/>
          </a:p>
        </p:txBody>
      </p:sp>
    </p:spTree>
    <p:extLst>
      <p:ext uri="{BB962C8B-B14F-4D97-AF65-F5344CB8AC3E}">
        <p14:creationId xmlns:p14="http://schemas.microsoft.com/office/powerpoint/2010/main" val="415730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7.11.18 BJ added: </a:t>
            </a:r>
            <a:r>
              <a:rPr lang="en-US" dirty="0"/>
              <a:t>There are five Titles in the Americans with Disabilities Act. Title II is divided into two parts. Subtitle A covers all programs, services, and activities of state and local government</a:t>
            </a:r>
            <a:r>
              <a:rPr lang="en-US" b="1" dirty="0"/>
              <a:t>. </a:t>
            </a:r>
            <a:r>
              <a:rPr lang="en-US" dirty="0"/>
              <a:t> Subtitle B contains requirements for public transportation systems such as regional transit authorities.  For the complete requirements read the Department of Justice’s </a:t>
            </a:r>
            <a:r>
              <a:rPr lang="en-US" dirty="0">
                <a:hlinkClick r:id="rId3"/>
              </a:rPr>
              <a:t>ADA Title II regulations 28 CFR Part 35 Nondiscrimination on the Basis of Disability in State and Local Government Services</a:t>
            </a:r>
            <a:r>
              <a:rPr lang="en-US" dirty="0"/>
              <a:t>.</a:t>
            </a:r>
          </a:p>
          <a:p>
            <a:endParaRPr lang="en-US" dirty="0"/>
          </a:p>
          <a:p>
            <a:r>
              <a:rPr lang="en-US" b="1" dirty="0"/>
              <a:t>Title II applies to state and local governments</a:t>
            </a:r>
            <a:r>
              <a:rPr lang="en-US" dirty="0"/>
              <a:t> including state executive agencies, courts, legislatures, towns, cities, counties, school districts, universities, community colleges, water districts, special purpose districts, regional transit authorities, other state and local government instrumentalities and AMTRAK.</a:t>
            </a:r>
          </a:p>
          <a:p>
            <a:endParaRPr lang="en-US" dirty="0">
              <a:latin typeface="Arial" pitchFamily="34" charset="0"/>
            </a:endParaRPr>
          </a:p>
          <a:p>
            <a:r>
              <a:rPr lang="en-US" dirty="0">
                <a:latin typeface="Arial" pitchFamily="34" charset="0"/>
              </a:rPr>
              <a:t>Citation:</a:t>
            </a:r>
          </a:p>
          <a:p>
            <a:r>
              <a:rPr lang="en-US" dirty="0">
                <a:latin typeface="Arial" pitchFamily="34" charset="0"/>
              </a:rPr>
              <a:t>https://www.adaactionguide.org/ada-title-ii-requirements</a:t>
            </a:r>
          </a:p>
          <a:p>
            <a:endParaRPr lang="en-US" dirty="0">
              <a:latin typeface="Arial" pitchFamily="34" charset="0"/>
            </a:endParaRPr>
          </a:p>
          <a:p>
            <a:r>
              <a:rPr lang="en-US" dirty="0">
                <a:latin typeface="Arial" pitchFamily="34" charset="0"/>
              </a:rPr>
              <a:t>“HHS/OCR</a:t>
            </a:r>
            <a:r>
              <a:rPr lang="en-US" baseline="0" dirty="0">
                <a:latin typeface="Arial" pitchFamily="34" charset="0"/>
              </a:rPr>
              <a:t> </a:t>
            </a:r>
            <a:r>
              <a:rPr lang="en-US" dirty="0">
                <a:latin typeface="Arial" pitchFamily="34" charset="0"/>
              </a:rPr>
              <a:t>Joint Letter:</a:t>
            </a:r>
            <a:r>
              <a:rPr lang="en-US" baseline="0" dirty="0">
                <a:latin typeface="Arial" pitchFamily="34" charset="0"/>
              </a:rPr>
              <a:t> Protecting the Rights of Parents and Prospective Parents with Disabilities: Technical Assistance for State and Local Child Welfare Agencies and Courts under Title II of the Americans with Disabilities Act and Section 504 of the Rehabilitation Act”. www.ada.gov</a:t>
            </a:r>
          </a:p>
          <a:p>
            <a:endParaRPr lang="en-US" dirty="0">
              <a:latin typeface="Arial" pitchFamily="34" charset="0"/>
            </a:endParaRPr>
          </a:p>
          <a:p>
            <a:endParaRPr lang="en-US"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7</a:t>
            </a:fld>
            <a:endParaRPr lang="en-US" dirty="0"/>
          </a:p>
        </p:txBody>
      </p:sp>
    </p:spTree>
    <p:extLst>
      <p:ext uri="{BB962C8B-B14F-4D97-AF65-F5344CB8AC3E}">
        <p14:creationId xmlns:p14="http://schemas.microsoft.com/office/powerpoint/2010/main" val="148210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Section 504 differs from Title II of the ADA in that 504 applies to all programs or activities that receive </a:t>
            </a:r>
            <a:r>
              <a:rPr lang="en-US" b="1" dirty="0">
                <a:latin typeface="Arial" pitchFamily="34" charset="0"/>
              </a:rPr>
              <a:t>Federal financial assistance </a:t>
            </a:r>
            <a:r>
              <a:rPr lang="en-US" dirty="0">
                <a:latin typeface="Arial" pitchFamily="34" charset="0"/>
              </a:rPr>
              <a:t>while Title II applies to all state and local government programs, services and activities, whether federally funded or not.</a:t>
            </a:r>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8</a:t>
            </a:fld>
            <a:endParaRPr lang="en-US" dirty="0"/>
          </a:p>
        </p:txBody>
      </p:sp>
    </p:spTree>
    <p:extLst>
      <p:ext uri="{BB962C8B-B14F-4D97-AF65-F5344CB8AC3E}">
        <p14:creationId xmlns:p14="http://schemas.microsoft.com/office/powerpoint/2010/main" val="369943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v"/>
            </a:pPr>
            <a:r>
              <a:rPr lang="en-US" sz="1200" dirty="0">
                <a:solidFill>
                  <a:schemeClr val="tx1"/>
                </a:solidFill>
              </a:rPr>
              <a:t>Title II protects individuals or entities from being denied or excluded from child welfare services, programs or activities because of </a:t>
            </a:r>
            <a:r>
              <a:rPr lang="en-US" sz="1200" b="1" i="1" dirty="0">
                <a:solidFill>
                  <a:schemeClr val="tx1"/>
                </a:solidFill>
              </a:rPr>
              <a:t>association</a:t>
            </a:r>
            <a:r>
              <a:rPr lang="en-US" sz="1200" dirty="0">
                <a:solidFill>
                  <a:schemeClr val="tx1"/>
                </a:solidFill>
              </a:rPr>
              <a:t> </a:t>
            </a:r>
            <a:r>
              <a:rPr lang="en-US" sz="1200" b="1" i="1" dirty="0">
                <a:solidFill>
                  <a:schemeClr val="tx1"/>
                </a:solidFill>
              </a:rPr>
              <a:t>with an individual with a disability</a:t>
            </a:r>
            <a:r>
              <a:rPr lang="en-US" sz="1200" dirty="0">
                <a:solidFill>
                  <a:schemeClr val="tx1"/>
                </a:solidFill>
              </a:rPr>
              <a:t>. For example, Title II prohibits a child welfare agency from refusing to place a child with a prospective foster or adoptive parent because the parent has a friend or relative with HIV. </a:t>
            </a:r>
          </a:p>
          <a:p>
            <a:endParaRPr lang="en-US" sz="1200" dirty="0">
              <a:solidFill>
                <a:schemeClr val="tx1"/>
              </a:solidFill>
            </a:endParaRPr>
          </a:p>
          <a:p>
            <a:pPr marL="285750" indent="-285750">
              <a:buFont typeface="Wingdings" panose="05000000000000000000" pitchFamily="2" charset="2"/>
              <a:buChar char="v"/>
            </a:pPr>
            <a:r>
              <a:rPr lang="en-US" sz="1200" dirty="0">
                <a:solidFill>
                  <a:schemeClr val="tx1"/>
                </a:solidFill>
              </a:rPr>
              <a:t>Title II and Section 504 also protect “</a:t>
            </a:r>
            <a:r>
              <a:rPr lang="en-US" sz="1200" b="1" dirty="0">
                <a:solidFill>
                  <a:schemeClr val="tx1"/>
                </a:solidFill>
              </a:rPr>
              <a:t>companions</a:t>
            </a:r>
            <a:r>
              <a:rPr lang="en-US" sz="1200" i="1" dirty="0">
                <a:solidFill>
                  <a:schemeClr val="tx1"/>
                </a:solidFill>
              </a:rPr>
              <a:t>”</a:t>
            </a:r>
            <a:r>
              <a:rPr lang="en-US" sz="1200" dirty="0">
                <a:solidFill>
                  <a:schemeClr val="tx1"/>
                </a:solidFill>
              </a:rPr>
              <a:t> of individuals involved in the child welfare system when the companion is an appropriate person with whom the child welfare agency or court should communicate. A companion may include any family member, friend, or associate of a person seeking or receiving child welfare services. For instance, when a child welfare agency communicates with an individual’s family member who is deaf, appropriate auxiliary aids and services to the family member must be provided by the agency to ensure effective communication.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consideration of the many comments on this issue, the Department believes that explicit inclusion of ‘‘companions'' in the final rule is appropriate to ensure that public entities understand the scope of their effective communication obligations. There are many situations in which the interests of program participants without disabilities require that their companions with disabilities be provided effective communication. In addition, the program participant need not be physically present to trigger the public entity's obligations to a companion. The controlling principle is that auxiliary aids and services must be provided if the companion is an appropriate person with whom the public entity should or would communicate.</a:t>
            </a:r>
          </a:p>
          <a:p>
            <a:r>
              <a:rPr lang="en-US" dirty="0">
                <a:hlinkClick r:id="rId3"/>
              </a:rPr>
              <a:t>https://www.ada.gov/regs2010/titleII_2010/titleII_2010_regulations.htm#a35175</a:t>
            </a:r>
            <a:endParaRPr lang="en-US" sz="1200" dirty="0">
              <a:solidFill>
                <a:schemeClr val="tx1"/>
              </a:solidFill>
            </a:endParaRP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411D44CD-519F-41CD-BDB6-CBB713B355D5}" type="slidenum">
              <a:rPr lang="en-US" smtClean="0"/>
              <a:t>10</a:t>
            </a:fld>
            <a:endParaRPr lang="en-US" dirty="0"/>
          </a:p>
        </p:txBody>
      </p:sp>
    </p:spTree>
    <p:extLst>
      <p:ext uri="{BB962C8B-B14F-4D97-AF65-F5344CB8AC3E}">
        <p14:creationId xmlns:p14="http://schemas.microsoft.com/office/powerpoint/2010/main" val="295523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9E6AC3B-3DF8-49D0-B541-979AC0DCCF01}" type="datetime1">
              <a:rPr lang="en-US" smtClean="0"/>
              <a:t>11/7/2019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290025F-A967-4A18-BBE0-0E81BEA6912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5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D9370-7AE5-4192-A37B-4EE8AC1DF7BD}"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136559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33210-2FEB-44CD-BF73-C6BFE1F512F8}"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248492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98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BD605-32FB-47BD-8F89-CD7AF2F9A3B5}"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304260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08266-FF07-4DA0-AAE7-F3DE942AAC0F}"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0025F-A967-4A18-BBE0-0E81BEA6912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03A4E3-7196-4F30-87E6-C125516C3CDB}" type="datetime1">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17832303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299F53-4EC2-4AA0-8605-0C9386C48767}" type="datetime1">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3112847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9CBE0-E9D6-4B08-9912-33B4897951DF}" type="datetime1">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239627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EA3E5-3321-43AE-8E24-2BC56A346FEB}" type="datetime1">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220600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C512E4-628E-4B50-9674-462E41D5E6D3}" type="datetime1">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31332835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C8EC5-D3B0-4345-8A00-18416C498A5A}" type="datetime1">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0025F-A967-4A18-BBE0-0E81BEA69125}" type="slidenum">
              <a:rPr lang="en-US" smtClean="0"/>
              <a:t>‹#›</a:t>
            </a:fld>
            <a:endParaRPr lang="en-US" dirty="0"/>
          </a:p>
        </p:txBody>
      </p:sp>
    </p:spTree>
    <p:extLst>
      <p:ext uri="{BB962C8B-B14F-4D97-AF65-F5344CB8AC3E}">
        <p14:creationId xmlns:p14="http://schemas.microsoft.com/office/powerpoint/2010/main" val="343105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E34E6EE-CD85-419A-B7F3-B1C89A3FFC02}" type="datetime1">
              <a:rPr lang="en-US" smtClean="0"/>
              <a:t>11/7/2019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290025F-A967-4A18-BBE0-0E81BEA69125}" type="slidenum">
              <a:rPr lang="en-US" smtClean="0"/>
              <a:t>‹#›</a:t>
            </a:fld>
            <a:endParaRPr lang="en-US" dirty="0"/>
          </a:p>
        </p:txBody>
      </p:sp>
    </p:spTree>
    <p:extLst>
      <p:ext uri="{BB962C8B-B14F-4D97-AF65-F5344CB8AC3E}">
        <p14:creationId xmlns:p14="http://schemas.microsoft.com/office/powerpoint/2010/main" val="370689696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fabiusmaximus.com/2018/02/14/women-hitting-men-grr-power/"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2012books.lardbucket.org/books/a-primer-on-social-problems/s13-01-overview-of-the-family.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peter.baumgartner.name/2014/05/23/double-blind-review-ein-fallbeispie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www.guidinginstincts.com/2012/07/stretching-tips-for-better-flexibility.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classroom-aid.com/2012/09/24/how-will-you-explain-game-based-learning-in-the-simpliest-way/"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hyperlink" Target="https://creativecommons.org/licenses/by-nc-sa/3.0/" TargetMode="External"/><Relationship Id="rId4" Type="http://schemas.openxmlformats.org/officeDocument/2006/relationships/hyperlink" Target="http://bloominglovely.blogspot.com/2012/02/ambassador-program.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theconversation.com/hiring-a-tutor-may-have-short-term-gains-but-long-term-losses-35202"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cid:image001.png@01D3F5A5.689C5080" TargetMode="Externa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1177/1536504214558214"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s://doi.org/10.1111/fcre.12396"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michbar.org/programs/disabilitynews/disabilities_news_28" TargetMode="External"/><Relationship Id="rId3" Type="http://schemas.openxmlformats.org/officeDocument/2006/relationships/hyperlink" Target="http://www.lookingglass.org/" TargetMode="External"/><Relationship Id="rId7" Type="http://schemas.openxmlformats.org/officeDocument/2006/relationships/hyperlink" Target="https://adata.org/factsheet/child-welfare"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cascw.umn.edu/wp-content/uploads/2013/12/Fall2013_CW360_WEB.pdf" TargetMode="External"/><Relationship Id="rId11" Type="http://schemas.openxmlformats.org/officeDocument/2006/relationships/hyperlink" Target="http://www.hhs.gov/sites/default/files/dfcs-revised-settlement-agreement.pdf" TargetMode="External"/><Relationship Id="rId5" Type="http://schemas.openxmlformats.org/officeDocument/2006/relationships/hyperlink" Target="file:///D:\Promoting_Child_and_Family_Welfare_through_Civil_Rights_Compliance.original.1534366100.pdf" TargetMode="External"/><Relationship Id="rId10" Type="http://schemas.openxmlformats.org/officeDocument/2006/relationships/hyperlink" Target="https://www.ada.gov/ma_docf_lof.pdf" TargetMode="External"/><Relationship Id="rId4" Type="http://schemas.openxmlformats.org/officeDocument/2006/relationships/hyperlink" Target="http://www.ncd.gov/publications/2012" TargetMode="External"/><Relationship Id="rId9" Type="http://schemas.openxmlformats.org/officeDocument/2006/relationships/hyperlink" Target="https://www.ada.gov/doj_hhs_ta/child_welfare_lt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814" y="626080"/>
            <a:ext cx="11598371" cy="979954"/>
          </a:xfrm>
        </p:spPr>
        <p:txBody>
          <a:bodyPr>
            <a:noAutofit/>
          </a:bodyPr>
          <a:lstStyle/>
          <a:p>
            <a:pPr algn="ctr"/>
            <a:r>
              <a:rPr lang="en-US" sz="2800" dirty="0"/>
              <a:t>The Americans With Disabilities Act (ADA) and</a:t>
            </a:r>
            <a:br>
              <a:rPr lang="en-US" sz="2800" dirty="0"/>
            </a:br>
            <a:r>
              <a:rPr lang="en-US" sz="2800" dirty="0"/>
              <a:t> §504 of the Rehabilitation Act: </a:t>
            </a:r>
            <a:br>
              <a:rPr lang="en-US" sz="2800" dirty="0"/>
            </a:br>
            <a:r>
              <a:rPr lang="en-US" sz="2800" dirty="0"/>
              <a:t>Law, Policy, and practice</a:t>
            </a:r>
            <a:endParaRPr lang="en-US" sz="3200" dirty="0"/>
          </a:p>
        </p:txBody>
      </p:sp>
      <p:sp>
        <p:nvSpPr>
          <p:cNvPr id="9" name="Rectangle 8"/>
          <p:cNvSpPr/>
          <p:nvPr/>
        </p:nvSpPr>
        <p:spPr>
          <a:xfrm>
            <a:off x="2781299" y="3538084"/>
            <a:ext cx="6629399" cy="3323987"/>
          </a:xfrm>
          <a:prstGeom prst="rect">
            <a:avLst/>
          </a:prstGeom>
        </p:spPr>
        <p:txBody>
          <a:bodyPr wrap="square">
            <a:spAutoFit/>
          </a:bodyPr>
          <a:lstStyle/>
          <a:p>
            <a:pPr algn="ctr"/>
            <a:endParaRPr lang="en-US" sz="2000" dirty="0">
              <a:solidFill>
                <a:schemeClr val="bg1"/>
              </a:solidFill>
              <a:latin typeface="+mj-lt"/>
            </a:endParaRPr>
          </a:p>
          <a:p>
            <a:pPr algn="ctr"/>
            <a:r>
              <a:rPr lang="en-US" sz="2000" dirty="0">
                <a:solidFill>
                  <a:schemeClr val="bg1"/>
                </a:solidFill>
                <a:latin typeface="+mj-lt"/>
              </a:rPr>
              <a:t> </a:t>
            </a:r>
          </a:p>
          <a:p>
            <a:pPr algn="ctr"/>
            <a:r>
              <a:rPr lang="en-US" sz="2800" dirty="0">
                <a:solidFill>
                  <a:schemeClr val="bg1"/>
                </a:solidFill>
                <a:latin typeface="+mj-lt"/>
              </a:rPr>
              <a:t> </a:t>
            </a:r>
            <a:r>
              <a:rPr lang="en-US" sz="2400" b="1" dirty="0">
                <a:solidFill>
                  <a:schemeClr val="bg1"/>
                </a:solidFill>
                <a:latin typeface="+mj-lt"/>
              </a:rPr>
              <a:t>Presenters: </a:t>
            </a:r>
          </a:p>
          <a:p>
            <a:pPr algn="ctr"/>
            <a:endParaRPr lang="en-US" sz="2400" b="1" dirty="0">
              <a:solidFill>
                <a:schemeClr val="bg1"/>
              </a:solidFill>
              <a:latin typeface="+mj-lt"/>
            </a:endParaRPr>
          </a:p>
          <a:p>
            <a:pPr algn="ctr"/>
            <a:r>
              <a:rPr lang="en-US" b="1" dirty="0">
                <a:solidFill>
                  <a:schemeClr val="bg1"/>
                </a:solidFill>
              </a:rPr>
              <a:t>Rachel Davidson, Director </a:t>
            </a:r>
          </a:p>
          <a:p>
            <a:pPr algn="ctr"/>
            <a:r>
              <a:rPr lang="en-US" b="1" dirty="0">
                <a:solidFill>
                  <a:schemeClr val="bg1"/>
                </a:solidFill>
              </a:rPr>
              <a:t>The Georgia Office of The Child Advocate</a:t>
            </a:r>
          </a:p>
          <a:p>
            <a:pPr algn="ctr"/>
            <a:r>
              <a:rPr lang="en-US" b="1" dirty="0">
                <a:solidFill>
                  <a:schemeClr val="bg1"/>
                </a:solidFill>
                <a:latin typeface="+mj-lt"/>
              </a:rPr>
              <a:t>and</a:t>
            </a:r>
          </a:p>
          <a:p>
            <a:pPr algn="ctr"/>
            <a:r>
              <a:rPr lang="en-US" b="1" dirty="0">
                <a:solidFill>
                  <a:schemeClr val="bg1"/>
                </a:solidFill>
                <a:latin typeface="+mj-lt"/>
              </a:rPr>
              <a:t>Judge R. Michael Key, Judge</a:t>
            </a:r>
          </a:p>
          <a:p>
            <a:pPr algn="ctr"/>
            <a:r>
              <a:rPr lang="en-US" b="1" dirty="0">
                <a:solidFill>
                  <a:schemeClr val="bg1"/>
                </a:solidFill>
                <a:latin typeface="+mj-lt"/>
              </a:rPr>
              <a:t>Troup County Juvenile Court </a:t>
            </a:r>
            <a:br>
              <a:rPr lang="en-US" sz="2400" b="1" dirty="0">
                <a:latin typeface="+mj-lt"/>
              </a:rPr>
            </a:br>
            <a:endParaRPr lang="en-US" sz="2800" b="1" dirty="0">
              <a:latin typeface="+mj-lt"/>
            </a:endParaRPr>
          </a:p>
        </p:txBody>
      </p:sp>
      <p:pic>
        <p:nvPicPr>
          <p:cNvPr id="11" name="Picture 10"/>
          <p:cNvPicPr>
            <a:picLocks noChangeAspect="1"/>
          </p:cNvPicPr>
          <p:nvPr/>
        </p:nvPicPr>
        <p:blipFill>
          <a:blip r:embed="rId3"/>
          <a:stretch>
            <a:fillRect/>
          </a:stretch>
        </p:blipFill>
        <p:spPr>
          <a:xfrm>
            <a:off x="9014826" y="5331193"/>
            <a:ext cx="2880359" cy="1179242"/>
          </a:xfrm>
          <a:prstGeom prst="roundRect">
            <a:avLst/>
          </a:prstGeom>
        </p:spPr>
      </p:pic>
      <p:sp>
        <p:nvSpPr>
          <p:cNvPr id="3" name="Rectangle 2"/>
          <p:cNvSpPr/>
          <p:nvPr/>
        </p:nvSpPr>
        <p:spPr>
          <a:xfrm>
            <a:off x="1082040" y="3336827"/>
            <a:ext cx="10012680" cy="400110"/>
          </a:xfrm>
          <a:prstGeom prst="rect">
            <a:avLst/>
          </a:prstGeom>
        </p:spPr>
        <p:txBody>
          <a:bodyPr wrap="square">
            <a:spAutoFit/>
          </a:bodyPr>
          <a:lstStyle/>
          <a:p>
            <a:pPr algn="ctr"/>
            <a:r>
              <a:rPr lang="en-US" sz="2000" b="1" dirty="0">
                <a:solidFill>
                  <a:schemeClr val="bg1"/>
                </a:solidFill>
              </a:rPr>
              <a:t>The Multi-Disciplinary Child Abuse and Neglect Institute- Part Three</a:t>
            </a:r>
          </a:p>
        </p:txBody>
      </p:sp>
      <p:sp>
        <p:nvSpPr>
          <p:cNvPr id="4" name="TextBox 3"/>
          <p:cNvSpPr txBox="1"/>
          <p:nvPr/>
        </p:nvSpPr>
        <p:spPr>
          <a:xfrm>
            <a:off x="2014777" y="1994377"/>
            <a:ext cx="8275320" cy="954107"/>
          </a:xfrm>
          <a:prstGeom prst="rect">
            <a:avLst/>
          </a:prstGeom>
          <a:noFill/>
        </p:spPr>
        <p:txBody>
          <a:bodyPr wrap="square" rtlCol="0">
            <a:spAutoFit/>
          </a:bodyPr>
          <a:lstStyle/>
          <a:p>
            <a:pPr algn="ctr"/>
            <a:r>
              <a:rPr lang="en-US" sz="2800" b="1" dirty="0">
                <a:solidFill>
                  <a:schemeClr val="accent2"/>
                </a:solidFill>
              </a:rPr>
              <a:t>Promoting Child and  Family Welfare through </a:t>
            </a:r>
          </a:p>
          <a:p>
            <a:pPr algn="ctr"/>
            <a:r>
              <a:rPr lang="en-US" sz="2800" b="1" dirty="0">
                <a:solidFill>
                  <a:schemeClr val="accent2"/>
                </a:solidFill>
              </a:rPr>
              <a:t>Civil Rights Compliance </a:t>
            </a:r>
          </a:p>
        </p:txBody>
      </p:sp>
    </p:spTree>
    <p:extLst>
      <p:ext uri="{BB962C8B-B14F-4D97-AF65-F5344CB8AC3E}">
        <p14:creationId xmlns:p14="http://schemas.microsoft.com/office/powerpoint/2010/main" val="29088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431F4-5C6C-41F3-8DD5-CF1A8D740540}"/>
              </a:ext>
            </a:extLst>
          </p:cNvPr>
          <p:cNvSpPr>
            <a:spLocks noGrp="1"/>
          </p:cNvSpPr>
          <p:nvPr>
            <p:ph type="sldNum" sz="quarter" idx="12"/>
          </p:nvPr>
        </p:nvSpPr>
        <p:spPr/>
        <p:txBody>
          <a:bodyPr/>
          <a:lstStyle/>
          <a:p>
            <a:fld id="{F290025F-A967-4A18-BBE0-0E81BEA69125}" type="slidenum">
              <a:rPr lang="en-US" smtClean="0"/>
              <a:t>10</a:t>
            </a:fld>
            <a:endParaRPr lang="en-US" dirty="0"/>
          </a:p>
        </p:txBody>
      </p:sp>
      <p:sp>
        <p:nvSpPr>
          <p:cNvPr id="3" name="Rectangle 2">
            <a:extLst>
              <a:ext uri="{FF2B5EF4-FFF2-40B4-BE49-F238E27FC236}">
                <a16:creationId xmlns:a16="http://schemas.microsoft.com/office/drawing/2014/main" id="{32CBA61A-FD55-4B61-A134-7AB165B2D6BC}"/>
              </a:ext>
            </a:extLst>
          </p:cNvPr>
          <p:cNvSpPr/>
          <p:nvPr/>
        </p:nvSpPr>
        <p:spPr>
          <a:xfrm>
            <a:off x="1269578" y="567965"/>
            <a:ext cx="9766169" cy="5262979"/>
          </a:xfrm>
          <a:prstGeom prst="rect">
            <a:avLst/>
          </a:prstGeom>
        </p:spPr>
        <p:txBody>
          <a:bodyPr wrap="square">
            <a:spAutoFit/>
          </a:bodyPr>
          <a:lstStyle/>
          <a:p>
            <a:r>
              <a:rPr lang="en-US" sz="2400" b="1" dirty="0">
                <a:solidFill>
                  <a:schemeClr val="accent1"/>
                </a:solidFill>
              </a:rPr>
              <a:t>Protected Individuals</a:t>
            </a:r>
          </a:p>
          <a:p>
            <a:pPr algn="ctr"/>
            <a:endParaRPr lang="en-US" b="1" dirty="0">
              <a:solidFill>
                <a:schemeClr val="accent1"/>
              </a:solidFill>
            </a:endParaRPr>
          </a:p>
          <a:p>
            <a:r>
              <a:rPr lang="en-US" dirty="0">
                <a:solidFill>
                  <a:schemeClr val="tx2"/>
                </a:solidFill>
              </a:rPr>
              <a:t>Title II and Section 504 protect qualified individuals with disabilities from discrimination by child welfare agencies and courts. </a:t>
            </a:r>
          </a:p>
          <a:p>
            <a:endParaRPr lang="en-US" dirty="0">
              <a:solidFill>
                <a:schemeClr val="tx2"/>
              </a:solidFill>
            </a:endParaRPr>
          </a:p>
          <a:p>
            <a:r>
              <a:rPr lang="en-US" sz="2000" dirty="0">
                <a:solidFill>
                  <a:schemeClr val="tx2"/>
                </a:solidFill>
              </a:rPr>
              <a:t>Protected individuals can include, but are not limited to: </a:t>
            </a:r>
          </a:p>
          <a:p>
            <a:endParaRPr lang="en-US" sz="2000" dirty="0">
              <a:solidFill>
                <a:schemeClr val="tx2"/>
              </a:solidFill>
            </a:endParaRPr>
          </a:p>
          <a:p>
            <a:r>
              <a:rPr lang="en-US" sz="2000" dirty="0">
                <a:solidFill>
                  <a:schemeClr val="tx2"/>
                </a:solidFill>
              </a:rPr>
              <a:t>Children				Parents</a:t>
            </a:r>
          </a:p>
          <a:p>
            <a:endParaRPr lang="en-US" sz="2000" dirty="0">
              <a:solidFill>
                <a:schemeClr val="tx2"/>
              </a:solidFill>
            </a:endParaRPr>
          </a:p>
          <a:p>
            <a:r>
              <a:rPr lang="en-US" sz="2000" dirty="0">
                <a:solidFill>
                  <a:schemeClr val="tx2"/>
                </a:solidFill>
              </a:rPr>
              <a:t>Legal Guardians 			Relatives</a:t>
            </a:r>
          </a:p>
          <a:p>
            <a:endParaRPr lang="en-US" sz="2000" dirty="0">
              <a:solidFill>
                <a:schemeClr val="tx2"/>
              </a:solidFill>
            </a:endParaRPr>
          </a:p>
          <a:p>
            <a:r>
              <a:rPr lang="en-US" sz="2000" dirty="0">
                <a:solidFill>
                  <a:schemeClr val="tx2"/>
                </a:solidFill>
              </a:rPr>
              <a:t>Companions 				Other Caregivers</a:t>
            </a:r>
          </a:p>
          <a:p>
            <a:endParaRPr lang="en-US" sz="2000" dirty="0">
              <a:solidFill>
                <a:schemeClr val="tx2"/>
              </a:solidFill>
            </a:endParaRPr>
          </a:p>
          <a:p>
            <a:r>
              <a:rPr lang="en-US" sz="2000" dirty="0">
                <a:solidFill>
                  <a:schemeClr val="tx2"/>
                </a:solidFill>
              </a:rPr>
              <a:t>Foster Parents 				Adoptive Parents </a:t>
            </a:r>
          </a:p>
          <a:p>
            <a:endParaRPr lang="en-US" sz="2000" dirty="0">
              <a:solidFill>
                <a:schemeClr val="tx2"/>
              </a:solidFill>
            </a:endParaRPr>
          </a:p>
          <a:p>
            <a:r>
              <a:rPr lang="en-US" sz="2000" dirty="0">
                <a:solidFill>
                  <a:schemeClr val="tx2"/>
                </a:solidFill>
              </a:rPr>
              <a:t>Applicants to Become  		Applicants to Become </a:t>
            </a:r>
          </a:p>
          <a:p>
            <a:r>
              <a:rPr lang="en-US" sz="2000" dirty="0">
                <a:solidFill>
                  <a:schemeClr val="tx2"/>
                </a:solidFill>
              </a:rPr>
              <a:t>Foster Parents				Adoptive Parents   </a:t>
            </a:r>
          </a:p>
        </p:txBody>
      </p:sp>
    </p:spTree>
    <p:extLst>
      <p:ext uri="{BB962C8B-B14F-4D97-AF65-F5344CB8AC3E}">
        <p14:creationId xmlns:p14="http://schemas.microsoft.com/office/powerpoint/2010/main" val="338310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E375CD-A1CD-4B3D-8A9B-C63B4BB2F31B}"/>
              </a:ext>
            </a:extLst>
          </p:cNvPr>
          <p:cNvSpPr>
            <a:spLocks noGrp="1"/>
          </p:cNvSpPr>
          <p:nvPr>
            <p:ph type="sldNum" sz="quarter" idx="12"/>
          </p:nvPr>
        </p:nvSpPr>
        <p:spPr/>
        <p:txBody>
          <a:bodyPr/>
          <a:lstStyle/>
          <a:p>
            <a:fld id="{F290025F-A967-4A18-BBE0-0E81BEA69125}" type="slidenum">
              <a:rPr lang="en-US" smtClean="0"/>
              <a:t>11</a:t>
            </a:fld>
            <a:endParaRPr lang="en-US" dirty="0"/>
          </a:p>
        </p:txBody>
      </p:sp>
      <p:sp>
        <p:nvSpPr>
          <p:cNvPr id="3" name="Rectangle 2">
            <a:extLst>
              <a:ext uri="{FF2B5EF4-FFF2-40B4-BE49-F238E27FC236}">
                <a16:creationId xmlns:a16="http://schemas.microsoft.com/office/drawing/2014/main" id="{C5656798-15BE-44D4-8762-6B8A8AAB2A38}"/>
              </a:ext>
            </a:extLst>
          </p:cNvPr>
          <p:cNvSpPr/>
          <p:nvPr/>
        </p:nvSpPr>
        <p:spPr>
          <a:xfrm>
            <a:off x="213360" y="110703"/>
            <a:ext cx="11704320" cy="4832092"/>
          </a:xfrm>
          <a:prstGeom prst="rect">
            <a:avLst/>
          </a:prstGeom>
        </p:spPr>
        <p:txBody>
          <a:bodyPr wrap="square">
            <a:spAutoFit/>
          </a:bodyPr>
          <a:lstStyle/>
          <a:p>
            <a:pPr algn="ctr"/>
            <a:endParaRPr lang="en-US" sz="2400" b="1" dirty="0">
              <a:solidFill>
                <a:schemeClr val="tx2"/>
              </a:solidFill>
            </a:endParaRPr>
          </a:p>
          <a:p>
            <a:r>
              <a:rPr lang="en-US" sz="2000" b="1" dirty="0">
                <a:solidFill>
                  <a:schemeClr val="tx2"/>
                </a:solidFill>
              </a:rPr>
              <a:t>	</a:t>
            </a:r>
            <a:r>
              <a:rPr lang="en-US" sz="2400" b="1" dirty="0">
                <a:solidFill>
                  <a:schemeClr val="tx2"/>
                </a:solidFill>
              </a:rPr>
              <a:t>Covered Child Welfare Programs and Activities</a:t>
            </a:r>
          </a:p>
          <a:p>
            <a:pPr algn="ctr"/>
            <a:endParaRPr lang="en-US" sz="2000" b="1" dirty="0">
              <a:solidFill>
                <a:schemeClr val="tx2"/>
              </a:solidFill>
            </a:endParaRPr>
          </a:p>
          <a:p>
            <a:r>
              <a:rPr lang="en-US" sz="2000" dirty="0">
                <a:solidFill>
                  <a:schemeClr val="tx2"/>
                </a:solidFill>
              </a:rPr>
              <a:t>	Investigations 						Guardianship</a:t>
            </a:r>
          </a:p>
          <a:p>
            <a:endParaRPr lang="en-US" sz="2000" dirty="0">
              <a:solidFill>
                <a:schemeClr val="tx2"/>
              </a:solidFill>
            </a:endParaRPr>
          </a:p>
          <a:p>
            <a:r>
              <a:rPr lang="en-US" sz="2000" dirty="0">
                <a:solidFill>
                  <a:schemeClr val="tx2"/>
                </a:solidFill>
              </a:rPr>
              <a:t>	Witness interviews					Adoption</a:t>
            </a:r>
          </a:p>
          <a:p>
            <a:endParaRPr lang="en-US" sz="2000" dirty="0">
              <a:solidFill>
                <a:schemeClr val="tx2"/>
              </a:solidFill>
            </a:endParaRPr>
          </a:p>
          <a:p>
            <a:r>
              <a:rPr lang="en-US" sz="2000" dirty="0">
                <a:solidFill>
                  <a:schemeClr val="tx2"/>
                </a:solidFill>
              </a:rPr>
              <a:t>	Removal of children from their homes 		Foster care </a:t>
            </a:r>
          </a:p>
          <a:p>
            <a:endParaRPr lang="en-US" sz="2000" dirty="0">
              <a:solidFill>
                <a:schemeClr val="tx2"/>
              </a:solidFill>
            </a:endParaRPr>
          </a:p>
          <a:p>
            <a:r>
              <a:rPr lang="en-US" sz="2000" dirty="0">
                <a:solidFill>
                  <a:schemeClr val="tx2"/>
                </a:solidFill>
              </a:rPr>
              <a:t>	Assessments 						Reunification services </a:t>
            </a:r>
          </a:p>
          <a:p>
            <a:r>
              <a:rPr lang="en-US" sz="2000" dirty="0">
                <a:solidFill>
                  <a:schemeClr val="tx2"/>
                </a:solidFill>
              </a:rPr>
              <a:t>										</a:t>
            </a:r>
          </a:p>
          <a:p>
            <a:r>
              <a:rPr lang="en-US" sz="2000" dirty="0">
                <a:solidFill>
                  <a:schemeClr val="tx2"/>
                </a:solidFill>
              </a:rPr>
              <a:t>	Case planning and service planning			Visitation </a:t>
            </a:r>
          </a:p>
          <a:p>
            <a:r>
              <a:rPr lang="en-US" sz="2000" dirty="0">
                <a:solidFill>
                  <a:schemeClr val="tx2"/>
                </a:solidFill>
              </a:rPr>
              <a:t>	</a:t>
            </a:r>
          </a:p>
          <a:p>
            <a:r>
              <a:rPr lang="en-US" sz="2000" dirty="0">
                <a:solidFill>
                  <a:schemeClr val="tx2"/>
                </a:solidFill>
              </a:rPr>
              <a:t>	Family court proceedings </a:t>
            </a:r>
          </a:p>
          <a:p>
            <a:endParaRPr lang="en-US" sz="2000" dirty="0">
              <a:solidFill>
                <a:schemeClr val="tx2"/>
              </a:solidFill>
            </a:endParaRPr>
          </a:p>
        </p:txBody>
      </p:sp>
      <p:sp>
        <p:nvSpPr>
          <p:cNvPr id="5" name="Rectangle 4"/>
          <p:cNvSpPr/>
          <p:nvPr/>
        </p:nvSpPr>
        <p:spPr>
          <a:xfrm>
            <a:off x="646706" y="4834627"/>
            <a:ext cx="10837627" cy="1754326"/>
          </a:xfrm>
          <a:prstGeom prst="rect">
            <a:avLst/>
          </a:prstGeom>
        </p:spPr>
        <p:txBody>
          <a:bodyPr wrap="square">
            <a:spAutoFit/>
          </a:bodyPr>
          <a:lstStyle/>
          <a:p>
            <a:r>
              <a:rPr lang="en-US" dirty="0">
                <a:solidFill>
                  <a:schemeClr val="tx2"/>
                </a:solidFill>
              </a:rPr>
              <a:t>Title II of the ADA applies to the services, programs, and activities of all state and local governments, including court systems and child welfare agencies.  Title II also prohibits disability discrimination through government contracting, licensing or other arrangements.</a:t>
            </a:r>
          </a:p>
          <a:p>
            <a:endParaRPr lang="en-US" dirty="0">
              <a:solidFill>
                <a:schemeClr val="tx2"/>
              </a:solidFill>
            </a:endParaRPr>
          </a:p>
          <a:p>
            <a:r>
              <a:rPr lang="en-US" dirty="0">
                <a:solidFill>
                  <a:schemeClr val="tx2"/>
                </a:solidFill>
              </a:rPr>
              <a:t>Section 504 applies to state and local court systems, government agencies and private child welfare agencies that receive federal financial assistance.</a:t>
            </a:r>
            <a:endParaRPr lang="en-US" sz="2000" dirty="0">
              <a:solidFill>
                <a:schemeClr val="tx2"/>
              </a:solidFill>
            </a:endParaRPr>
          </a:p>
        </p:txBody>
      </p:sp>
    </p:spTree>
    <p:extLst>
      <p:ext uri="{BB962C8B-B14F-4D97-AF65-F5344CB8AC3E}">
        <p14:creationId xmlns:p14="http://schemas.microsoft.com/office/powerpoint/2010/main" val="402513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12</a:t>
            </a:fld>
            <a:endParaRPr lang="en-US" dirty="0"/>
          </a:p>
        </p:txBody>
      </p:sp>
      <p:sp>
        <p:nvSpPr>
          <p:cNvPr id="3" name="Rectangle 2"/>
          <p:cNvSpPr/>
          <p:nvPr/>
        </p:nvSpPr>
        <p:spPr>
          <a:xfrm>
            <a:off x="465514" y="831536"/>
            <a:ext cx="11288682" cy="1384995"/>
          </a:xfrm>
          <a:prstGeom prst="rect">
            <a:avLst/>
          </a:prstGeom>
        </p:spPr>
        <p:txBody>
          <a:bodyPr wrap="square">
            <a:spAutoFit/>
          </a:bodyPr>
          <a:lstStyle/>
          <a:p>
            <a:r>
              <a:rPr lang="en-US" sz="2800" b="1" dirty="0">
                <a:solidFill>
                  <a:schemeClr val="accent1"/>
                </a:solidFill>
              </a:rPr>
              <a:t>U.S. Department of Justice</a:t>
            </a:r>
            <a:br>
              <a:rPr lang="en-US" sz="2800" b="1" dirty="0">
                <a:solidFill>
                  <a:schemeClr val="accent1"/>
                </a:solidFill>
              </a:rPr>
            </a:br>
            <a:r>
              <a:rPr lang="en-US" sz="2800" dirty="0">
                <a:solidFill>
                  <a:schemeClr val="accent1"/>
                </a:solidFill>
              </a:rPr>
              <a:t>Civil Rights Division</a:t>
            </a:r>
            <a:br>
              <a:rPr lang="en-US" sz="5400" dirty="0">
                <a:solidFill>
                  <a:schemeClr val="accent1"/>
                </a:solidFill>
              </a:rPr>
            </a:br>
            <a:r>
              <a:rPr lang="en-US" sz="2800" i="1" dirty="0">
                <a:solidFill>
                  <a:schemeClr val="accent1"/>
                </a:solidFill>
              </a:rPr>
              <a:t>Disability Rights Section</a:t>
            </a:r>
            <a:endParaRPr lang="en-US" sz="5400" dirty="0">
              <a:solidFill>
                <a:schemeClr val="accent1"/>
              </a:solidFill>
            </a:endParaRPr>
          </a:p>
        </p:txBody>
      </p:sp>
      <p:pic>
        <p:nvPicPr>
          <p:cNvPr id="1026" name="Picture 2" descr="ADA Requirements">
            <a:extLst>
              <a:ext uri="{FF2B5EF4-FFF2-40B4-BE49-F238E27FC236}">
                <a16:creationId xmlns:a16="http://schemas.microsoft.com/office/drawing/2014/main" id="{E25250D2-EDBE-4BD8-A124-1C29544BA95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514" y="2643736"/>
            <a:ext cx="5446617" cy="3237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D957C3-FF42-46A6-A415-8CB2ACB9D23D}"/>
              </a:ext>
            </a:extLst>
          </p:cNvPr>
          <p:cNvSpPr/>
          <p:nvPr/>
        </p:nvSpPr>
        <p:spPr>
          <a:xfrm>
            <a:off x="6109855" y="3477476"/>
            <a:ext cx="5035353" cy="2062103"/>
          </a:xfrm>
          <a:prstGeom prst="rect">
            <a:avLst/>
          </a:prstGeom>
        </p:spPr>
        <p:txBody>
          <a:bodyPr wrap="none">
            <a:spAutoFit/>
          </a:bodyPr>
          <a:lstStyle/>
          <a:p>
            <a:r>
              <a:rPr lang="en-US" sz="3200" i="0" dirty="0">
                <a:solidFill>
                  <a:schemeClr val="accent1"/>
                </a:solidFill>
                <a:effectLst/>
                <a:latin typeface="Arial" panose="020B0604020202020204" pitchFamily="34" charset="0"/>
              </a:rPr>
              <a:t>Individualized Treatment</a:t>
            </a:r>
          </a:p>
          <a:p>
            <a:endParaRPr lang="en-US" sz="3200" dirty="0">
              <a:solidFill>
                <a:schemeClr val="accent1"/>
              </a:solidFill>
              <a:latin typeface="Arial" panose="020B0604020202020204" pitchFamily="34" charset="0"/>
            </a:endParaRPr>
          </a:p>
          <a:p>
            <a:r>
              <a:rPr lang="en-US" sz="3200" i="0" dirty="0">
                <a:solidFill>
                  <a:schemeClr val="accent1"/>
                </a:solidFill>
                <a:effectLst/>
                <a:latin typeface="Arial" panose="020B0604020202020204" pitchFamily="34" charset="0"/>
              </a:rPr>
              <a:t>Full and Equal Opportunity</a:t>
            </a:r>
          </a:p>
          <a:p>
            <a:endParaRPr lang="en-US" sz="3200" i="0" dirty="0">
              <a:solidFill>
                <a:schemeClr val="accent1"/>
              </a:solidFill>
              <a:effectLst/>
              <a:latin typeface="Arial" panose="020B0604020202020204" pitchFamily="34" charset="0"/>
            </a:endParaRPr>
          </a:p>
        </p:txBody>
      </p:sp>
      <p:sp>
        <p:nvSpPr>
          <p:cNvPr id="5" name="TextBox 4"/>
          <p:cNvSpPr txBox="1"/>
          <p:nvPr/>
        </p:nvSpPr>
        <p:spPr>
          <a:xfrm>
            <a:off x="6082145" y="2105127"/>
            <a:ext cx="5644341" cy="1077218"/>
          </a:xfrm>
          <a:prstGeom prst="rect">
            <a:avLst/>
          </a:prstGeom>
          <a:noFill/>
        </p:spPr>
        <p:txBody>
          <a:bodyPr wrap="square" rtlCol="0">
            <a:spAutoFit/>
          </a:bodyPr>
          <a:lstStyle/>
          <a:p>
            <a:r>
              <a:rPr lang="en-US" sz="3200" b="1" dirty="0">
                <a:solidFill>
                  <a:schemeClr val="tx2"/>
                </a:solidFill>
              </a:rPr>
              <a:t>Applying the Law: </a:t>
            </a:r>
          </a:p>
          <a:p>
            <a:r>
              <a:rPr lang="en-US" sz="2800" b="1" dirty="0">
                <a:solidFill>
                  <a:schemeClr val="tx2"/>
                </a:solidFill>
              </a:rPr>
              <a:t>Two Fundamental Principles</a:t>
            </a:r>
            <a:r>
              <a:rPr lang="en-US" sz="3200" b="1" dirty="0">
                <a:solidFill>
                  <a:schemeClr val="tx2"/>
                </a:solidFill>
              </a:rPr>
              <a:t>:</a:t>
            </a:r>
          </a:p>
        </p:txBody>
      </p:sp>
    </p:spTree>
    <p:extLst>
      <p:ext uri="{BB962C8B-B14F-4D97-AF65-F5344CB8AC3E}">
        <p14:creationId xmlns:p14="http://schemas.microsoft.com/office/powerpoint/2010/main" val="109901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C1F56-3B22-496E-BC32-CC48F344582E}"/>
              </a:ext>
            </a:extLst>
          </p:cNvPr>
          <p:cNvSpPr>
            <a:spLocks noGrp="1"/>
          </p:cNvSpPr>
          <p:nvPr>
            <p:ph type="sldNum" sz="quarter" idx="12"/>
          </p:nvPr>
        </p:nvSpPr>
        <p:spPr/>
        <p:txBody>
          <a:bodyPr/>
          <a:lstStyle/>
          <a:p>
            <a:fld id="{F290025F-A967-4A18-BBE0-0E81BEA69125}" type="slidenum">
              <a:rPr lang="en-US" smtClean="0"/>
              <a:t>13</a:t>
            </a:fld>
            <a:endParaRPr lang="en-US" dirty="0"/>
          </a:p>
        </p:txBody>
      </p:sp>
      <p:sp>
        <p:nvSpPr>
          <p:cNvPr id="3" name="Rectangle 2">
            <a:extLst>
              <a:ext uri="{FF2B5EF4-FFF2-40B4-BE49-F238E27FC236}">
                <a16:creationId xmlns:a16="http://schemas.microsoft.com/office/drawing/2014/main" id="{7DAACC47-A4C5-4B58-A7B1-BCA040E53E06}"/>
              </a:ext>
            </a:extLst>
          </p:cNvPr>
          <p:cNvSpPr/>
          <p:nvPr/>
        </p:nvSpPr>
        <p:spPr>
          <a:xfrm>
            <a:off x="637903" y="628085"/>
            <a:ext cx="10898777" cy="5416868"/>
          </a:xfrm>
          <a:prstGeom prst="rect">
            <a:avLst/>
          </a:prstGeom>
        </p:spPr>
        <p:txBody>
          <a:bodyPr wrap="square">
            <a:spAutoFit/>
          </a:bodyPr>
          <a:lstStyle/>
          <a:p>
            <a:r>
              <a:rPr lang="en-US" sz="2800" b="1" dirty="0">
                <a:solidFill>
                  <a:schemeClr val="tx2"/>
                </a:solidFill>
              </a:rPr>
              <a:t>Application of the Legal Requirements: </a:t>
            </a:r>
          </a:p>
          <a:p>
            <a:endParaRPr lang="en-US" dirty="0">
              <a:solidFill>
                <a:schemeClr val="tx2"/>
              </a:solidFill>
            </a:endParaRPr>
          </a:p>
          <a:p>
            <a:r>
              <a:rPr lang="en-US" sz="2400" b="1" dirty="0">
                <a:solidFill>
                  <a:schemeClr val="tx2"/>
                </a:solidFill>
              </a:rPr>
              <a:t>Examples </a:t>
            </a:r>
          </a:p>
          <a:p>
            <a:endParaRPr lang="en-US" sz="2400" b="1" dirty="0">
              <a:solidFill>
                <a:schemeClr val="tx2"/>
              </a:solidFill>
            </a:endParaRPr>
          </a:p>
          <a:p>
            <a:r>
              <a:rPr lang="en-US" dirty="0">
                <a:solidFill>
                  <a:schemeClr val="tx2"/>
                </a:solidFill>
              </a:rPr>
              <a:t>− If a private foster care or adoption agency imposed discriminatory eligibility requirements for foster or adoptive parents that screened out prospective parents with HIV, the state child welfare agency could be held responsible for the sub-recipient or contractor’s practice of discriminating on the basis of disability.</a:t>
            </a:r>
          </a:p>
          <a:p>
            <a:endParaRPr lang="en-US" dirty="0">
              <a:solidFill>
                <a:schemeClr val="tx2"/>
              </a:solidFill>
            </a:endParaRPr>
          </a:p>
          <a:p>
            <a:r>
              <a:rPr lang="en-US" dirty="0">
                <a:solidFill>
                  <a:schemeClr val="tx2"/>
                </a:solidFill>
              </a:rPr>
              <a:t>− A child cannot be removed from his or her parent with a disability based on the stereotypical notion, unsupported by an individual assessment, that people with disabilities cannot safely parent children.</a:t>
            </a:r>
          </a:p>
          <a:p>
            <a:endParaRPr lang="en-US" dirty="0">
              <a:solidFill>
                <a:schemeClr val="tx2"/>
              </a:solidFill>
            </a:endParaRPr>
          </a:p>
          <a:p>
            <a:r>
              <a:rPr lang="en-US" dirty="0">
                <a:solidFill>
                  <a:schemeClr val="tx2"/>
                </a:solidFill>
              </a:rPr>
              <a:t>− An individual with a disability cannot be denied the opportunity to become a foster/adoptive parent without an individualized assessment of his or her parenting abilities.</a:t>
            </a:r>
          </a:p>
          <a:p>
            <a:endParaRPr lang="en-US" dirty="0">
              <a:solidFill>
                <a:schemeClr val="tx2"/>
              </a:solidFill>
            </a:endParaRPr>
          </a:p>
          <a:p>
            <a:r>
              <a:rPr lang="en-US" dirty="0">
                <a:solidFill>
                  <a:schemeClr val="tx2"/>
                </a:solidFill>
              </a:rPr>
              <a:t>− A child welfare agency must provide a sign language interpreter for a father or mother who is deaf when necessary to ensure that he or she can participate in the agency’s programs.</a:t>
            </a:r>
          </a:p>
        </p:txBody>
      </p:sp>
    </p:spTree>
    <p:extLst>
      <p:ext uri="{BB962C8B-B14F-4D97-AF65-F5344CB8AC3E}">
        <p14:creationId xmlns:p14="http://schemas.microsoft.com/office/powerpoint/2010/main" val="368759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8DABC-8AEB-4C65-9A53-8D62E448082F}"/>
              </a:ext>
            </a:extLst>
          </p:cNvPr>
          <p:cNvSpPr>
            <a:spLocks noGrp="1"/>
          </p:cNvSpPr>
          <p:nvPr>
            <p:ph type="sldNum" sz="quarter" idx="12"/>
          </p:nvPr>
        </p:nvSpPr>
        <p:spPr/>
        <p:txBody>
          <a:bodyPr/>
          <a:lstStyle/>
          <a:p>
            <a:fld id="{F290025F-A967-4A18-BBE0-0E81BEA69125}" type="slidenum">
              <a:rPr lang="en-US" smtClean="0"/>
              <a:t>14</a:t>
            </a:fld>
            <a:endParaRPr lang="en-US" dirty="0"/>
          </a:p>
        </p:txBody>
      </p:sp>
      <p:sp>
        <p:nvSpPr>
          <p:cNvPr id="3" name="Rectangle 2">
            <a:extLst>
              <a:ext uri="{FF2B5EF4-FFF2-40B4-BE49-F238E27FC236}">
                <a16:creationId xmlns:a16="http://schemas.microsoft.com/office/drawing/2014/main" id="{F8B68E26-D45F-4092-B989-698D288CEBB3}"/>
              </a:ext>
            </a:extLst>
          </p:cNvPr>
          <p:cNvSpPr/>
          <p:nvPr/>
        </p:nvSpPr>
        <p:spPr>
          <a:xfrm>
            <a:off x="1234440" y="983963"/>
            <a:ext cx="9982199" cy="3354765"/>
          </a:xfrm>
          <a:prstGeom prst="rect">
            <a:avLst/>
          </a:prstGeom>
        </p:spPr>
        <p:txBody>
          <a:bodyPr wrap="square">
            <a:spAutoFit/>
          </a:bodyPr>
          <a:lstStyle/>
          <a:p>
            <a:r>
              <a:rPr lang="en-US" sz="3200" b="1" dirty="0">
                <a:solidFill>
                  <a:schemeClr val="tx2"/>
                </a:solidFill>
              </a:rPr>
              <a:t>Reasonable Modifications and Accommodations</a:t>
            </a:r>
          </a:p>
          <a:p>
            <a:endParaRPr lang="en-US" sz="2000" dirty="0">
              <a:solidFill>
                <a:schemeClr val="tx2"/>
              </a:solidFill>
            </a:endParaRPr>
          </a:p>
          <a:p>
            <a:endParaRPr lang="en-US" sz="2000" dirty="0">
              <a:solidFill>
                <a:schemeClr val="tx2"/>
              </a:solidFill>
            </a:endParaRPr>
          </a:p>
          <a:p>
            <a:r>
              <a:rPr lang="en-US" sz="2800" dirty="0">
                <a:solidFill>
                  <a:schemeClr val="tx2"/>
                </a:solidFill>
              </a:rPr>
              <a:t>Public and private child welfare agencies must make reasonable modifications to policies, practices and procedures to avoid discrimination against individuals with disabilities.  </a:t>
            </a:r>
          </a:p>
          <a:p>
            <a:endParaRPr lang="en-US" sz="2800" dirty="0">
              <a:solidFill>
                <a:schemeClr val="tx2"/>
              </a:solidFill>
            </a:endParaRPr>
          </a:p>
        </p:txBody>
      </p:sp>
    </p:spTree>
    <p:extLst>
      <p:ext uri="{BB962C8B-B14F-4D97-AF65-F5344CB8AC3E}">
        <p14:creationId xmlns:p14="http://schemas.microsoft.com/office/powerpoint/2010/main" val="23182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321" y="678873"/>
            <a:ext cx="10108280" cy="1356360"/>
          </a:xfrm>
        </p:spPr>
        <p:txBody>
          <a:bodyPr>
            <a:normAutofit fontScale="90000"/>
          </a:bodyPr>
          <a:lstStyle/>
          <a:p>
            <a:pPr algn="ctr"/>
            <a:r>
              <a:rPr lang="en-US" b="1" dirty="0"/>
              <a:t>Reasonable Accommodations for Effective Communication</a:t>
            </a:r>
            <a:br>
              <a:rPr lang="en-US" b="1" dirty="0"/>
            </a:br>
            <a:endParaRPr lang="en-US" dirty="0"/>
          </a:p>
        </p:txBody>
      </p:sp>
      <p:sp>
        <p:nvSpPr>
          <p:cNvPr id="3" name="Content Placeholder 2"/>
          <p:cNvSpPr>
            <a:spLocks noGrp="1"/>
          </p:cNvSpPr>
          <p:nvPr>
            <p:ph idx="1"/>
          </p:nvPr>
        </p:nvSpPr>
        <p:spPr>
          <a:xfrm>
            <a:off x="600060" y="2141913"/>
            <a:ext cx="11246802" cy="5627716"/>
          </a:xfrm>
        </p:spPr>
        <p:txBody>
          <a:bodyPr>
            <a:normAutofit/>
          </a:bodyPr>
          <a:lstStyle/>
          <a:p>
            <a:r>
              <a:rPr lang="en-US" sz="2400" dirty="0"/>
              <a:t>Under the ADA and Section 504, programs cannot deny people with disabilities an opportunity to participate and they are also prohibited from using methods of program administration, which includes written rules as well as agency practices, that have a discriminatory effect on individuals with disabilities. </a:t>
            </a:r>
          </a:p>
          <a:p>
            <a:r>
              <a:rPr lang="en-US" sz="2400" dirty="0"/>
              <a:t>Moreover, programs must take appropriate steps to ensure that communications with </a:t>
            </a:r>
            <a:r>
              <a:rPr lang="en-US" sz="2400" b="1" dirty="0"/>
              <a:t>applicants, participants, members of the public, and companions with disabilities are as effective as communications with others through the provision of auxiliary aids and services.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F290025F-A967-4A18-BBE0-0E81BEA69125}" type="slidenum">
              <a:rPr lang="en-US" smtClean="0"/>
              <a:t>15</a:t>
            </a:fld>
            <a:endParaRPr lang="en-US" dirty="0"/>
          </a:p>
        </p:txBody>
      </p:sp>
    </p:spTree>
    <p:extLst>
      <p:ext uri="{BB962C8B-B14F-4D97-AF65-F5344CB8AC3E}">
        <p14:creationId xmlns:p14="http://schemas.microsoft.com/office/powerpoint/2010/main" val="102227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16</a:t>
            </a:fld>
            <a:endParaRPr lang="en-US" dirty="0"/>
          </a:p>
        </p:txBody>
      </p:sp>
      <p:sp>
        <p:nvSpPr>
          <p:cNvPr id="3" name="Rectangle 2"/>
          <p:cNvSpPr/>
          <p:nvPr/>
        </p:nvSpPr>
        <p:spPr>
          <a:xfrm>
            <a:off x="438218" y="466302"/>
            <a:ext cx="11355186" cy="5940088"/>
          </a:xfrm>
          <a:prstGeom prst="rect">
            <a:avLst/>
          </a:prstGeom>
        </p:spPr>
        <p:txBody>
          <a:bodyPr wrap="square">
            <a:spAutoFit/>
          </a:bodyPr>
          <a:lstStyle/>
          <a:p>
            <a:r>
              <a:rPr lang="en-US" sz="2800" b="1" dirty="0">
                <a:solidFill>
                  <a:schemeClr val="accent1"/>
                </a:solidFill>
              </a:rPr>
              <a:t>Examples of Modifications/Accommodations for Parents in Child Welfare Hearings </a:t>
            </a:r>
          </a:p>
          <a:p>
            <a:endParaRPr lang="en-US" sz="2400" b="1" dirty="0">
              <a:solidFill>
                <a:schemeClr val="accent1"/>
              </a:solidFill>
            </a:endParaRPr>
          </a:p>
          <a:p>
            <a:pPr marL="342900" indent="-342900">
              <a:buAutoNum type="arabicPeriod"/>
            </a:pPr>
            <a:r>
              <a:rPr lang="en-US" sz="2000" dirty="0">
                <a:solidFill>
                  <a:schemeClr val="accent1"/>
                </a:solidFill>
              </a:rPr>
              <a:t>Notices of hearings and meetings served to parents who have visual impairments in an alternate manner than through written communication,  such as via phone contact, email, or </a:t>
            </a:r>
            <a:r>
              <a:rPr lang="en-US" sz="2000" dirty="0" err="1">
                <a:solidFill>
                  <a:schemeClr val="accent1"/>
                </a:solidFill>
              </a:rPr>
              <a:t>braile</a:t>
            </a:r>
            <a:r>
              <a:rPr lang="en-US" sz="2000" dirty="0">
                <a:solidFill>
                  <a:schemeClr val="accent1"/>
                </a:solidFill>
              </a:rPr>
              <a:t>.</a:t>
            </a:r>
          </a:p>
          <a:p>
            <a:pPr marL="342900" indent="-342900">
              <a:buAutoNum type="arabicPeriod"/>
            </a:pPr>
            <a:endParaRPr lang="en-US" sz="2000" dirty="0">
              <a:solidFill>
                <a:schemeClr val="accent1"/>
              </a:solidFill>
            </a:endParaRPr>
          </a:p>
          <a:p>
            <a:pPr marL="342900" indent="-342900">
              <a:buAutoNum type="arabicPeriod"/>
            </a:pPr>
            <a:r>
              <a:rPr lang="en-US" sz="2000" dirty="0">
                <a:solidFill>
                  <a:schemeClr val="accent1"/>
                </a:solidFill>
              </a:rPr>
              <a:t>Meeting or hearing rooms that parents with a physical disability can access and use with their adaptive equipment. </a:t>
            </a:r>
          </a:p>
          <a:p>
            <a:pPr marL="342900" indent="-342900">
              <a:buAutoNum type="arabicPeriod"/>
            </a:pPr>
            <a:endParaRPr lang="en-US" sz="2000" dirty="0">
              <a:solidFill>
                <a:schemeClr val="accent1"/>
              </a:solidFill>
            </a:endParaRPr>
          </a:p>
          <a:p>
            <a:pPr marL="342900" indent="-342900">
              <a:buAutoNum type="arabicPeriod"/>
            </a:pPr>
            <a:r>
              <a:rPr lang="en-US" sz="2000" dirty="0">
                <a:solidFill>
                  <a:schemeClr val="accent1"/>
                </a:solidFill>
              </a:rPr>
              <a:t>Computer-assisted real-time translation (CART) or sign language interpreters so persons with hearing impairments can meaningfully participate in proceedings. </a:t>
            </a:r>
          </a:p>
          <a:p>
            <a:pPr marL="342900" indent="-342900">
              <a:buAutoNum type="arabicPeriod"/>
            </a:pPr>
            <a:endParaRPr lang="en-US" sz="2000" dirty="0">
              <a:solidFill>
                <a:schemeClr val="accent1"/>
              </a:solidFill>
            </a:endParaRPr>
          </a:p>
          <a:p>
            <a:pPr marL="342900" indent="-342900">
              <a:buAutoNum type="arabicPeriod"/>
            </a:pPr>
            <a:r>
              <a:rPr lang="en-US" sz="2000" dirty="0">
                <a:solidFill>
                  <a:schemeClr val="accent1"/>
                </a:solidFill>
              </a:rPr>
              <a:t>Meetings held at a time of day when a parent with cognitive disabilities is most alert and oriented.</a:t>
            </a:r>
          </a:p>
          <a:p>
            <a:pPr marL="342900" indent="-342900">
              <a:buAutoNum type="arabicPeriod"/>
            </a:pPr>
            <a:endParaRPr lang="en-US" sz="2000" dirty="0">
              <a:solidFill>
                <a:schemeClr val="accent1"/>
              </a:solidFill>
            </a:endParaRPr>
          </a:p>
          <a:p>
            <a:pPr marL="342900" indent="-342900">
              <a:buAutoNum type="arabicPeriod"/>
            </a:pPr>
            <a:r>
              <a:rPr lang="en-US" sz="2000" dirty="0">
                <a:solidFill>
                  <a:schemeClr val="accent1"/>
                </a:solidFill>
              </a:rPr>
              <a:t>Allowing an advocate to accompany a parent with intellectual disabilities to help him or her meaningfully participate in the proceedings</a:t>
            </a:r>
            <a:r>
              <a:rPr lang="en-US" sz="1600" dirty="0">
                <a:solidFill>
                  <a:schemeClr val="accent1"/>
                </a:solidFill>
              </a:rPr>
              <a:t>.</a:t>
            </a:r>
          </a:p>
        </p:txBody>
      </p:sp>
    </p:spTree>
    <p:extLst>
      <p:ext uri="{BB962C8B-B14F-4D97-AF65-F5344CB8AC3E}">
        <p14:creationId xmlns:p14="http://schemas.microsoft.com/office/powerpoint/2010/main" val="103397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52" y="438184"/>
            <a:ext cx="11029616" cy="988332"/>
          </a:xfrm>
        </p:spPr>
        <p:txBody>
          <a:bodyPr>
            <a:noAutofit/>
          </a:bodyPr>
          <a:lstStyle/>
          <a:p>
            <a:pPr algn="ctr"/>
            <a:r>
              <a:rPr lang="en-US" sz="4000" b="1" spc="-13" dirty="0"/>
              <a:t>Examples </a:t>
            </a:r>
            <a:r>
              <a:rPr lang="en-US" sz="4000" b="1" dirty="0"/>
              <a:t>of Modifications/</a:t>
            </a:r>
            <a:r>
              <a:rPr lang="en-US" sz="4000" b="1" spc="-7" dirty="0"/>
              <a:t>Accommodations</a:t>
            </a:r>
            <a:endParaRPr lang="en-US" sz="4000" b="1" dirty="0"/>
          </a:p>
        </p:txBody>
      </p:sp>
      <p:sp>
        <p:nvSpPr>
          <p:cNvPr id="3" name="Rectangle 2"/>
          <p:cNvSpPr/>
          <p:nvPr/>
        </p:nvSpPr>
        <p:spPr>
          <a:xfrm>
            <a:off x="394562" y="2318817"/>
            <a:ext cx="5320438" cy="5516895"/>
          </a:xfrm>
          <a:prstGeom prst="rect">
            <a:avLst/>
          </a:prstGeom>
        </p:spPr>
        <p:txBody>
          <a:bodyPr wrap="square">
            <a:spAutoFit/>
          </a:bodyPr>
          <a:lstStyle/>
          <a:p>
            <a:pPr marL="400463" indent="-383530">
              <a:buChar char="■"/>
              <a:tabLst>
                <a:tab pos="400463" algn="l"/>
                <a:tab pos="401310" algn="l"/>
              </a:tabLst>
            </a:pPr>
            <a:r>
              <a:rPr lang="en-US" sz="2000" spc="-27" dirty="0">
                <a:solidFill>
                  <a:schemeClr val="tx2"/>
                </a:solidFill>
                <a:cs typeface="Franklin Gothic Book"/>
              </a:rPr>
              <a:t>Day </a:t>
            </a:r>
            <a:r>
              <a:rPr lang="en-US" sz="2000" dirty="0">
                <a:solidFill>
                  <a:schemeClr val="tx2"/>
                </a:solidFill>
                <a:cs typeface="Franklin Gothic Book"/>
              </a:rPr>
              <a:t>care</a:t>
            </a:r>
            <a:r>
              <a:rPr lang="en-US" sz="2000" spc="-40" dirty="0">
                <a:solidFill>
                  <a:schemeClr val="tx2"/>
                </a:solidFill>
                <a:cs typeface="Franklin Gothic Book"/>
              </a:rPr>
              <a:t> </a:t>
            </a:r>
            <a:r>
              <a:rPr lang="en-US" sz="2000" dirty="0">
                <a:solidFill>
                  <a:schemeClr val="tx2"/>
                </a:solidFill>
                <a:cs typeface="Franklin Gothic Book"/>
              </a:rPr>
              <a:t>services</a:t>
            </a:r>
          </a:p>
          <a:p>
            <a:pPr marL="400463" marR="6773" indent="-383530">
              <a:lnSpc>
                <a:spcPts val="3013"/>
              </a:lnSpc>
              <a:spcBef>
                <a:spcPts val="1387"/>
              </a:spcBef>
              <a:buChar char="■"/>
              <a:tabLst>
                <a:tab pos="400463" algn="l"/>
                <a:tab pos="401310" algn="l"/>
              </a:tabLst>
            </a:pPr>
            <a:r>
              <a:rPr lang="en-US" sz="2000" spc="-13" dirty="0">
                <a:solidFill>
                  <a:schemeClr val="tx2"/>
                </a:solidFill>
                <a:cs typeface="Franklin Gothic Book"/>
              </a:rPr>
              <a:t>Family </a:t>
            </a:r>
            <a:r>
              <a:rPr lang="en-US" sz="2000" dirty="0">
                <a:solidFill>
                  <a:schemeClr val="tx2"/>
                </a:solidFill>
                <a:cs typeface="Franklin Gothic Book"/>
              </a:rPr>
              <a:t>or </a:t>
            </a:r>
            <a:r>
              <a:rPr lang="en-US" sz="2000" spc="-13" dirty="0">
                <a:solidFill>
                  <a:schemeClr val="tx2"/>
                </a:solidFill>
                <a:cs typeface="Franklin Gothic Book"/>
              </a:rPr>
              <a:t>informal </a:t>
            </a:r>
            <a:r>
              <a:rPr lang="en-US" sz="2000" spc="7" dirty="0">
                <a:solidFill>
                  <a:schemeClr val="tx2"/>
                </a:solidFill>
                <a:cs typeface="Franklin Gothic Book"/>
              </a:rPr>
              <a:t>support </a:t>
            </a:r>
            <a:r>
              <a:rPr lang="en-US" sz="2000" spc="-7" dirty="0">
                <a:solidFill>
                  <a:schemeClr val="tx2"/>
                </a:solidFill>
                <a:cs typeface="Franklin Gothic Book"/>
              </a:rPr>
              <a:t>networks </a:t>
            </a:r>
            <a:r>
              <a:rPr lang="en-US" sz="2000" spc="-13" dirty="0">
                <a:solidFill>
                  <a:schemeClr val="tx2"/>
                </a:solidFill>
                <a:cs typeface="Franklin Gothic Book"/>
              </a:rPr>
              <a:t>(church,  </a:t>
            </a:r>
            <a:r>
              <a:rPr lang="en-US" sz="2000" dirty="0">
                <a:solidFill>
                  <a:schemeClr val="tx2"/>
                </a:solidFill>
                <a:cs typeface="Franklin Gothic Book"/>
              </a:rPr>
              <a:t>neighbors)</a:t>
            </a:r>
          </a:p>
          <a:p>
            <a:pPr marL="400463" marR="272620" indent="-383530">
              <a:lnSpc>
                <a:spcPts val="3013"/>
              </a:lnSpc>
              <a:spcBef>
                <a:spcPts val="1333"/>
              </a:spcBef>
              <a:buChar char="■"/>
              <a:tabLst>
                <a:tab pos="400463" algn="l"/>
                <a:tab pos="401310" algn="l"/>
              </a:tabLst>
            </a:pPr>
            <a:r>
              <a:rPr lang="en-US" sz="2000" spc="-7" dirty="0">
                <a:solidFill>
                  <a:schemeClr val="tx2"/>
                </a:solidFill>
                <a:cs typeface="Franklin Gothic Book"/>
              </a:rPr>
              <a:t>Parent helper/child</a:t>
            </a:r>
            <a:r>
              <a:rPr lang="en-US" sz="2000" spc="-87" dirty="0">
                <a:solidFill>
                  <a:schemeClr val="tx2"/>
                </a:solidFill>
                <a:cs typeface="Franklin Gothic Book"/>
              </a:rPr>
              <a:t> </a:t>
            </a:r>
            <a:r>
              <a:rPr lang="en-US" sz="2000" dirty="0">
                <a:solidFill>
                  <a:schemeClr val="tx2"/>
                </a:solidFill>
                <a:cs typeface="Franklin Gothic Book"/>
              </a:rPr>
              <a:t>care </a:t>
            </a:r>
            <a:r>
              <a:rPr lang="en-US" sz="2000" spc="-7" dirty="0">
                <a:solidFill>
                  <a:schemeClr val="tx2"/>
                </a:solidFill>
                <a:cs typeface="Franklin Gothic Book"/>
              </a:rPr>
              <a:t>assistant</a:t>
            </a:r>
            <a:endParaRPr lang="en-US" sz="2000" dirty="0">
              <a:solidFill>
                <a:schemeClr val="tx2"/>
              </a:solidFill>
              <a:cs typeface="Franklin Gothic Book"/>
            </a:endParaRPr>
          </a:p>
          <a:p>
            <a:pPr marL="400463" indent="-383530">
              <a:spcBef>
                <a:spcPts val="1060"/>
              </a:spcBef>
              <a:buChar char="■"/>
              <a:tabLst>
                <a:tab pos="400463" algn="l"/>
                <a:tab pos="401310" algn="l"/>
              </a:tabLst>
            </a:pPr>
            <a:r>
              <a:rPr lang="en-US" sz="2000" spc="-7" dirty="0">
                <a:solidFill>
                  <a:schemeClr val="tx2"/>
                </a:solidFill>
                <a:cs typeface="Franklin Gothic Book"/>
              </a:rPr>
              <a:t>Aide </a:t>
            </a:r>
            <a:r>
              <a:rPr lang="en-US" sz="2000" dirty="0">
                <a:solidFill>
                  <a:schemeClr val="tx2"/>
                </a:solidFill>
                <a:cs typeface="Franklin Gothic Book"/>
              </a:rPr>
              <a:t>or personal</a:t>
            </a:r>
            <a:r>
              <a:rPr lang="en-US" sz="2000" spc="-93" dirty="0">
                <a:solidFill>
                  <a:schemeClr val="tx2"/>
                </a:solidFill>
                <a:cs typeface="Franklin Gothic Book"/>
              </a:rPr>
              <a:t> </a:t>
            </a:r>
            <a:r>
              <a:rPr lang="en-US" sz="2000" spc="-7" dirty="0">
                <a:solidFill>
                  <a:schemeClr val="tx2"/>
                </a:solidFill>
                <a:cs typeface="Franklin Gothic Book"/>
              </a:rPr>
              <a:t>assistant</a:t>
            </a:r>
            <a:endParaRPr lang="en-US" sz="2000" dirty="0">
              <a:solidFill>
                <a:schemeClr val="tx2"/>
              </a:solidFill>
              <a:cs typeface="Franklin Gothic Book"/>
            </a:endParaRPr>
          </a:p>
          <a:p>
            <a:pPr marL="400463" indent="-383530">
              <a:spcBef>
                <a:spcPts val="1133"/>
              </a:spcBef>
              <a:buChar char="■"/>
              <a:tabLst>
                <a:tab pos="400463" algn="l"/>
                <a:tab pos="401310" algn="l"/>
              </a:tabLst>
            </a:pPr>
            <a:r>
              <a:rPr lang="en-US" sz="2000" dirty="0">
                <a:solidFill>
                  <a:schemeClr val="tx2"/>
                </a:solidFill>
                <a:cs typeface="Franklin Gothic Book"/>
              </a:rPr>
              <a:t>Supported</a:t>
            </a:r>
            <a:r>
              <a:rPr lang="en-US" sz="2000" spc="-127" dirty="0">
                <a:solidFill>
                  <a:schemeClr val="tx2"/>
                </a:solidFill>
                <a:cs typeface="Franklin Gothic Book"/>
              </a:rPr>
              <a:t> </a:t>
            </a:r>
            <a:r>
              <a:rPr lang="en-US" sz="2000" dirty="0">
                <a:solidFill>
                  <a:schemeClr val="tx2"/>
                </a:solidFill>
                <a:cs typeface="Franklin Gothic Book"/>
              </a:rPr>
              <a:t>housing</a:t>
            </a:r>
          </a:p>
          <a:p>
            <a:pPr marL="400463" indent="-383530">
              <a:spcBef>
                <a:spcPts val="1133"/>
              </a:spcBef>
              <a:buFontTx/>
              <a:buChar char="■"/>
              <a:tabLst>
                <a:tab pos="400463" algn="l"/>
                <a:tab pos="401310" algn="l"/>
              </a:tabLst>
            </a:pPr>
            <a:r>
              <a:rPr lang="en-US" sz="2000" spc="-7" dirty="0">
                <a:solidFill>
                  <a:schemeClr val="tx2"/>
                </a:solidFill>
                <a:cs typeface="Franklin Gothic Book"/>
              </a:rPr>
              <a:t>Housekeeping</a:t>
            </a:r>
            <a:r>
              <a:rPr lang="en-US" sz="2000" spc="-113" dirty="0">
                <a:solidFill>
                  <a:schemeClr val="tx2"/>
                </a:solidFill>
                <a:cs typeface="Franklin Gothic Book"/>
              </a:rPr>
              <a:t> </a:t>
            </a:r>
            <a:r>
              <a:rPr lang="en-US" sz="2000" dirty="0">
                <a:solidFill>
                  <a:schemeClr val="tx2"/>
                </a:solidFill>
                <a:cs typeface="Franklin Gothic Book"/>
              </a:rPr>
              <a:t>services</a:t>
            </a:r>
          </a:p>
          <a:p>
            <a:pPr marL="400463" indent="-383530">
              <a:spcBef>
                <a:spcPts val="1133"/>
              </a:spcBef>
              <a:buFontTx/>
              <a:buChar char="■"/>
              <a:tabLst>
                <a:tab pos="400463" algn="l"/>
                <a:tab pos="401310" algn="l"/>
              </a:tabLst>
            </a:pPr>
            <a:r>
              <a:rPr lang="en-US" sz="2000" dirty="0">
                <a:solidFill>
                  <a:schemeClr val="tx2"/>
                </a:solidFill>
              </a:rPr>
              <a:t>Requests by foster parents for substitute or respite caregivers</a:t>
            </a:r>
          </a:p>
          <a:p>
            <a:endParaRPr lang="en-US" sz="2000" dirty="0">
              <a:solidFill>
                <a:schemeClr val="tx2"/>
              </a:solidFill>
            </a:endParaRPr>
          </a:p>
          <a:p>
            <a:r>
              <a:rPr lang="en-US" sz="2000" dirty="0">
                <a:solidFill>
                  <a:schemeClr val="tx2"/>
                </a:solidFill>
              </a:rPr>
              <a:t>--</a:t>
            </a:r>
          </a:p>
          <a:p>
            <a:pPr marL="400463" indent="-383530">
              <a:spcBef>
                <a:spcPts val="1133"/>
              </a:spcBef>
              <a:buFontTx/>
              <a:buChar char="■"/>
              <a:tabLst>
                <a:tab pos="400463" algn="l"/>
                <a:tab pos="401310" algn="l"/>
              </a:tabLst>
            </a:pPr>
            <a:endParaRPr lang="en-US" sz="2000" dirty="0">
              <a:solidFill>
                <a:schemeClr val="tx2"/>
              </a:solidFill>
              <a:cs typeface="Franklin Gothic Book"/>
            </a:endParaRPr>
          </a:p>
          <a:p>
            <a:pPr marL="400463" indent="-383530">
              <a:spcBef>
                <a:spcPts val="1133"/>
              </a:spcBef>
              <a:buChar char="■"/>
              <a:tabLst>
                <a:tab pos="400463" algn="l"/>
                <a:tab pos="401310" algn="l"/>
              </a:tabLst>
            </a:pPr>
            <a:endParaRPr lang="en-US" sz="2000" dirty="0">
              <a:solidFill>
                <a:schemeClr val="tx2"/>
              </a:solidFill>
              <a:cs typeface="Franklin Gothic Book"/>
            </a:endParaRPr>
          </a:p>
        </p:txBody>
      </p:sp>
      <p:sp>
        <p:nvSpPr>
          <p:cNvPr id="4" name="Rectangle 3"/>
          <p:cNvSpPr/>
          <p:nvPr/>
        </p:nvSpPr>
        <p:spPr>
          <a:xfrm>
            <a:off x="6355080" y="2142328"/>
            <a:ext cx="5562600" cy="4682116"/>
          </a:xfrm>
          <a:prstGeom prst="rect">
            <a:avLst/>
          </a:prstGeom>
        </p:spPr>
        <p:txBody>
          <a:bodyPr wrap="square">
            <a:spAutoFit/>
          </a:bodyPr>
          <a:lstStyle/>
          <a:p>
            <a:pPr marL="400463" marR="473275" indent="-383530">
              <a:lnSpc>
                <a:spcPts val="3013"/>
              </a:lnSpc>
              <a:buChar char="■"/>
              <a:tabLst>
                <a:tab pos="400463" algn="l"/>
                <a:tab pos="401310" algn="l"/>
              </a:tabLst>
            </a:pPr>
            <a:r>
              <a:rPr lang="en-US" sz="2000" spc="-13" dirty="0">
                <a:solidFill>
                  <a:schemeClr val="tx2"/>
                </a:solidFill>
                <a:cs typeface="Franklin Gothic Book"/>
              </a:rPr>
              <a:t>Pictorial </a:t>
            </a:r>
            <a:r>
              <a:rPr lang="en-US" sz="2000" spc="-7" dirty="0">
                <a:solidFill>
                  <a:schemeClr val="tx2"/>
                </a:solidFill>
                <a:cs typeface="Franklin Gothic Book"/>
              </a:rPr>
              <a:t>representation </a:t>
            </a:r>
            <a:r>
              <a:rPr lang="en-US" sz="2000" dirty="0">
                <a:solidFill>
                  <a:schemeClr val="tx2"/>
                </a:solidFill>
                <a:cs typeface="Franklin Gothic Book"/>
              </a:rPr>
              <a:t>or reminders of </a:t>
            </a:r>
            <a:r>
              <a:rPr lang="en-US" sz="2000" spc="-7" dirty="0">
                <a:solidFill>
                  <a:schemeClr val="tx2"/>
                </a:solidFill>
                <a:cs typeface="Franklin Gothic Book"/>
              </a:rPr>
              <a:t>tasks </a:t>
            </a:r>
            <a:r>
              <a:rPr lang="en-US" sz="2000" spc="-13" dirty="0">
                <a:solidFill>
                  <a:schemeClr val="tx2"/>
                </a:solidFill>
                <a:cs typeface="Franklin Gothic Book"/>
              </a:rPr>
              <a:t>(step </a:t>
            </a:r>
            <a:r>
              <a:rPr lang="en-US" sz="2000" spc="-27" dirty="0">
                <a:solidFill>
                  <a:schemeClr val="tx2"/>
                </a:solidFill>
                <a:cs typeface="Franklin Gothic Book"/>
              </a:rPr>
              <a:t>by</a:t>
            </a:r>
            <a:r>
              <a:rPr lang="en-US" sz="2000" spc="-120" dirty="0">
                <a:solidFill>
                  <a:schemeClr val="tx2"/>
                </a:solidFill>
                <a:cs typeface="Franklin Gothic Book"/>
              </a:rPr>
              <a:t> </a:t>
            </a:r>
            <a:r>
              <a:rPr lang="en-US" sz="2000" spc="-13" dirty="0">
                <a:solidFill>
                  <a:schemeClr val="tx2"/>
                </a:solidFill>
                <a:cs typeface="Franklin Gothic Book"/>
              </a:rPr>
              <a:t>step)</a:t>
            </a:r>
            <a:endParaRPr lang="en-US" sz="2000" dirty="0">
              <a:solidFill>
                <a:schemeClr val="tx2"/>
              </a:solidFill>
              <a:cs typeface="Franklin Gothic Book"/>
            </a:endParaRPr>
          </a:p>
          <a:p>
            <a:pPr marL="400463" marR="6773" indent="-383530">
              <a:lnSpc>
                <a:spcPct val="94000"/>
              </a:lnSpc>
              <a:spcBef>
                <a:spcPts val="1325"/>
              </a:spcBef>
              <a:buChar char="■"/>
              <a:tabLst>
                <a:tab pos="400463" algn="l"/>
                <a:tab pos="401310" algn="l"/>
              </a:tabLst>
            </a:pPr>
            <a:r>
              <a:rPr lang="en-US" sz="2000" spc="-13" dirty="0">
                <a:solidFill>
                  <a:schemeClr val="tx2"/>
                </a:solidFill>
                <a:cs typeface="Franklin Gothic Book"/>
              </a:rPr>
              <a:t>Adaptive </a:t>
            </a:r>
            <a:r>
              <a:rPr lang="en-US" sz="2000" spc="-7" dirty="0">
                <a:solidFill>
                  <a:schemeClr val="tx2"/>
                </a:solidFill>
                <a:cs typeface="Franklin Gothic Book"/>
              </a:rPr>
              <a:t>equipment (e.g. </a:t>
            </a:r>
            <a:r>
              <a:rPr lang="en-US" sz="2000" spc="-13" dirty="0">
                <a:solidFill>
                  <a:schemeClr val="tx2"/>
                </a:solidFill>
                <a:cs typeface="Franklin Gothic Book"/>
              </a:rPr>
              <a:t>adaptive </a:t>
            </a:r>
            <a:r>
              <a:rPr lang="en-US" sz="2000" dirty="0">
                <a:solidFill>
                  <a:schemeClr val="tx2"/>
                </a:solidFill>
                <a:cs typeface="Franklin Gothic Book"/>
              </a:rPr>
              <a:t>cribs and child care </a:t>
            </a:r>
            <a:r>
              <a:rPr lang="en-US" sz="2000" spc="-13" dirty="0">
                <a:solidFill>
                  <a:schemeClr val="tx2"/>
                </a:solidFill>
                <a:cs typeface="Franklin Gothic Book"/>
              </a:rPr>
              <a:t>equipment,  </a:t>
            </a:r>
            <a:r>
              <a:rPr lang="en-US" sz="2000" dirty="0">
                <a:solidFill>
                  <a:schemeClr val="tx2"/>
                </a:solidFill>
                <a:cs typeface="Franklin Gothic Book"/>
              </a:rPr>
              <a:t>communication </a:t>
            </a:r>
            <a:r>
              <a:rPr lang="en-US" sz="2000" spc="-13" dirty="0">
                <a:solidFill>
                  <a:schemeClr val="tx2"/>
                </a:solidFill>
                <a:cs typeface="Franklin Gothic Book"/>
              </a:rPr>
              <a:t>devices, </a:t>
            </a:r>
            <a:r>
              <a:rPr lang="en-US" sz="2000" spc="-7" dirty="0">
                <a:solidFill>
                  <a:schemeClr val="tx2"/>
                </a:solidFill>
                <a:cs typeface="Franklin Gothic Book"/>
              </a:rPr>
              <a:t>specialized  </a:t>
            </a:r>
            <a:r>
              <a:rPr lang="en-US" sz="2000" spc="-13" dirty="0">
                <a:solidFill>
                  <a:schemeClr val="tx2"/>
                </a:solidFill>
                <a:cs typeface="Franklin Gothic Book"/>
              </a:rPr>
              <a:t>computer </a:t>
            </a:r>
            <a:r>
              <a:rPr lang="en-US" sz="2000" dirty="0">
                <a:solidFill>
                  <a:schemeClr val="tx2"/>
                </a:solidFill>
                <a:cs typeface="Franklin Gothic Book"/>
              </a:rPr>
              <a:t>software,  </a:t>
            </a:r>
            <a:r>
              <a:rPr lang="en-US" sz="2000" spc="-7" dirty="0">
                <a:solidFill>
                  <a:schemeClr val="tx2"/>
                </a:solidFill>
                <a:cs typeface="Franklin Gothic Book"/>
              </a:rPr>
              <a:t>cooking/feeding</a:t>
            </a:r>
            <a:r>
              <a:rPr lang="en-US" sz="2000" spc="-133" dirty="0">
                <a:solidFill>
                  <a:schemeClr val="tx2"/>
                </a:solidFill>
                <a:cs typeface="Franklin Gothic Book"/>
              </a:rPr>
              <a:t> </a:t>
            </a:r>
            <a:r>
              <a:rPr lang="en-US" sz="2000" spc="-7" dirty="0">
                <a:solidFill>
                  <a:schemeClr val="tx2"/>
                </a:solidFill>
                <a:cs typeface="Franklin Gothic Book"/>
              </a:rPr>
              <a:t>equipment)</a:t>
            </a:r>
            <a:endParaRPr lang="en-US" sz="2000" dirty="0">
              <a:solidFill>
                <a:schemeClr val="tx2"/>
              </a:solidFill>
              <a:cs typeface="Franklin Gothic Book"/>
            </a:endParaRPr>
          </a:p>
          <a:p>
            <a:pPr marL="400463" marR="119377" indent="-383530">
              <a:lnSpc>
                <a:spcPct val="94100"/>
              </a:lnSpc>
              <a:spcBef>
                <a:spcPts val="1333"/>
              </a:spcBef>
              <a:buChar char="■"/>
              <a:tabLst>
                <a:tab pos="400463" algn="l"/>
                <a:tab pos="401310" algn="l"/>
              </a:tabLst>
            </a:pPr>
            <a:r>
              <a:rPr lang="en-US" sz="2000" spc="-7" dirty="0">
                <a:solidFill>
                  <a:schemeClr val="tx2"/>
                </a:solidFill>
                <a:cs typeface="Franklin Gothic Book"/>
              </a:rPr>
              <a:t>Adaptation </a:t>
            </a:r>
            <a:r>
              <a:rPr lang="en-US" sz="2000" spc="-33" dirty="0">
                <a:solidFill>
                  <a:schemeClr val="tx2"/>
                </a:solidFill>
                <a:cs typeface="Franklin Gothic Book"/>
              </a:rPr>
              <a:t>to </a:t>
            </a:r>
            <a:r>
              <a:rPr lang="en-US" sz="2000" spc="-13" dirty="0">
                <a:solidFill>
                  <a:schemeClr val="tx2"/>
                </a:solidFill>
                <a:cs typeface="Franklin Gothic Book"/>
              </a:rPr>
              <a:t>physical environment </a:t>
            </a:r>
            <a:r>
              <a:rPr lang="en-US" sz="2000" spc="-7" dirty="0">
                <a:solidFill>
                  <a:schemeClr val="tx2"/>
                </a:solidFill>
                <a:cs typeface="Franklin Gothic Book"/>
              </a:rPr>
              <a:t>(e.g. ramps, </a:t>
            </a:r>
            <a:r>
              <a:rPr lang="en-US" sz="2000" spc="-13" dirty="0">
                <a:solidFill>
                  <a:schemeClr val="tx2"/>
                </a:solidFill>
                <a:cs typeface="Franklin Gothic Book"/>
              </a:rPr>
              <a:t>lower </a:t>
            </a:r>
            <a:r>
              <a:rPr lang="en-US" sz="2000" spc="-7" dirty="0">
                <a:solidFill>
                  <a:schemeClr val="tx2"/>
                </a:solidFill>
                <a:cs typeface="Franklin Gothic Book"/>
              </a:rPr>
              <a:t>counters, </a:t>
            </a:r>
            <a:r>
              <a:rPr lang="en-US" sz="2000" spc="-20" dirty="0">
                <a:solidFill>
                  <a:schemeClr val="tx2"/>
                </a:solidFill>
                <a:cs typeface="Franklin Gothic Book"/>
              </a:rPr>
              <a:t>level </a:t>
            </a:r>
            <a:r>
              <a:rPr lang="en-US" sz="2000" dirty="0">
                <a:solidFill>
                  <a:schemeClr val="tx2"/>
                </a:solidFill>
                <a:cs typeface="Franklin Gothic Book"/>
              </a:rPr>
              <a:t>handled door</a:t>
            </a:r>
            <a:r>
              <a:rPr lang="en-US" sz="2000" spc="-133" dirty="0">
                <a:solidFill>
                  <a:schemeClr val="tx2"/>
                </a:solidFill>
                <a:cs typeface="Franklin Gothic Book"/>
              </a:rPr>
              <a:t> </a:t>
            </a:r>
            <a:r>
              <a:rPr lang="en-US" sz="2000" dirty="0">
                <a:solidFill>
                  <a:schemeClr val="tx2"/>
                </a:solidFill>
                <a:cs typeface="Franklin Gothic Book"/>
              </a:rPr>
              <a:t>knobs</a:t>
            </a:r>
            <a:r>
              <a:rPr lang="en-US" dirty="0">
                <a:solidFill>
                  <a:schemeClr val="tx2"/>
                </a:solidFill>
                <a:cs typeface="Franklin Gothic Book"/>
              </a:rPr>
              <a:t>)</a:t>
            </a:r>
          </a:p>
          <a:p>
            <a:pPr marL="400463" marR="119377" indent="-383530">
              <a:lnSpc>
                <a:spcPct val="94100"/>
              </a:lnSpc>
              <a:spcBef>
                <a:spcPts val="1333"/>
              </a:spcBef>
              <a:buFontTx/>
              <a:buChar char="■"/>
              <a:tabLst>
                <a:tab pos="400463" algn="l"/>
                <a:tab pos="401310" algn="l"/>
              </a:tabLst>
            </a:pPr>
            <a:r>
              <a:rPr lang="en-US" sz="2000" dirty="0">
                <a:solidFill>
                  <a:schemeClr val="tx2"/>
                </a:solidFill>
              </a:rPr>
              <a:t>Requests for one-on-one parenting training</a:t>
            </a:r>
          </a:p>
          <a:p>
            <a:pPr marL="400463" marR="119377" indent="-383530">
              <a:lnSpc>
                <a:spcPct val="94100"/>
              </a:lnSpc>
              <a:spcBef>
                <a:spcPts val="1333"/>
              </a:spcBef>
              <a:buChar char="■"/>
              <a:tabLst>
                <a:tab pos="400463" algn="l"/>
                <a:tab pos="401310" algn="l"/>
              </a:tabLst>
            </a:pPr>
            <a:endParaRPr lang="en-US" dirty="0">
              <a:solidFill>
                <a:schemeClr val="tx2"/>
              </a:solidFill>
              <a:cs typeface="Franklin Gothic Book"/>
            </a:endParaRPr>
          </a:p>
        </p:txBody>
      </p:sp>
      <p:sp>
        <p:nvSpPr>
          <p:cNvPr id="5" name="Slide Number Placeholder 4"/>
          <p:cNvSpPr>
            <a:spLocks noGrp="1"/>
          </p:cNvSpPr>
          <p:nvPr>
            <p:ph type="sldNum" sz="quarter" idx="12"/>
          </p:nvPr>
        </p:nvSpPr>
        <p:spPr/>
        <p:txBody>
          <a:bodyPr/>
          <a:lstStyle/>
          <a:p>
            <a:fld id="{F290025F-A967-4A18-BBE0-0E81BEA69125}" type="slidenum">
              <a:rPr lang="en-US" smtClean="0"/>
              <a:t>17</a:t>
            </a:fld>
            <a:endParaRPr lang="en-US" dirty="0"/>
          </a:p>
        </p:txBody>
      </p:sp>
      <p:sp>
        <p:nvSpPr>
          <p:cNvPr id="6" name="Rectangle 5"/>
          <p:cNvSpPr/>
          <p:nvPr/>
        </p:nvSpPr>
        <p:spPr>
          <a:xfrm>
            <a:off x="502152" y="1580874"/>
            <a:ext cx="9312408" cy="461665"/>
          </a:xfrm>
          <a:prstGeom prst="rect">
            <a:avLst/>
          </a:prstGeom>
        </p:spPr>
        <p:txBody>
          <a:bodyPr wrap="square">
            <a:spAutoFit/>
          </a:bodyPr>
          <a:lstStyle/>
          <a:p>
            <a:r>
              <a:rPr lang="en-US" sz="2400" dirty="0">
                <a:solidFill>
                  <a:schemeClr val="tx2"/>
                </a:solidFill>
              </a:rPr>
              <a:t>Individual requests for reasonable modifications may include:</a:t>
            </a:r>
            <a:endParaRPr lang="en-US" sz="2400" dirty="0"/>
          </a:p>
        </p:txBody>
      </p:sp>
    </p:spTree>
    <p:extLst>
      <p:ext uri="{BB962C8B-B14F-4D97-AF65-F5344CB8AC3E}">
        <p14:creationId xmlns:p14="http://schemas.microsoft.com/office/powerpoint/2010/main" val="385749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496194"/>
            <a:ext cx="11029616" cy="988332"/>
          </a:xfrm>
        </p:spPr>
        <p:txBody>
          <a:bodyPr>
            <a:normAutofit fontScale="90000"/>
          </a:bodyPr>
          <a:lstStyle/>
          <a:p>
            <a:pPr algn="ctr"/>
            <a:r>
              <a:rPr lang="en-US" b="1" dirty="0"/>
              <a:t>Parental Supports = Reasonable Accommodations</a:t>
            </a:r>
          </a:p>
        </p:txBody>
      </p:sp>
      <p:sp>
        <p:nvSpPr>
          <p:cNvPr id="7" name="Oval 6"/>
          <p:cNvSpPr/>
          <p:nvPr/>
        </p:nvSpPr>
        <p:spPr>
          <a:xfrm>
            <a:off x="1317309" y="1869743"/>
            <a:ext cx="3346465" cy="3015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66023" y="2778155"/>
            <a:ext cx="3249036" cy="1384995"/>
          </a:xfrm>
          <a:prstGeom prst="rect">
            <a:avLst/>
          </a:prstGeom>
          <a:noFill/>
        </p:spPr>
        <p:txBody>
          <a:bodyPr wrap="square" rtlCol="0">
            <a:spAutoFit/>
          </a:bodyPr>
          <a:lstStyle/>
          <a:p>
            <a:pPr algn="ctr"/>
            <a:r>
              <a:rPr lang="en-US" sz="2800" dirty="0">
                <a:solidFill>
                  <a:schemeClr val="bg1"/>
                </a:solidFill>
              </a:rPr>
              <a:t>Parental Supports Enhance </a:t>
            </a:r>
            <a:r>
              <a:rPr lang="en-US" sz="2800" u="sng" dirty="0">
                <a:solidFill>
                  <a:schemeClr val="bg1"/>
                </a:solidFill>
              </a:rPr>
              <a:t>Family Functioning</a:t>
            </a:r>
          </a:p>
        </p:txBody>
      </p:sp>
      <p:cxnSp>
        <p:nvCxnSpPr>
          <p:cNvPr id="10" name="Straight Connector 9"/>
          <p:cNvCxnSpPr/>
          <p:nvPr/>
        </p:nvCxnSpPr>
        <p:spPr>
          <a:xfrm flipV="1">
            <a:off x="4513634" y="3023389"/>
            <a:ext cx="1040861" cy="42993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68909" y="1484526"/>
            <a:ext cx="2342476" cy="2215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Technologies</a:t>
            </a:r>
          </a:p>
        </p:txBody>
      </p:sp>
      <p:cxnSp>
        <p:nvCxnSpPr>
          <p:cNvPr id="13" name="Straight Connector 12"/>
          <p:cNvCxnSpPr/>
          <p:nvPr/>
        </p:nvCxnSpPr>
        <p:spPr>
          <a:xfrm>
            <a:off x="4121937" y="4105384"/>
            <a:ext cx="1475156" cy="913193"/>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554495" y="4163150"/>
            <a:ext cx="2342477" cy="22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Personal Supports</a:t>
            </a:r>
          </a:p>
        </p:txBody>
      </p:sp>
      <p:sp>
        <p:nvSpPr>
          <p:cNvPr id="9" name="Rectangle 8"/>
          <p:cNvSpPr/>
          <p:nvPr/>
        </p:nvSpPr>
        <p:spPr>
          <a:xfrm>
            <a:off x="386452" y="5164175"/>
            <a:ext cx="4908218" cy="1477328"/>
          </a:xfrm>
          <a:prstGeom prst="rect">
            <a:avLst/>
          </a:prstGeom>
        </p:spPr>
        <p:txBody>
          <a:bodyPr wrap="square">
            <a:spAutoFit/>
          </a:bodyPr>
          <a:lstStyle/>
          <a:p>
            <a:pPr algn="ctr"/>
            <a:r>
              <a:rPr lang="en-US" b="1" dirty="0">
                <a:solidFill>
                  <a:schemeClr val="tx2"/>
                </a:solidFill>
              </a:rPr>
              <a:t>Parental Supports are designed to help individuals with disabilities fill their gaps in parenting competencies and environmental demands related to parenting.</a:t>
            </a:r>
          </a:p>
        </p:txBody>
      </p:sp>
      <p:sp>
        <p:nvSpPr>
          <p:cNvPr id="3" name="Rectangle 2"/>
          <p:cNvSpPr/>
          <p:nvPr/>
        </p:nvSpPr>
        <p:spPr>
          <a:xfrm>
            <a:off x="7811385" y="3084652"/>
            <a:ext cx="3880399" cy="1754326"/>
          </a:xfrm>
          <a:prstGeom prst="rect">
            <a:avLst/>
          </a:prstGeom>
        </p:spPr>
        <p:txBody>
          <a:bodyPr wrap="square">
            <a:spAutoFit/>
          </a:bodyPr>
          <a:lstStyle/>
          <a:p>
            <a:pPr algn="ctr"/>
            <a:r>
              <a:rPr lang="en-US" b="1" dirty="0">
                <a:solidFill>
                  <a:schemeClr val="tx2"/>
                </a:solidFill>
              </a:rPr>
              <a:t>Parental supports are simply technologies or personal supports that enhance family functioning in families headed by a parent or guardian with a disability. </a:t>
            </a:r>
          </a:p>
        </p:txBody>
      </p:sp>
      <p:sp>
        <p:nvSpPr>
          <p:cNvPr id="4" name="Slide Number Placeholder 3"/>
          <p:cNvSpPr>
            <a:spLocks noGrp="1"/>
          </p:cNvSpPr>
          <p:nvPr>
            <p:ph type="sldNum" sz="quarter" idx="12"/>
          </p:nvPr>
        </p:nvSpPr>
        <p:spPr/>
        <p:txBody>
          <a:bodyPr/>
          <a:lstStyle/>
          <a:p>
            <a:fld id="{F290025F-A967-4A18-BBE0-0E81BEA69125}" type="slidenum">
              <a:rPr lang="en-US" smtClean="0"/>
              <a:t>18</a:t>
            </a:fld>
            <a:endParaRPr lang="en-US" dirty="0"/>
          </a:p>
        </p:txBody>
      </p:sp>
    </p:spTree>
    <p:extLst>
      <p:ext uri="{BB962C8B-B14F-4D97-AF65-F5344CB8AC3E}">
        <p14:creationId xmlns:p14="http://schemas.microsoft.com/office/powerpoint/2010/main" val="158166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92" y="508941"/>
            <a:ext cx="11029616" cy="988332"/>
          </a:xfrm>
        </p:spPr>
        <p:txBody>
          <a:bodyPr/>
          <a:lstStyle/>
          <a:p>
            <a:pPr algn="ctr"/>
            <a:r>
              <a:rPr lang="en-US" b="1" dirty="0"/>
              <a:t>Image of Possibilities</a:t>
            </a:r>
            <a:endParaRPr lang="en-US" dirty="0"/>
          </a:p>
        </p:txBody>
      </p:sp>
      <p:sp>
        <p:nvSpPr>
          <p:cNvPr id="4" name="Slide Number Placeholder 3"/>
          <p:cNvSpPr>
            <a:spLocks noGrp="1"/>
          </p:cNvSpPr>
          <p:nvPr>
            <p:ph type="sldNum" sz="quarter" idx="12"/>
          </p:nvPr>
        </p:nvSpPr>
        <p:spPr/>
        <p:txBody>
          <a:bodyPr/>
          <a:lstStyle/>
          <a:p>
            <a:fld id="{F290025F-A967-4A18-BBE0-0E81BEA69125}" type="slidenum">
              <a:rPr lang="en-US" smtClean="0"/>
              <a:t>19</a:t>
            </a:fld>
            <a:endParaRPr lang="en-US" dirty="0"/>
          </a:p>
        </p:txBody>
      </p:sp>
      <p:pic>
        <p:nvPicPr>
          <p:cNvPr id="3" name="Picture 2"/>
          <p:cNvPicPr>
            <a:picLocks noChangeAspect="1"/>
          </p:cNvPicPr>
          <p:nvPr/>
        </p:nvPicPr>
        <p:blipFill>
          <a:blip r:embed="rId3">
            <a:lum bright="70000" contrast="-70000"/>
          </a:blip>
          <a:stretch>
            <a:fillRect/>
          </a:stretch>
        </p:blipFill>
        <p:spPr>
          <a:xfrm>
            <a:off x="598192" y="2314697"/>
            <a:ext cx="10985020" cy="3962059"/>
          </a:xfrm>
          <a:prstGeom prst="rect">
            <a:avLst/>
          </a:prstGeom>
        </p:spPr>
      </p:pic>
    </p:spTree>
    <p:extLst>
      <p:ext uri="{BB962C8B-B14F-4D97-AF65-F5344CB8AC3E}">
        <p14:creationId xmlns:p14="http://schemas.microsoft.com/office/powerpoint/2010/main" val="416444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239207"/>
            <a:ext cx="11872400" cy="1013800"/>
          </a:xfrm>
        </p:spPr>
        <p:txBody>
          <a:bodyPr>
            <a:normAutofit/>
          </a:bodyPr>
          <a:lstStyle/>
          <a:p>
            <a:pPr algn="ctr"/>
            <a:r>
              <a:rPr lang="en-US" sz="5400" b="1" dirty="0"/>
              <a:t>GOALS</a:t>
            </a:r>
          </a:p>
        </p:txBody>
      </p:sp>
      <p:sp>
        <p:nvSpPr>
          <p:cNvPr id="3" name="Content Placeholder 2"/>
          <p:cNvSpPr>
            <a:spLocks noGrp="1"/>
          </p:cNvSpPr>
          <p:nvPr>
            <p:ph idx="1"/>
          </p:nvPr>
        </p:nvSpPr>
        <p:spPr>
          <a:xfrm>
            <a:off x="155114" y="3902705"/>
            <a:ext cx="8207489" cy="5007370"/>
          </a:xfrm>
        </p:spPr>
        <p:txBody>
          <a:bodyPr>
            <a:normAutofit/>
          </a:bodyPr>
          <a:lstStyle/>
          <a:p>
            <a:pPr>
              <a:buFont typeface="Wingdings" panose="05000000000000000000" pitchFamily="2" charset="2"/>
              <a:buChar char="Ø"/>
            </a:pPr>
            <a:r>
              <a:rPr lang="en-US" sz="2800" dirty="0"/>
              <a:t>Be more informed on state child welfare requirements and federal disability law.</a:t>
            </a:r>
          </a:p>
          <a:p>
            <a:pPr>
              <a:buFont typeface="Wingdings" panose="05000000000000000000" pitchFamily="2" charset="2"/>
              <a:buChar char="Ø"/>
            </a:pPr>
            <a:r>
              <a:rPr lang="en-US" sz="2800" dirty="0"/>
              <a:t>Gain a broader understanding of the professional standards and ethical responsibilities for working with persons with disabilities. </a:t>
            </a:r>
          </a:p>
          <a:p>
            <a:pPr marL="0" indent="0">
              <a:buNone/>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2</a:t>
            </a:fld>
            <a:endParaRPr lang="en-US" dirty="0"/>
          </a:p>
        </p:txBody>
      </p:sp>
      <p:pic>
        <p:nvPicPr>
          <p:cNvPr id="3074" name="Picture 2" descr="Image result for Obj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978" y="3391593"/>
            <a:ext cx="3408160" cy="21984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301" y="1062988"/>
            <a:ext cx="11615650" cy="2677656"/>
          </a:xfrm>
          <a:prstGeom prst="rect">
            <a:avLst/>
          </a:prstGeom>
        </p:spPr>
        <p:txBody>
          <a:bodyPr wrap="square">
            <a:spAutoFit/>
          </a:bodyPr>
          <a:lstStyle/>
          <a:p>
            <a:pPr>
              <a:buFont typeface="Wingdings" panose="05000000000000000000" pitchFamily="2" charset="2"/>
              <a:buChar char="Ø"/>
            </a:pPr>
            <a:r>
              <a:rPr lang="en-US" sz="2800" dirty="0">
                <a:solidFill>
                  <a:schemeClr val="accent1"/>
                </a:solidFill>
              </a:rPr>
              <a:t>Understand principles that are fundamental to Title II of the ADA and § 504 of the Rehabilitation Act.</a:t>
            </a:r>
          </a:p>
          <a:p>
            <a:pPr>
              <a:buFont typeface="Wingdings" panose="05000000000000000000" pitchFamily="2" charset="2"/>
              <a:buChar char="Ø"/>
            </a:pPr>
            <a:endParaRPr lang="en-US" sz="2800" dirty="0">
              <a:solidFill>
                <a:schemeClr val="accent1"/>
              </a:solidFill>
            </a:endParaRPr>
          </a:p>
          <a:p>
            <a:pPr>
              <a:buFont typeface="Wingdings" panose="05000000000000000000" pitchFamily="2" charset="2"/>
              <a:buChar char="Ø"/>
            </a:pPr>
            <a:r>
              <a:rPr lang="en-US" sz="2800" dirty="0">
                <a:solidFill>
                  <a:schemeClr val="accent1"/>
                </a:solidFill>
              </a:rPr>
              <a:t>Understand who is protected under Title II of the ADA and § 504 and the legal requirements and practical approaches to accommodate those persons.</a:t>
            </a:r>
          </a:p>
        </p:txBody>
      </p:sp>
    </p:spTree>
    <p:extLst>
      <p:ext uri="{BB962C8B-B14F-4D97-AF65-F5344CB8AC3E}">
        <p14:creationId xmlns:p14="http://schemas.microsoft.com/office/powerpoint/2010/main" val="210833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3" y="902682"/>
            <a:ext cx="6496967" cy="1325563"/>
          </a:xfrm>
        </p:spPr>
        <p:txBody>
          <a:bodyPr>
            <a:noAutofit/>
          </a:bodyPr>
          <a:lstStyle/>
          <a:p>
            <a:pPr algn="ctr"/>
            <a:r>
              <a:rPr lang="en-US" sz="3600" b="1" dirty="0"/>
              <a:t>Examples of Parental Support: Adaptive Equipment</a:t>
            </a:r>
          </a:p>
        </p:txBody>
      </p:sp>
      <p:pic>
        <p:nvPicPr>
          <p:cNvPr id="2050" name="Picture 2" descr="&#10;                        figure&#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279" y="267287"/>
            <a:ext cx="4501341" cy="62001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8505" y="2796432"/>
            <a:ext cx="7244636" cy="1569660"/>
          </a:xfrm>
          <a:prstGeom prst="rect">
            <a:avLst/>
          </a:prstGeom>
        </p:spPr>
        <p:txBody>
          <a:bodyPr wrap="square">
            <a:spAutoFit/>
          </a:bodyPr>
          <a:lstStyle/>
          <a:p>
            <a:r>
              <a:rPr lang="en-US" sz="3200" dirty="0">
                <a:solidFill>
                  <a:schemeClr val="accent1"/>
                </a:solidFill>
              </a:rPr>
              <a:t>Child carriers can be modified to accommodate both wheelchairs and walkers.  </a:t>
            </a:r>
            <a:r>
              <a:rPr lang="en-US" dirty="0">
                <a:solidFill>
                  <a:schemeClr val="accent1"/>
                </a:solidFill>
              </a:rPr>
              <a:t>Hunter Lewis </a:t>
            </a:r>
            <a:r>
              <a:rPr lang="en-US" dirty="0" err="1">
                <a:solidFill>
                  <a:schemeClr val="accent1"/>
                </a:solidFill>
              </a:rPr>
              <a:t>Wimmer</a:t>
            </a:r>
            <a:endParaRPr lang="en-US" b="0" i="0" dirty="0">
              <a:solidFill>
                <a:schemeClr val="accent1"/>
              </a:solidFill>
              <a:effectLst/>
            </a:endParaRPr>
          </a:p>
        </p:txBody>
      </p:sp>
    </p:spTree>
    <p:extLst>
      <p:ext uri="{BB962C8B-B14F-4D97-AF65-F5344CB8AC3E}">
        <p14:creationId xmlns:p14="http://schemas.microsoft.com/office/powerpoint/2010/main" val="246783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1691974" y="5023908"/>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sz="2400" dirty="0">
                <a:solidFill>
                  <a:schemeClr val="tx2"/>
                </a:solidFill>
                <a:latin typeface="+mn-lt"/>
              </a:rPr>
              <a:t>Jessie, a blind mother, uses a modified stroller and guide dog to safely navigate the subway with her three-year-old child.</a:t>
            </a:r>
          </a:p>
          <a:p>
            <a:endParaRPr lang="en-US" altLang="en-US" dirty="0">
              <a:solidFill>
                <a:schemeClr val="tx2"/>
              </a:solidFill>
              <a:latin typeface="+mn-lt"/>
            </a:endParaRPr>
          </a:p>
          <a:p>
            <a:endParaRPr lang="en-US" altLang="en-US" dirty="0">
              <a:solidFill>
                <a:schemeClr val="tx2"/>
              </a:solidFill>
              <a:latin typeface="+mn-lt"/>
            </a:endParaRPr>
          </a:p>
          <a:p>
            <a:r>
              <a:rPr lang="en-US" altLang="en-US" sz="1100" dirty="0">
                <a:solidFill>
                  <a:schemeClr val="tx2"/>
                </a:solidFill>
                <a:latin typeface="+mn-lt"/>
              </a:rPr>
              <a:t>Laura Morton</a:t>
            </a:r>
          </a:p>
        </p:txBody>
      </p:sp>
      <p:sp>
        <p:nvSpPr>
          <p:cNvPr id="3075" name="Text Box 3"/>
          <p:cNvSpPr txBox="1">
            <a:spLocks noChangeArrowheads="1"/>
          </p:cNvSpPr>
          <p:nvPr/>
        </p:nvSpPr>
        <p:spPr bwMode="auto">
          <a:xfrm>
            <a:off x="9016683" y="6228273"/>
            <a:ext cx="2456449" cy="25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dirty="0">
                <a:solidFill>
                  <a:srgbClr val="0054A6"/>
                </a:solidFill>
              </a:rPr>
              <a:t>DOI: (10.1177/1536504214558214) </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9804" y="717279"/>
            <a:ext cx="8465103" cy="4228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72361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22</a:t>
            </a:fld>
            <a:endParaRPr lang="en-US" dirty="0"/>
          </a:p>
        </p:txBody>
      </p:sp>
      <p:pic>
        <p:nvPicPr>
          <p:cNvPr id="1026" name="Picture 2" descr="&#10;                        figure&#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554" y="549631"/>
            <a:ext cx="6727731" cy="44806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3480" y="4998628"/>
            <a:ext cx="7208520" cy="1661993"/>
          </a:xfrm>
          <a:prstGeom prst="rect">
            <a:avLst/>
          </a:prstGeom>
        </p:spPr>
        <p:txBody>
          <a:bodyPr wrap="square">
            <a:spAutoFit/>
          </a:bodyPr>
          <a:lstStyle/>
          <a:p>
            <a:pPr algn="ctr"/>
            <a:r>
              <a:rPr lang="en-US" sz="2800" dirty="0">
                <a:solidFill>
                  <a:schemeClr val="tx2"/>
                </a:solidFill>
              </a:rPr>
              <a:t>A blind mother ties bells to her daughter’s shoes so she knows where she is playing.</a:t>
            </a:r>
          </a:p>
          <a:p>
            <a:pPr algn="ctr"/>
            <a:r>
              <a:rPr lang="en-US" sz="1600" dirty="0">
                <a:solidFill>
                  <a:schemeClr val="tx2"/>
                </a:solidFill>
              </a:rPr>
              <a:t>Laura Morton</a:t>
            </a:r>
            <a:endParaRPr lang="en-US" sz="1600" b="0" i="0" dirty="0">
              <a:solidFill>
                <a:schemeClr val="tx2"/>
              </a:solidFill>
              <a:effectLst/>
            </a:endParaRPr>
          </a:p>
        </p:txBody>
      </p:sp>
      <p:sp>
        <p:nvSpPr>
          <p:cNvPr id="4" name="Rectangle 3"/>
          <p:cNvSpPr/>
          <p:nvPr/>
        </p:nvSpPr>
        <p:spPr>
          <a:xfrm>
            <a:off x="255570" y="760214"/>
            <a:ext cx="4587304" cy="1384995"/>
          </a:xfrm>
          <a:prstGeom prst="rect">
            <a:avLst/>
          </a:prstGeom>
        </p:spPr>
        <p:txBody>
          <a:bodyPr wrap="square">
            <a:spAutoFit/>
          </a:bodyPr>
          <a:lstStyle/>
          <a:p>
            <a:pPr algn="ctr"/>
            <a:r>
              <a:rPr lang="en-US" sz="2800" b="1" dirty="0">
                <a:solidFill>
                  <a:schemeClr val="tx2"/>
                </a:solidFill>
              </a:rPr>
              <a:t>Creative Ways to Increase a Parent’s Abilities </a:t>
            </a:r>
            <a:endParaRPr lang="en-US" sz="2800" dirty="0">
              <a:solidFill>
                <a:schemeClr val="tx2"/>
              </a:solidFill>
            </a:endParaRPr>
          </a:p>
        </p:txBody>
      </p:sp>
    </p:spTree>
    <p:extLst>
      <p:ext uri="{BB962C8B-B14F-4D97-AF65-F5344CB8AC3E}">
        <p14:creationId xmlns:p14="http://schemas.microsoft.com/office/powerpoint/2010/main" val="312646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23</a:t>
            </a:fld>
            <a:endParaRPr lang="en-US" dirty="0"/>
          </a:p>
        </p:txBody>
      </p:sp>
      <p:sp>
        <p:nvSpPr>
          <p:cNvPr id="3" name="Rectangle 2"/>
          <p:cNvSpPr/>
          <p:nvPr/>
        </p:nvSpPr>
        <p:spPr>
          <a:xfrm>
            <a:off x="607323" y="-439425"/>
            <a:ext cx="10904561" cy="4154984"/>
          </a:xfrm>
          <a:prstGeom prst="rect">
            <a:avLst/>
          </a:prstGeom>
        </p:spPr>
        <p:txBody>
          <a:bodyPr wrap="square">
            <a:spAutoFit/>
          </a:bodyPr>
          <a:lstStyle/>
          <a:p>
            <a:endParaRPr lang="en-US" sz="2400" dirty="0">
              <a:solidFill>
                <a:schemeClr val="accent1"/>
              </a:solidFill>
              <a:latin typeface="Helvetica" panose="020B0604020202020204" pitchFamily="34" charset="0"/>
            </a:endParaRPr>
          </a:p>
          <a:p>
            <a:endParaRPr lang="en-US" sz="2400" dirty="0">
              <a:solidFill>
                <a:schemeClr val="accent1"/>
              </a:solidFill>
              <a:latin typeface="Helvetica" panose="020B0604020202020204" pitchFamily="34" charset="0"/>
            </a:endParaRPr>
          </a:p>
          <a:p>
            <a:r>
              <a:rPr lang="en-US" sz="2400" b="1" dirty="0">
                <a:solidFill>
                  <a:schemeClr val="accent1"/>
                </a:solidFill>
              </a:rPr>
              <a:t>Modifications or Accommodations </a:t>
            </a:r>
            <a:r>
              <a:rPr lang="en-US" sz="2400" dirty="0">
                <a:solidFill>
                  <a:schemeClr val="accent1"/>
                </a:solidFill>
              </a:rPr>
              <a:t>may also be needed in the-</a:t>
            </a:r>
          </a:p>
          <a:p>
            <a:r>
              <a:rPr lang="en-US" sz="2400" dirty="0">
                <a:solidFill>
                  <a:schemeClr val="accent1"/>
                </a:solidFill>
              </a:rPr>
              <a:t>(1) application process; </a:t>
            </a:r>
          </a:p>
          <a:p>
            <a:r>
              <a:rPr lang="en-US" sz="2400" dirty="0">
                <a:solidFill>
                  <a:schemeClr val="accent1"/>
                </a:solidFill>
              </a:rPr>
              <a:t>(2) procedures related to notifying applicants, beneficiaries, and clients of their rights; </a:t>
            </a:r>
          </a:p>
          <a:p>
            <a:r>
              <a:rPr lang="en-US" sz="2400" dirty="0">
                <a:solidFill>
                  <a:schemeClr val="accent1"/>
                </a:solidFill>
              </a:rPr>
              <a:t>(3) requirements of programs; </a:t>
            </a:r>
          </a:p>
          <a:p>
            <a:r>
              <a:rPr lang="en-US" sz="2400" dirty="0">
                <a:solidFill>
                  <a:schemeClr val="accent1"/>
                </a:solidFill>
              </a:rPr>
              <a:t>(4) policies and practices concerning exemptions, extensions and sanctions; and </a:t>
            </a:r>
          </a:p>
          <a:p>
            <a:r>
              <a:rPr lang="en-US" sz="2400" dirty="0">
                <a:solidFill>
                  <a:schemeClr val="accent1"/>
                </a:solidFill>
              </a:rPr>
              <a:t>(5) policies and practices that aid individuals in sustaining program participation.</a:t>
            </a:r>
          </a:p>
        </p:txBody>
      </p:sp>
      <p:sp>
        <p:nvSpPr>
          <p:cNvPr id="4" name="Rectangle 3"/>
          <p:cNvSpPr/>
          <p:nvPr/>
        </p:nvSpPr>
        <p:spPr>
          <a:xfrm>
            <a:off x="300248" y="3715559"/>
            <a:ext cx="11518710" cy="2862322"/>
          </a:xfrm>
          <a:prstGeom prst="rect">
            <a:avLst/>
          </a:prstGeom>
        </p:spPr>
        <p:txBody>
          <a:bodyPr wrap="square">
            <a:spAutoFit/>
          </a:bodyPr>
          <a:lstStyle/>
          <a:p>
            <a:r>
              <a:rPr lang="en-US" b="1" dirty="0">
                <a:solidFill>
                  <a:schemeClr val="accent1"/>
                </a:solidFill>
              </a:rPr>
              <a:t>Examples:</a:t>
            </a:r>
          </a:p>
          <a:p>
            <a:r>
              <a:rPr lang="en-US" dirty="0">
                <a:solidFill>
                  <a:schemeClr val="accent1"/>
                </a:solidFill>
              </a:rPr>
              <a:t>~A TANF agency requires face-to-face eligibility interviews. Due to a disability, a person is unable to physically access the TANF office for an eligibility interview. As a reasonable modification, the TANF agency could meet with the client at an accessible location, or conduct this eligibility interview over the phone.</a:t>
            </a:r>
          </a:p>
          <a:p>
            <a:endParaRPr lang="en-US" dirty="0">
              <a:solidFill>
                <a:schemeClr val="accent1"/>
              </a:solidFill>
            </a:endParaRPr>
          </a:p>
          <a:p>
            <a:r>
              <a:rPr lang="en-US" dirty="0">
                <a:solidFill>
                  <a:schemeClr val="accent1"/>
                </a:solidFill>
              </a:rPr>
              <a:t>~A TANF agency has education and training programs, and has instituted time limits for completing the programs. A client with a learning disability has difficulty completing the education and training program within the required time limit. As a reasonable modification, the TANF agency could grant an ex</a:t>
            </a:r>
            <a:r>
              <a:rPr lang="en-US" dirty="0">
                <a:solidFill>
                  <a:schemeClr val="accent1"/>
                </a:solidFill>
                <a:latin typeface="Helvetica" panose="020B0604020202020204" pitchFamily="34" charset="0"/>
              </a:rPr>
              <a:t>tension to the time limit if the extension would not fundamentally alter the nature of the program.</a:t>
            </a:r>
            <a:endParaRPr lang="en-US" b="0" i="0" dirty="0">
              <a:solidFill>
                <a:schemeClr val="accent1"/>
              </a:solidFill>
              <a:effectLst/>
              <a:latin typeface="Helvetica" panose="020B0604020202020204" pitchFamily="34" charset="0"/>
            </a:endParaRPr>
          </a:p>
        </p:txBody>
      </p:sp>
    </p:spTree>
    <p:extLst>
      <p:ext uri="{BB962C8B-B14F-4D97-AF65-F5344CB8AC3E}">
        <p14:creationId xmlns:p14="http://schemas.microsoft.com/office/powerpoint/2010/main" val="230696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71" y="0"/>
            <a:ext cx="11029616" cy="1444953"/>
          </a:xfrm>
        </p:spPr>
        <p:txBody>
          <a:bodyPr>
            <a:noAutofit/>
          </a:bodyPr>
          <a:lstStyle/>
          <a:p>
            <a:r>
              <a:rPr lang="en-US" sz="4000" b="1" dirty="0">
                <a:solidFill>
                  <a:schemeClr val="tx2"/>
                </a:solidFill>
              </a:rPr>
              <a:t>Exceptions to the Rule:</a:t>
            </a:r>
          </a:p>
        </p:txBody>
      </p:sp>
      <p:sp>
        <p:nvSpPr>
          <p:cNvPr id="3" name="Content Placeholder 2"/>
          <p:cNvSpPr>
            <a:spLocks noGrp="1"/>
          </p:cNvSpPr>
          <p:nvPr>
            <p:ph idx="1"/>
          </p:nvPr>
        </p:nvSpPr>
        <p:spPr>
          <a:xfrm>
            <a:off x="225131" y="1139335"/>
            <a:ext cx="9299869" cy="4778875"/>
          </a:xfrm>
        </p:spPr>
        <p:txBody>
          <a:bodyPr>
            <a:noAutofit/>
          </a:bodyPr>
          <a:lstStyle/>
          <a:p>
            <a:r>
              <a:rPr lang="en-US" sz="2800" dirty="0"/>
              <a:t>A </a:t>
            </a:r>
            <a:r>
              <a:rPr lang="en-US" sz="2800" b="1" dirty="0"/>
              <a:t>modification </a:t>
            </a:r>
            <a:r>
              <a:rPr lang="en-US" sz="2800" dirty="0"/>
              <a:t>to rules, policies and procedures is </a:t>
            </a:r>
            <a:r>
              <a:rPr lang="en-US" sz="3600" b="1" dirty="0"/>
              <a:t>not </a:t>
            </a:r>
            <a:r>
              <a:rPr lang="en-US" sz="2800" dirty="0"/>
              <a:t>required for an individual with a disability if: </a:t>
            </a:r>
          </a:p>
          <a:p>
            <a:pPr marL="457200" indent="-457200">
              <a:buFont typeface="+mj-lt"/>
              <a:buAutoNum type="arabicPeriod"/>
            </a:pPr>
            <a:r>
              <a:rPr lang="en-US" sz="2800" dirty="0"/>
              <a:t>The modification would </a:t>
            </a:r>
            <a:r>
              <a:rPr lang="en-US" sz="2800" b="1" i="1" dirty="0"/>
              <a:t>fundamentally alter </a:t>
            </a:r>
            <a:r>
              <a:rPr lang="en-US" sz="2800" dirty="0"/>
              <a:t>the nature of the program or cause </a:t>
            </a:r>
            <a:r>
              <a:rPr lang="en-US" sz="2800" b="1" i="1" dirty="0"/>
              <a:t>undue financial and administrative burden. </a:t>
            </a:r>
            <a:endParaRPr lang="en-US" sz="2800" dirty="0"/>
          </a:p>
          <a:p>
            <a:pPr marL="457200" indent="-457200">
              <a:buFont typeface="+mj-lt"/>
              <a:buAutoNum type="arabicPeriod"/>
            </a:pPr>
            <a:r>
              <a:rPr lang="en-US" sz="2800" dirty="0"/>
              <a:t>A parent or prospective parent with a disability poses a </a:t>
            </a:r>
            <a:r>
              <a:rPr lang="en-US" sz="2800" b="1" i="1" dirty="0"/>
              <a:t>significant risk to the health or safety of the child</a:t>
            </a:r>
            <a:r>
              <a:rPr lang="en-US" sz="2800" i="1" dirty="0"/>
              <a:t> </a:t>
            </a:r>
            <a:r>
              <a:rPr lang="en-US" sz="2800" dirty="0"/>
              <a:t>that cannot be eliminated by a reasonable modification.</a:t>
            </a:r>
            <a:endParaRPr lang="en-US" sz="2800" b="1" i="1" dirty="0"/>
          </a:p>
          <a:p>
            <a:r>
              <a:rPr lang="en-US" sz="2800" b="1" u="sng" dirty="0"/>
              <a:t>Fundamental Alteration</a:t>
            </a:r>
            <a:r>
              <a:rPr lang="en-US" sz="2800" dirty="0"/>
              <a:t>: a change to such a degree that the original program, service, or activity is no longer the same. </a:t>
            </a:r>
          </a:p>
          <a:p>
            <a:pPr marL="0" indent="0">
              <a:buNone/>
            </a:pPr>
            <a:br>
              <a:rPr lang="en-US" sz="2400" dirty="0"/>
            </a:br>
            <a:endParaRPr lang="en-US" sz="2400" dirty="0"/>
          </a:p>
        </p:txBody>
      </p:sp>
      <p:sp>
        <p:nvSpPr>
          <p:cNvPr id="4" name="Slide Number Placeholder 3"/>
          <p:cNvSpPr>
            <a:spLocks noGrp="1"/>
          </p:cNvSpPr>
          <p:nvPr>
            <p:ph type="sldNum" sz="quarter" idx="12"/>
          </p:nvPr>
        </p:nvSpPr>
        <p:spPr/>
        <p:txBody>
          <a:bodyPr/>
          <a:lstStyle/>
          <a:p>
            <a:fld id="{F290025F-A967-4A18-BBE0-0E81BEA69125}" type="slidenum">
              <a:rPr lang="en-US" smtClean="0"/>
              <a:t>24</a:t>
            </a:fld>
            <a:endParaRPr lang="en-US" dirty="0"/>
          </a:p>
        </p:txBody>
      </p:sp>
      <p:pic>
        <p:nvPicPr>
          <p:cNvPr id="6146" name="Picture 2" descr="Image result for exception to the ru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566" y="2484529"/>
            <a:ext cx="2811695" cy="373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9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3931A-1630-4584-BDC2-33CF41811FB1}"/>
              </a:ext>
            </a:extLst>
          </p:cNvPr>
          <p:cNvSpPr>
            <a:spLocks noGrp="1"/>
          </p:cNvSpPr>
          <p:nvPr>
            <p:ph type="sldNum" sz="quarter" idx="12"/>
          </p:nvPr>
        </p:nvSpPr>
        <p:spPr/>
        <p:txBody>
          <a:bodyPr/>
          <a:lstStyle/>
          <a:p>
            <a:fld id="{F290025F-A967-4A18-BBE0-0E81BEA69125}" type="slidenum">
              <a:rPr lang="en-US" smtClean="0"/>
              <a:t>25</a:t>
            </a:fld>
            <a:endParaRPr lang="en-US" dirty="0"/>
          </a:p>
        </p:txBody>
      </p:sp>
      <p:sp>
        <p:nvSpPr>
          <p:cNvPr id="3" name="TextBox 2">
            <a:extLst>
              <a:ext uri="{FF2B5EF4-FFF2-40B4-BE49-F238E27FC236}">
                <a16:creationId xmlns:a16="http://schemas.microsoft.com/office/drawing/2014/main" id="{FAF13AC6-3DAE-4890-BF41-CE8D66D7F541}"/>
              </a:ext>
            </a:extLst>
          </p:cNvPr>
          <p:cNvSpPr txBox="1"/>
          <p:nvPr/>
        </p:nvSpPr>
        <p:spPr>
          <a:xfrm>
            <a:off x="1146175" y="1928966"/>
            <a:ext cx="8869679" cy="3385542"/>
          </a:xfrm>
          <a:prstGeom prst="rect">
            <a:avLst/>
          </a:prstGeom>
          <a:noFill/>
        </p:spPr>
        <p:txBody>
          <a:bodyPr wrap="square" rtlCol="0">
            <a:spAutoFit/>
          </a:bodyPr>
          <a:lstStyle/>
          <a:p>
            <a:endParaRPr lang="en-US" b="1" dirty="0">
              <a:solidFill>
                <a:schemeClr val="tx2"/>
              </a:solidFill>
            </a:endParaRPr>
          </a:p>
          <a:p>
            <a:endParaRPr lang="en-US" sz="2800" b="1" dirty="0">
              <a:solidFill>
                <a:schemeClr val="tx2"/>
              </a:solidFill>
            </a:endParaRPr>
          </a:p>
          <a:p>
            <a:r>
              <a:rPr lang="en-US" sz="2800" dirty="0">
                <a:solidFill>
                  <a:schemeClr val="tx2"/>
                </a:solidFill>
              </a:rPr>
              <a:t>Covered entities. The </a:t>
            </a:r>
            <a:r>
              <a:rPr lang="en-US" sz="2800" dirty="0">
                <a:solidFill>
                  <a:schemeClr val="accent1"/>
                </a:solidFill>
              </a:rPr>
              <a:t>expense of making a program, service, or activity accessible or providing a reasonable modification or auxiliary aid may not be charged to a person with a disability requesting the accommodation.</a:t>
            </a:r>
          </a:p>
          <a:p>
            <a:endParaRPr lang="en-US" sz="2800" dirty="0"/>
          </a:p>
        </p:txBody>
      </p:sp>
      <p:pic>
        <p:nvPicPr>
          <p:cNvPr id="5124" name="Picture 4" descr="Image result for who pay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645540"/>
            <a:ext cx="4011295" cy="20056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7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D86449-3E0F-46E2-B9BE-2414999BF22C}"/>
              </a:ext>
            </a:extLst>
          </p:cNvPr>
          <p:cNvSpPr>
            <a:spLocks noGrp="1"/>
          </p:cNvSpPr>
          <p:nvPr>
            <p:ph type="sldNum" sz="quarter" idx="12"/>
          </p:nvPr>
        </p:nvSpPr>
        <p:spPr/>
        <p:txBody>
          <a:bodyPr/>
          <a:lstStyle/>
          <a:p>
            <a:fld id="{F290025F-A967-4A18-BBE0-0E81BEA69125}" type="slidenum">
              <a:rPr lang="en-US" smtClean="0"/>
              <a:t>26</a:t>
            </a:fld>
            <a:endParaRPr lang="en-US" dirty="0"/>
          </a:p>
        </p:txBody>
      </p:sp>
      <p:sp>
        <p:nvSpPr>
          <p:cNvPr id="3" name="Rectangle 2">
            <a:extLst>
              <a:ext uri="{FF2B5EF4-FFF2-40B4-BE49-F238E27FC236}">
                <a16:creationId xmlns:a16="http://schemas.microsoft.com/office/drawing/2014/main" id="{820BD516-45DE-4613-955F-E5A04B7C72A7}"/>
              </a:ext>
            </a:extLst>
          </p:cNvPr>
          <p:cNvSpPr/>
          <p:nvPr/>
        </p:nvSpPr>
        <p:spPr>
          <a:xfrm>
            <a:off x="1508760" y="942261"/>
            <a:ext cx="8793480" cy="5047536"/>
          </a:xfrm>
          <a:prstGeom prst="rect">
            <a:avLst/>
          </a:prstGeom>
        </p:spPr>
        <p:txBody>
          <a:bodyPr wrap="square">
            <a:spAutoFit/>
          </a:bodyPr>
          <a:lstStyle/>
          <a:p>
            <a:r>
              <a:rPr lang="en-US" sz="2800" b="1" dirty="0">
                <a:solidFill>
                  <a:schemeClr val="tx2"/>
                </a:solidFill>
              </a:rPr>
              <a:t>Disability Rights and Child Safety: </a:t>
            </a:r>
          </a:p>
          <a:p>
            <a:r>
              <a:rPr lang="en-US" sz="2800" b="1" dirty="0">
                <a:solidFill>
                  <a:schemeClr val="tx2"/>
                </a:solidFill>
              </a:rPr>
              <a:t>Definitions</a:t>
            </a:r>
          </a:p>
          <a:p>
            <a:endParaRPr lang="en-US" b="1" dirty="0">
              <a:solidFill>
                <a:schemeClr val="tx2"/>
              </a:solidFill>
            </a:endParaRPr>
          </a:p>
          <a:p>
            <a:r>
              <a:rPr lang="en-US" sz="2400" b="1" dirty="0">
                <a:solidFill>
                  <a:schemeClr val="tx2"/>
                </a:solidFill>
              </a:rPr>
              <a:t>Child Safety </a:t>
            </a:r>
          </a:p>
          <a:p>
            <a:r>
              <a:rPr lang="en-US" sz="2000" dirty="0">
                <a:solidFill>
                  <a:schemeClr val="tx2"/>
                </a:solidFill>
              </a:rPr>
              <a:t>Under child welfare law, the child welfare agency must make a comprehensive assessment of the child’s safety, health and well-being and any barriers the family faces in keeping the child safe at home.  The principle of “child safety” is not in conflict with the ADA and Section 504.</a:t>
            </a:r>
          </a:p>
          <a:p>
            <a:endParaRPr lang="en-US" sz="2000" dirty="0">
              <a:solidFill>
                <a:schemeClr val="tx2"/>
              </a:solidFill>
            </a:endParaRPr>
          </a:p>
          <a:p>
            <a:r>
              <a:rPr lang="en-US" sz="2400" b="1" dirty="0">
                <a:solidFill>
                  <a:schemeClr val="tx2"/>
                </a:solidFill>
              </a:rPr>
              <a:t>Direct Threat </a:t>
            </a:r>
          </a:p>
          <a:p>
            <a:r>
              <a:rPr lang="en-US" sz="2000" dirty="0">
                <a:solidFill>
                  <a:schemeClr val="tx2"/>
                </a:solidFill>
              </a:rPr>
              <a:t>Under the ADA and Section 504, a direct threat is a significant risk to the health and safety of others that cannot be eliminated by a modification of policies or practices, or by the provision of auxiliary aids or services.</a:t>
            </a:r>
          </a:p>
        </p:txBody>
      </p:sp>
    </p:spTree>
    <p:extLst>
      <p:ext uri="{BB962C8B-B14F-4D97-AF65-F5344CB8AC3E}">
        <p14:creationId xmlns:p14="http://schemas.microsoft.com/office/powerpoint/2010/main" val="153684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53EC3-6F44-438B-AA9B-4C263A32C5F6}"/>
              </a:ext>
            </a:extLst>
          </p:cNvPr>
          <p:cNvSpPr>
            <a:spLocks noGrp="1"/>
          </p:cNvSpPr>
          <p:nvPr>
            <p:ph type="sldNum" sz="quarter" idx="12"/>
          </p:nvPr>
        </p:nvSpPr>
        <p:spPr/>
        <p:txBody>
          <a:bodyPr/>
          <a:lstStyle/>
          <a:p>
            <a:fld id="{F290025F-A967-4A18-BBE0-0E81BEA69125}" type="slidenum">
              <a:rPr lang="en-US" smtClean="0"/>
              <a:t>27</a:t>
            </a:fld>
            <a:endParaRPr lang="en-US" dirty="0"/>
          </a:p>
        </p:txBody>
      </p:sp>
      <p:sp>
        <p:nvSpPr>
          <p:cNvPr id="3" name="Rectangle 2">
            <a:extLst>
              <a:ext uri="{FF2B5EF4-FFF2-40B4-BE49-F238E27FC236}">
                <a16:creationId xmlns:a16="http://schemas.microsoft.com/office/drawing/2014/main" id="{4218BFA8-78BB-48ED-9988-70BB12FCF819}"/>
              </a:ext>
            </a:extLst>
          </p:cNvPr>
          <p:cNvSpPr/>
          <p:nvPr/>
        </p:nvSpPr>
        <p:spPr>
          <a:xfrm>
            <a:off x="365760" y="437629"/>
            <a:ext cx="11521440" cy="5786199"/>
          </a:xfrm>
          <a:prstGeom prst="rect">
            <a:avLst/>
          </a:prstGeom>
        </p:spPr>
        <p:txBody>
          <a:bodyPr wrap="square">
            <a:spAutoFit/>
          </a:bodyPr>
          <a:lstStyle/>
          <a:p>
            <a:r>
              <a:rPr lang="en-US" sz="2800" b="1" dirty="0">
                <a:solidFill>
                  <a:schemeClr val="tx2"/>
                </a:solidFill>
              </a:rPr>
              <a:t>Disability Rights and Child Safety:  </a:t>
            </a:r>
          </a:p>
          <a:p>
            <a:r>
              <a:rPr lang="en-US" sz="2000" b="1" dirty="0">
                <a:solidFill>
                  <a:schemeClr val="tx2"/>
                </a:solidFill>
              </a:rPr>
              <a:t>Direct Threat Analysis </a:t>
            </a:r>
          </a:p>
          <a:p>
            <a:r>
              <a:rPr lang="en-US" dirty="0">
                <a:solidFill>
                  <a:schemeClr val="tx2"/>
                </a:solidFill>
              </a:rPr>
              <a:t>In determining whether an individual poses a direct threat to the health or safety of a child or others, child welfare agencies and courts must make an individualized assessment, based on reasonable judgment that relies on current medical knowledge or on the best available objective evidence, to ascertain</a:t>
            </a:r>
          </a:p>
          <a:p>
            <a:endParaRPr lang="en-US" sz="2000" dirty="0">
              <a:solidFill>
                <a:schemeClr val="tx2"/>
              </a:solidFill>
            </a:endParaRPr>
          </a:p>
          <a:p>
            <a:r>
              <a:rPr lang="en-US" sz="2000" dirty="0">
                <a:solidFill>
                  <a:schemeClr val="tx2"/>
                </a:solidFill>
              </a:rPr>
              <a:t>-- the nature, duration, and severity of the risk to the child;</a:t>
            </a:r>
          </a:p>
          <a:p>
            <a:endParaRPr lang="en-US" sz="2000" dirty="0">
              <a:solidFill>
                <a:schemeClr val="tx2"/>
              </a:solidFill>
            </a:endParaRPr>
          </a:p>
          <a:p>
            <a:r>
              <a:rPr lang="en-US" sz="2000" dirty="0">
                <a:solidFill>
                  <a:schemeClr val="tx2"/>
                </a:solidFill>
              </a:rPr>
              <a:t>-- the probability that the potential injury to the child will actually occur; and</a:t>
            </a:r>
          </a:p>
          <a:p>
            <a:endParaRPr lang="en-US" sz="2000" dirty="0">
              <a:solidFill>
                <a:schemeClr val="tx2"/>
              </a:solidFill>
            </a:endParaRPr>
          </a:p>
          <a:p>
            <a:r>
              <a:rPr lang="en-US" sz="2000" dirty="0">
                <a:solidFill>
                  <a:schemeClr val="tx2"/>
                </a:solidFill>
              </a:rPr>
              <a:t>-- whether reasonable modifications of policies or practices will mitigate the risk. </a:t>
            </a:r>
          </a:p>
          <a:p>
            <a:endParaRPr lang="en-US" sz="2000" dirty="0">
              <a:solidFill>
                <a:schemeClr val="tx2"/>
              </a:solidFill>
            </a:endParaRPr>
          </a:p>
          <a:p>
            <a:r>
              <a:rPr lang="en-US" sz="2000" b="1" dirty="0">
                <a:solidFill>
                  <a:schemeClr val="tx2"/>
                </a:solidFill>
              </a:rPr>
              <a:t>Individualized Assessment and Objective Facts </a:t>
            </a:r>
          </a:p>
          <a:p>
            <a:r>
              <a:rPr lang="en-US" dirty="0">
                <a:solidFill>
                  <a:schemeClr val="tx2"/>
                </a:solidFill>
              </a:rPr>
              <a:t>In some cases, an individual with a disability may not be a qualified individual with a disability for child placement purposes.  What both the ADA and Section 504 require, however, is that decisions about child safety and whether a parent, prospective parent, or foster parent represents a direct threat to the safety of the child must be based on an individualized assessment and objective facts, and may not be based on stereotypes or generalizations about persons with disabilities.</a:t>
            </a:r>
          </a:p>
        </p:txBody>
      </p:sp>
    </p:spTree>
    <p:extLst>
      <p:ext uri="{BB962C8B-B14F-4D97-AF65-F5344CB8AC3E}">
        <p14:creationId xmlns:p14="http://schemas.microsoft.com/office/powerpoint/2010/main" val="28141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9875520" cy="1356360"/>
          </a:xfrm>
        </p:spPr>
        <p:txBody>
          <a:bodyPr>
            <a:normAutofit/>
          </a:bodyPr>
          <a:lstStyle/>
          <a:p>
            <a:pPr algn="ctr"/>
            <a:r>
              <a:rPr lang="en-US" sz="3600" b="1" dirty="0"/>
              <a:t>Undue Financial Burden? Not Off the Hook</a:t>
            </a:r>
          </a:p>
        </p:txBody>
      </p:sp>
      <p:sp>
        <p:nvSpPr>
          <p:cNvPr id="3" name="Slide Number Placeholder 2"/>
          <p:cNvSpPr>
            <a:spLocks noGrp="1"/>
          </p:cNvSpPr>
          <p:nvPr>
            <p:ph type="sldNum" sz="quarter" idx="12"/>
          </p:nvPr>
        </p:nvSpPr>
        <p:spPr/>
        <p:txBody>
          <a:bodyPr/>
          <a:lstStyle/>
          <a:p>
            <a:fld id="{F290025F-A967-4A18-BBE0-0E81BEA69125}" type="slidenum">
              <a:rPr lang="en-US" smtClean="0"/>
              <a:t>28</a:t>
            </a:fld>
            <a:endParaRPr lang="en-US" dirty="0"/>
          </a:p>
        </p:txBody>
      </p:sp>
      <p:sp>
        <p:nvSpPr>
          <p:cNvPr id="4" name="TextBox 3"/>
          <p:cNvSpPr txBox="1"/>
          <p:nvPr/>
        </p:nvSpPr>
        <p:spPr>
          <a:xfrm>
            <a:off x="365760" y="1051078"/>
            <a:ext cx="8428100" cy="5355312"/>
          </a:xfrm>
          <a:prstGeom prst="rect">
            <a:avLst/>
          </a:prstGeom>
          <a:noFill/>
        </p:spPr>
        <p:txBody>
          <a:bodyPr wrap="square" rtlCol="0">
            <a:spAutoFit/>
          </a:bodyPr>
          <a:lstStyle/>
          <a:p>
            <a:r>
              <a:rPr lang="en-US" b="1" dirty="0">
                <a:solidFill>
                  <a:schemeClr val="accent1"/>
                </a:solidFill>
              </a:rPr>
              <a:t>DEFINITION OF " TITLE II: FUNDAMENTAL ALTERATION / UNDUE FINANCIAL AND ADMINISTRATIVE BURDENS (29 C.F.R. § 35.164): </a:t>
            </a:r>
          </a:p>
          <a:p>
            <a:r>
              <a:rPr lang="en-US" dirty="0">
                <a:solidFill>
                  <a:schemeClr val="accent1"/>
                </a:solidFill>
              </a:rPr>
              <a:t>In those circumstances where personnel of the public entity believe that the proposed action would fundamentally alter the service, program, or activity or would result in undue financial and administrative burdens, a public entity has the burden of proving that compliance with this subpart would result in such alteration or burdens. </a:t>
            </a:r>
          </a:p>
          <a:p>
            <a:endParaRPr lang="en-US" dirty="0">
              <a:solidFill>
                <a:schemeClr val="accent1"/>
              </a:solidFill>
            </a:endParaRPr>
          </a:p>
          <a:p>
            <a:r>
              <a:rPr lang="en-US" dirty="0">
                <a:solidFill>
                  <a:schemeClr val="accent1"/>
                </a:solidFill>
              </a:rPr>
              <a:t>The decision that compliance would result in such alteration or burdens must be made by the head of the public entity or his or her designee after considering all resources available for use in the funding and operation of the service, program, or activity and must be accompanied by a written statement of the reasons for reaching that conclusion. </a:t>
            </a:r>
          </a:p>
          <a:p>
            <a:endParaRPr lang="en-US" dirty="0">
              <a:solidFill>
                <a:schemeClr val="accent1"/>
              </a:solidFill>
            </a:endParaRPr>
          </a:p>
          <a:p>
            <a:r>
              <a:rPr lang="en-US" dirty="0">
                <a:solidFill>
                  <a:schemeClr val="accent1"/>
                </a:solidFill>
              </a:rPr>
              <a:t>If an action required to comply with this subpart would result in such an alteration or such burdens, a public entity shall take any other action that would not result in such an alteration or such burdens but would nevertheless ensure that, to the maximum extent possible, individuals with disabilities receive the benefits or services provided by the public entity.</a:t>
            </a:r>
          </a:p>
        </p:txBody>
      </p:sp>
      <p:pic>
        <p:nvPicPr>
          <p:cNvPr id="7174" name="Picture 6" descr="Image result for hoo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460" y="1249680"/>
            <a:ext cx="3307338" cy="49741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29</a:t>
            </a:fld>
            <a:endParaRPr lang="en-US" dirty="0"/>
          </a:p>
        </p:txBody>
      </p:sp>
      <p:sp>
        <p:nvSpPr>
          <p:cNvPr id="3" name="Rectangle 2"/>
          <p:cNvSpPr/>
          <p:nvPr/>
        </p:nvSpPr>
        <p:spPr>
          <a:xfrm>
            <a:off x="439479" y="1552509"/>
            <a:ext cx="6769814" cy="4870564"/>
          </a:xfrm>
          <a:prstGeom prst="rect">
            <a:avLst/>
          </a:prstGeom>
        </p:spPr>
        <p:txBody>
          <a:bodyPr wrap="square">
            <a:spAutoFit/>
          </a:bodyPr>
          <a:lstStyle/>
          <a:p>
            <a:pPr marL="285750" indent="-285750">
              <a:buFont typeface="Wingdings" panose="05000000000000000000" pitchFamily="2" charset="2"/>
              <a:buChar char="§"/>
            </a:pPr>
            <a:r>
              <a:rPr lang="en-US" sz="2000" dirty="0">
                <a:solidFill>
                  <a:schemeClr val="tx2"/>
                </a:solidFill>
              </a:rPr>
              <a:t>The rate of removal of children from families with parental disabilities —particularly psychiatric, intellectual, or developmental disabilities —is ominously higher than the rates for children whose parents do not have a disability. </a:t>
            </a:r>
          </a:p>
          <a:p>
            <a:pPr marL="285750" indent="-285750">
              <a:buFont typeface="Wingdings" panose="05000000000000000000" pitchFamily="2" charset="2"/>
              <a:buChar char="§"/>
            </a:pPr>
            <a:endParaRPr lang="en-US" sz="2000" dirty="0">
              <a:solidFill>
                <a:schemeClr val="tx2"/>
              </a:solidFill>
            </a:endParaRPr>
          </a:p>
          <a:p>
            <a:pPr marL="285750" indent="-285750">
              <a:buFont typeface="Wingdings" panose="05000000000000000000" pitchFamily="2" charset="2"/>
              <a:buChar char="§"/>
            </a:pPr>
            <a:r>
              <a:rPr lang="en-US" sz="2000" dirty="0">
                <a:solidFill>
                  <a:schemeClr val="tx2"/>
                </a:solidFill>
              </a:rPr>
              <a:t>States continue to adopt laws that severely restrict the rights of people with disabilities to create and maintain families. </a:t>
            </a:r>
          </a:p>
          <a:p>
            <a:pPr marL="285750" indent="-285750">
              <a:buFont typeface="Wingdings" panose="05000000000000000000" pitchFamily="2" charset="2"/>
              <a:buChar char="§"/>
            </a:pPr>
            <a:endParaRPr lang="en-US" sz="2000" dirty="0">
              <a:solidFill>
                <a:schemeClr val="tx2"/>
              </a:solidFill>
            </a:endParaRPr>
          </a:p>
          <a:p>
            <a:pPr marL="285750" indent="-285750">
              <a:buFont typeface="Wingdings" panose="05000000000000000000" pitchFamily="2" charset="2"/>
              <a:buChar char="§"/>
            </a:pPr>
            <a:r>
              <a:rPr lang="en-US" sz="2000" b="1" dirty="0">
                <a:solidFill>
                  <a:schemeClr val="tx2"/>
                </a:solidFill>
              </a:rPr>
              <a:t>36 states and the District of Columbia have dependency statutes which cite disability as a ground for termination of parental rights</a:t>
            </a:r>
            <a:r>
              <a:rPr lang="en-US" sz="2000" dirty="0">
                <a:solidFill>
                  <a:schemeClr val="tx2"/>
                </a:solidFill>
              </a:rPr>
              <a:t>–including intellectual, developmental, emotional and/or physical disabilities</a:t>
            </a:r>
            <a:r>
              <a:rPr lang="en-US" sz="1100" dirty="0">
                <a:solidFill>
                  <a:schemeClr val="tx2"/>
                </a:solidFill>
              </a:rPr>
              <a:t>.</a:t>
            </a:r>
            <a:r>
              <a:rPr lang="en-US" sz="1050" dirty="0">
                <a:solidFill>
                  <a:schemeClr val="tx2"/>
                </a:solidFill>
              </a:rPr>
              <a:t> </a:t>
            </a:r>
          </a:p>
          <a:p>
            <a:r>
              <a:rPr lang="en-US" sz="1050" dirty="0">
                <a:solidFill>
                  <a:schemeClr val="tx2"/>
                </a:solidFill>
              </a:rPr>
              <a:t>        (Source: “Rocking the Cradle” Report - National Council on Disability</a:t>
            </a:r>
            <a:r>
              <a:rPr lang="en-US" sz="1050" dirty="0">
                <a:solidFill>
                  <a:schemeClr val="tx2"/>
                </a:solidFill>
                <a:latin typeface="Arial" panose="020B0604020202020204" pitchFamily="34" charset="0"/>
              </a:rPr>
              <a:t>)</a:t>
            </a:r>
            <a:endParaRPr lang="en-US" dirty="0">
              <a:solidFill>
                <a:schemeClr val="tx2"/>
              </a:solidFill>
              <a:latin typeface="Arial" panose="020B0604020202020204" pitchFamily="34" charset="0"/>
            </a:endParaRPr>
          </a:p>
        </p:txBody>
      </p:sp>
      <p:pic>
        <p:nvPicPr>
          <p:cNvPr id="4" name="Picture 3"/>
          <p:cNvPicPr>
            <a:picLocks noChangeAspect="1"/>
          </p:cNvPicPr>
          <p:nvPr/>
        </p:nvPicPr>
        <p:blipFill rotWithShape="1">
          <a:blip r:embed="rId3"/>
          <a:srcRect r="9749"/>
          <a:stretch/>
        </p:blipFill>
        <p:spPr>
          <a:xfrm>
            <a:off x="7279813" y="1728601"/>
            <a:ext cx="4585512" cy="3239813"/>
          </a:xfrm>
          <a:prstGeom prst="rect">
            <a:avLst/>
          </a:prstGeom>
        </p:spPr>
      </p:pic>
      <p:sp>
        <p:nvSpPr>
          <p:cNvPr id="5" name="Rectangle 4"/>
          <p:cNvSpPr/>
          <p:nvPr/>
        </p:nvSpPr>
        <p:spPr>
          <a:xfrm>
            <a:off x="8760860" y="5144506"/>
            <a:ext cx="3104465" cy="1046440"/>
          </a:xfrm>
          <a:prstGeom prst="rect">
            <a:avLst/>
          </a:prstGeom>
        </p:spPr>
        <p:txBody>
          <a:bodyPr wrap="square">
            <a:spAutoFit/>
          </a:bodyPr>
          <a:lstStyle/>
          <a:p>
            <a:endParaRPr lang="en-US" sz="2000" dirty="0">
              <a:solidFill>
                <a:srgbClr val="000000"/>
              </a:solidFill>
              <a:latin typeface="Arial" panose="020B0604020202020204" pitchFamily="34" charset="0"/>
            </a:endParaRPr>
          </a:p>
          <a:p>
            <a:pPr marR="1600"/>
            <a:endParaRPr lang="en-US" sz="1400" dirty="0">
              <a:solidFill>
                <a:schemeClr val="tx2"/>
              </a:solidFill>
              <a:latin typeface="Arial" panose="020B0604020202020204" pitchFamily="34" charset="0"/>
            </a:endParaRPr>
          </a:p>
          <a:p>
            <a:pPr marR="6450"/>
            <a:r>
              <a:rPr lang="en-US" sz="1400" b="1" dirty="0">
                <a:solidFill>
                  <a:schemeClr val="tx2"/>
                </a:solidFill>
              </a:rPr>
              <a:t>Do</a:t>
            </a:r>
            <a:r>
              <a:rPr lang="en-US" sz="1400" dirty="0">
                <a:solidFill>
                  <a:schemeClr val="tx2"/>
                </a:solidFill>
              </a:rPr>
              <a:t> Include Disability</a:t>
            </a:r>
          </a:p>
          <a:p>
            <a:pPr marR="3030"/>
            <a:r>
              <a:rPr lang="en-US" sz="1400" b="1" dirty="0">
                <a:solidFill>
                  <a:schemeClr val="tx2"/>
                </a:solidFill>
              </a:rPr>
              <a:t>Do Not </a:t>
            </a:r>
            <a:r>
              <a:rPr lang="en-US" sz="1400" dirty="0">
                <a:solidFill>
                  <a:schemeClr val="tx2"/>
                </a:solidFill>
              </a:rPr>
              <a:t>Include Disability</a:t>
            </a:r>
          </a:p>
        </p:txBody>
      </p:sp>
      <p:sp>
        <p:nvSpPr>
          <p:cNvPr id="6" name="Rectangle 5"/>
          <p:cNvSpPr/>
          <p:nvPr/>
        </p:nvSpPr>
        <p:spPr>
          <a:xfrm>
            <a:off x="411856" y="536846"/>
            <a:ext cx="11264587" cy="1015663"/>
          </a:xfrm>
          <a:prstGeom prst="rect">
            <a:avLst/>
          </a:prstGeom>
        </p:spPr>
        <p:txBody>
          <a:bodyPr wrap="square">
            <a:spAutoFit/>
          </a:bodyPr>
          <a:lstStyle/>
          <a:p>
            <a:pPr marR="12730"/>
            <a:r>
              <a:rPr lang="en-US" sz="2000" b="1" dirty="0">
                <a:solidFill>
                  <a:schemeClr val="tx2"/>
                </a:solidFill>
              </a:rPr>
              <a:t>Despite federal laws protecting parents’ and prospective parents’ rights, individuals with disabilities still face discrimination and experience significant challenges when entering and navigating child welfare systems across this country. </a:t>
            </a:r>
          </a:p>
        </p:txBody>
      </p:sp>
      <p:pic>
        <p:nvPicPr>
          <p:cNvPr id="8" name="Picture 7"/>
          <p:cNvPicPr>
            <a:picLocks noChangeAspect="1"/>
          </p:cNvPicPr>
          <p:nvPr/>
        </p:nvPicPr>
        <p:blipFill>
          <a:blip r:embed="rId4"/>
          <a:stretch>
            <a:fillRect/>
          </a:stretch>
        </p:blipFill>
        <p:spPr>
          <a:xfrm>
            <a:off x="8336280" y="5685967"/>
            <a:ext cx="424580" cy="504979"/>
          </a:xfrm>
          <a:prstGeom prst="rect">
            <a:avLst/>
          </a:prstGeom>
        </p:spPr>
      </p:pic>
      <p:sp>
        <p:nvSpPr>
          <p:cNvPr id="9" name="Rectangle 8"/>
          <p:cNvSpPr/>
          <p:nvPr/>
        </p:nvSpPr>
        <p:spPr>
          <a:xfrm>
            <a:off x="8025478" y="5091180"/>
            <a:ext cx="3839847" cy="523220"/>
          </a:xfrm>
          <a:prstGeom prst="rect">
            <a:avLst/>
          </a:prstGeom>
        </p:spPr>
        <p:txBody>
          <a:bodyPr wrap="square">
            <a:spAutoFit/>
          </a:bodyPr>
          <a:lstStyle/>
          <a:p>
            <a:pPr marR="1600"/>
            <a:r>
              <a:rPr lang="en-US" sz="1400" b="1" dirty="0">
                <a:solidFill>
                  <a:schemeClr val="tx2"/>
                </a:solidFill>
              </a:rPr>
              <a:t>Legend: </a:t>
            </a:r>
            <a:r>
              <a:rPr lang="en-US" sz="1400" dirty="0">
                <a:solidFill>
                  <a:schemeClr val="tx2"/>
                </a:solidFill>
              </a:rPr>
              <a:t>States that include disability as a ground for termination of parental rights.</a:t>
            </a:r>
          </a:p>
        </p:txBody>
      </p:sp>
    </p:spTree>
    <p:extLst>
      <p:ext uri="{BB962C8B-B14F-4D97-AF65-F5344CB8AC3E}">
        <p14:creationId xmlns:p14="http://schemas.microsoft.com/office/powerpoint/2010/main" val="308412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0025F-A967-4A18-BBE0-0E81BEA69125}" type="slidenum">
              <a:rPr lang="en-US" smtClean="0"/>
              <a:t>3</a:t>
            </a:fld>
            <a:endParaRPr lang="en-US" dirty="0"/>
          </a:p>
        </p:txBody>
      </p:sp>
      <p:pic>
        <p:nvPicPr>
          <p:cNvPr id="3076" name="Picture 4" descr="Image result for Balanced Scales and Law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4" y="259564"/>
            <a:ext cx="11805314" cy="6329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2182" y="1509343"/>
            <a:ext cx="5828839" cy="1015663"/>
          </a:xfrm>
          <a:prstGeom prst="rect">
            <a:avLst/>
          </a:prstGeom>
        </p:spPr>
        <p:txBody>
          <a:bodyPr wrap="none">
            <a:spAutoFit/>
          </a:bodyPr>
          <a:lstStyle/>
          <a:p>
            <a:pPr algn="ctr"/>
            <a:r>
              <a:rPr lang="en-US" sz="6000" b="1" dirty="0">
                <a:solidFill>
                  <a:schemeClr val="accent1"/>
                </a:solidFill>
              </a:rPr>
              <a:t>Civil Rights Law</a:t>
            </a:r>
          </a:p>
        </p:txBody>
      </p:sp>
    </p:spTree>
    <p:extLst>
      <p:ext uri="{BB962C8B-B14F-4D97-AF65-F5344CB8AC3E}">
        <p14:creationId xmlns:p14="http://schemas.microsoft.com/office/powerpoint/2010/main" val="2951980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4" y="409221"/>
            <a:ext cx="11677769" cy="1356360"/>
          </a:xfrm>
        </p:spPr>
        <p:txBody>
          <a:bodyPr>
            <a:normAutofit/>
          </a:bodyPr>
          <a:lstStyle/>
          <a:p>
            <a:pPr algn="ctr"/>
            <a:r>
              <a:rPr lang="en-US" sz="4000" b="1" dirty="0"/>
              <a:t>The Constitution of the </a:t>
            </a:r>
            <a:br>
              <a:rPr lang="en-US" sz="4000" b="1" dirty="0"/>
            </a:br>
            <a:r>
              <a:rPr lang="en-US" sz="4000" b="1" dirty="0"/>
              <a:t>United States of America </a:t>
            </a:r>
            <a:endParaRPr lang="en-US" sz="4000" dirty="0"/>
          </a:p>
        </p:txBody>
      </p:sp>
      <p:sp>
        <p:nvSpPr>
          <p:cNvPr id="4" name="Slide Number Placeholder 3"/>
          <p:cNvSpPr>
            <a:spLocks noGrp="1"/>
          </p:cNvSpPr>
          <p:nvPr>
            <p:ph type="sldNum" sz="quarter" idx="12"/>
          </p:nvPr>
        </p:nvSpPr>
        <p:spPr/>
        <p:txBody>
          <a:bodyPr/>
          <a:lstStyle/>
          <a:p>
            <a:fld id="{F290025F-A967-4A18-BBE0-0E81BEA69125}" type="slidenum">
              <a:rPr lang="en-US" smtClean="0"/>
              <a:t>30</a:t>
            </a:fld>
            <a:endParaRPr lang="en-US" dirty="0"/>
          </a:p>
        </p:txBody>
      </p:sp>
      <p:sp>
        <p:nvSpPr>
          <p:cNvPr id="7" name="Rectangle 6"/>
          <p:cNvSpPr/>
          <p:nvPr/>
        </p:nvSpPr>
        <p:spPr>
          <a:xfrm>
            <a:off x="5486400" y="2214660"/>
            <a:ext cx="6193782" cy="3231654"/>
          </a:xfrm>
          <a:prstGeom prst="rect">
            <a:avLst/>
          </a:prstGeom>
        </p:spPr>
        <p:txBody>
          <a:bodyPr wrap="square">
            <a:spAutoFit/>
          </a:bodyPr>
          <a:lstStyle/>
          <a:p>
            <a:r>
              <a:rPr lang="en-US" sz="2800" dirty="0">
                <a:solidFill>
                  <a:schemeClr val="accent1"/>
                </a:solidFill>
              </a:rPr>
              <a:t>The </a:t>
            </a:r>
            <a:r>
              <a:rPr lang="en-US" sz="2800" i="1" dirty="0">
                <a:solidFill>
                  <a:schemeClr val="accent1"/>
                </a:solidFill>
              </a:rPr>
              <a:t>fundamental right </a:t>
            </a:r>
            <a:r>
              <a:rPr lang="en-US" sz="2800" dirty="0">
                <a:solidFill>
                  <a:schemeClr val="accent1"/>
                </a:solidFill>
              </a:rPr>
              <a:t>to parent without interference is protected by the </a:t>
            </a:r>
            <a:r>
              <a:rPr lang="en-US" sz="3200" dirty="0">
                <a:solidFill>
                  <a:schemeClr val="accent1"/>
                </a:solidFill>
              </a:rPr>
              <a:t>U.S. Constitution </a:t>
            </a:r>
            <a:r>
              <a:rPr lang="en-US" sz="2800" dirty="0">
                <a:solidFill>
                  <a:schemeClr val="accent1"/>
                </a:solidFill>
              </a:rPr>
              <a:t>and balanced by the judicially recognized power of the state to protect the well-being of its children. </a:t>
            </a:r>
          </a:p>
        </p:txBody>
      </p:sp>
      <p:sp>
        <p:nvSpPr>
          <p:cNvPr id="3" name="Rectangle 2"/>
          <p:cNvSpPr/>
          <p:nvPr/>
        </p:nvSpPr>
        <p:spPr>
          <a:xfrm>
            <a:off x="3479000" y="6039162"/>
            <a:ext cx="6928348" cy="369332"/>
          </a:xfrm>
          <a:prstGeom prst="rect">
            <a:avLst/>
          </a:prstGeom>
        </p:spPr>
        <p:txBody>
          <a:bodyPr wrap="square">
            <a:spAutoFit/>
          </a:bodyPr>
          <a:lstStyle/>
          <a:p>
            <a:r>
              <a:rPr lang="en-US" dirty="0" err="1">
                <a:solidFill>
                  <a:schemeClr val="tx2"/>
                </a:solidFill>
                <a:latin typeface="Source Sans Pro"/>
              </a:rPr>
              <a:t>Santosky</a:t>
            </a:r>
            <a:r>
              <a:rPr lang="en-US" dirty="0">
                <a:solidFill>
                  <a:schemeClr val="tx2"/>
                </a:solidFill>
                <a:latin typeface="Source Sans Pro"/>
              </a:rPr>
              <a:t> v. Kramer - 455 U.S. 745, 102 S. Ct. 1388 (1982)</a:t>
            </a:r>
            <a:endParaRPr lang="en-US" b="0" i="0" dirty="0">
              <a:solidFill>
                <a:schemeClr val="tx2"/>
              </a:solidFill>
              <a:effectLst/>
              <a:latin typeface="Source Sans Pro"/>
            </a:endParaRPr>
          </a:p>
        </p:txBody>
      </p:sp>
      <p:pic>
        <p:nvPicPr>
          <p:cNvPr id="1026" name="Picture 2" descr="Image result for constitution&quot;"/>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2349392"/>
            <a:ext cx="4572000" cy="2903220"/>
          </a:xfrm>
          <a:prstGeom prst="doubleWav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3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31</a:t>
            </a:fld>
            <a:endParaRPr lang="en-US" dirty="0"/>
          </a:p>
        </p:txBody>
      </p:sp>
      <p:sp>
        <p:nvSpPr>
          <p:cNvPr id="3" name="Rectangle 2"/>
          <p:cNvSpPr/>
          <p:nvPr/>
        </p:nvSpPr>
        <p:spPr>
          <a:xfrm>
            <a:off x="210487" y="3497499"/>
            <a:ext cx="8963993" cy="2308324"/>
          </a:xfrm>
          <a:prstGeom prst="rect">
            <a:avLst/>
          </a:prstGeom>
        </p:spPr>
        <p:txBody>
          <a:bodyPr wrap="square">
            <a:spAutoFit/>
          </a:bodyPr>
          <a:lstStyle/>
          <a:p>
            <a:endParaRPr lang="en-US" sz="2000" dirty="0">
              <a:solidFill>
                <a:schemeClr val="accent1"/>
              </a:solidFill>
            </a:endParaRPr>
          </a:p>
          <a:p>
            <a:pPr marL="342900" indent="-342900">
              <a:buFont typeface="Wingdings" panose="05000000000000000000" pitchFamily="2" charset="2"/>
              <a:buChar char="v"/>
            </a:pPr>
            <a:r>
              <a:rPr lang="en-US" sz="2000" b="1" i="1" dirty="0">
                <a:solidFill>
                  <a:schemeClr val="accent1"/>
                </a:solidFill>
              </a:rPr>
              <a:t>Presumptions of unfitness </a:t>
            </a:r>
            <a:r>
              <a:rPr lang="en-US" sz="2000" dirty="0">
                <a:solidFill>
                  <a:schemeClr val="accent1"/>
                </a:solidFill>
              </a:rPr>
              <a:t>are most obvious in cases where the parent has never actually had custody of the child. Intervention in these cases often takes place before or shortly after birth, even though the parents have </a:t>
            </a:r>
            <a:r>
              <a:rPr lang="en-US" sz="2000" b="1" dirty="0">
                <a:solidFill>
                  <a:schemeClr val="accent1"/>
                </a:solidFill>
              </a:rPr>
              <a:t>done nothing to harm their child. </a:t>
            </a:r>
            <a:r>
              <a:rPr lang="en-US" sz="2000" i="1" dirty="0">
                <a:solidFill>
                  <a:schemeClr val="tx2"/>
                </a:solidFill>
                <a:latin typeface="Publico"/>
              </a:rPr>
              <a:t>In re Hicks/Brown, </a:t>
            </a:r>
            <a:r>
              <a:rPr lang="en-US" sz="2000" dirty="0">
                <a:solidFill>
                  <a:schemeClr val="tx2"/>
                </a:solidFill>
                <a:latin typeface="Publico"/>
              </a:rPr>
              <a:t>2016 WL 1650104 (Mich. Ct. App.).</a:t>
            </a:r>
          </a:p>
          <a:p>
            <a:pPr marL="342900" indent="-342900">
              <a:buFont typeface="Wingdings" panose="05000000000000000000" pitchFamily="2" charset="2"/>
              <a:buChar char="v"/>
            </a:pPr>
            <a:endParaRPr lang="en-US" sz="2400" b="1" dirty="0">
              <a:solidFill>
                <a:schemeClr val="accent1"/>
              </a:solidFill>
            </a:endParaRPr>
          </a:p>
        </p:txBody>
      </p:sp>
      <p:sp>
        <p:nvSpPr>
          <p:cNvPr id="4" name="Rectangle 3"/>
          <p:cNvSpPr/>
          <p:nvPr/>
        </p:nvSpPr>
        <p:spPr>
          <a:xfrm>
            <a:off x="210487" y="1675302"/>
            <a:ext cx="8511048" cy="1938992"/>
          </a:xfrm>
          <a:prstGeom prst="rect">
            <a:avLst/>
          </a:prstGeom>
        </p:spPr>
        <p:txBody>
          <a:bodyPr wrap="square">
            <a:spAutoFit/>
          </a:bodyPr>
          <a:lstStyle/>
          <a:p>
            <a:pPr marL="342900" indent="-342900">
              <a:buFont typeface="Wingdings" panose="05000000000000000000" pitchFamily="2" charset="2"/>
              <a:buChar char="v"/>
            </a:pPr>
            <a:r>
              <a:rPr lang="en-US" sz="2000" dirty="0">
                <a:solidFill>
                  <a:schemeClr val="accent1"/>
                </a:solidFill>
              </a:rPr>
              <a:t>While all parents are presumed “fit” until the state proves otherwise, “the presumption that children’s best interests are in remaining with their natural parents who wish to raise them” is frequently </a:t>
            </a:r>
            <a:r>
              <a:rPr lang="en-US" sz="2000" b="1" dirty="0">
                <a:solidFill>
                  <a:schemeClr val="accent1"/>
                </a:solidFill>
              </a:rPr>
              <a:t>reversed in practice for parents with disabilities</a:t>
            </a:r>
            <a:r>
              <a:rPr lang="en-US" sz="2000" dirty="0">
                <a:solidFill>
                  <a:schemeClr val="accent1"/>
                </a:solidFill>
              </a:rPr>
              <a:t>. Instead, “they must prove their competence in the face of a myriad presumptions of inadequacy.” </a:t>
            </a:r>
          </a:p>
        </p:txBody>
      </p:sp>
      <p:sp>
        <p:nvSpPr>
          <p:cNvPr id="5" name="TextBox 4"/>
          <p:cNvSpPr txBox="1"/>
          <p:nvPr/>
        </p:nvSpPr>
        <p:spPr>
          <a:xfrm>
            <a:off x="344806" y="449001"/>
            <a:ext cx="8061456" cy="1077218"/>
          </a:xfrm>
          <a:prstGeom prst="rect">
            <a:avLst/>
          </a:prstGeom>
          <a:noFill/>
        </p:spPr>
        <p:txBody>
          <a:bodyPr wrap="square" rtlCol="0">
            <a:spAutoFit/>
          </a:bodyPr>
          <a:lstStyle/>
          <a:p>
            <a:pPr algn="ctr"/>
            <a:r>
              <a:rPr lang="en-US" sz="3200" b="1" dirty="0">
                <a:solidFill>
                  <a:schemeClr val="accent1"/>
                </a:solidFill>
              </a:rPr>
              <a:t>Presumptions of Inadequacy </a:t>
            </a:r>
          </a:p>
          <a:p>
            <a:pPr algn="ctr"/>
            <a:r>
              <a:rPr lang="en-US" sz="3200" b="1" dirty="0">
                <a:solidFill>
                  <a:schemeClr val="accent1"/>
                </a:solidFill>
              </a:rPr>
              <a:t>and Implicit Bias </a:t>
            </a:r>
          </a:p>
        </p:txBody>
      </p:sp>
      <p:sp>
        <p:nvSpPr>
          <p:cNvPr id="6" name="Rectangle 5"/>
          <p:cNvSpPr/>
          <p:nvPr/>
        </p:nvSpPr>
        <p:spPr>
          <a:xfrm>
            <a:off x="649404" y="5873011"/>
            <a:ext cx="10918190" cy="461665"/>
          </a:xfrm>
          <a:prstGeom prst="rect">
            <a:avLst/>
          </a:prstGeom>
        </p:spPr>
        <p:txBody>
          <a:bodyPr wrap="square">
            <a:spAutoFit/>
          </a:bodyPr>
          <a:lstStyle/>
          <a:p>
            <a:r>
              <a:rPr lang="en-US" sz="1200" dirty="0">
                <a:solidFill>
                  <a:schemeClr val="tx2"/>
                </a:solidFill>
              </a:rPr>
              <a:t>Investigation of the Massachusetts Department of Children and Families by the United States Departments of Justice and Health and Human Services Pursuant to the Americans with Disabilities Act and the Rehabilitation Act (DJ No. 204-36-216 and HHS No. 14-182176)</a:t>
            </a:r>
            <a:endParaRPr lang="en-US" sz="1200" b="1"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951" y="1378322"/>
            <a:ext cx="3409374" cy="3940187"/>
          </a:xfrm>
          <a:prstGeom prst="rect">
            <a:avLst/>
          </a:prstGeom>
        </p:spPr>
      </p:pic>
    </p:spTree>
    <p:extLst>
      <p:ext uri="{BB962C8B-B14F-4D97-AF65-F5344CB8AC3E}">
        <p14:creationId xmlns:p14="http://schemas.microsoft.com/office/powerpoint/2010/main" val="127740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32</a:t>
            </a:fld>
            <a:endParaRPr lang="en-US" dirty="0"/>
          </a:p>
        </p:txBody>
      </p:sp>
      <p:sp>
        <p:nvSpPr>
          <p:cNvPr id="4" name="Rectangle 3"/>
          <p:cNvSpPr/>
          <p:nvPr/>
        </p:nvSpPr>
        <p:spPr>
          <a:xfrm>
            <a:off x="338328" y="683849"/>
            <a:ext cx="6766560" cy="5201424"/>
          </a:xfrm>
          <a:prstGeom prst="rect">
            <a:avLst/>
          </a:prstGeom>
        </p:spPr>
        <p:txBody>
          <a:bodyPr wrap="square">
            <a:spAutoFit/>
          </a:bodyPr>
          <a:lstStyle/>
          <a:p>
            <a:pPr marR="22580" algn="ctr"/>
            <a:r>
              <a:rPr lang="en-US" sz="2400" b="1" dirty="0">
                <a:solidFill>
                  <a:schemeClr val="tx2"/>
                </a:solidFill>
              </a:rPr>
              <a:t>“Rocking the Cradle: Ensuring the Rights of Parents with Disabilities and Their Children”</a:t>
            </a:r>
          </a:p>
          <a:p>
            <a:pPr marR="22580" algn="ctr"/>
            <a:endParaRPr lang="en-US" sz="2400" dirty="0">
              <a:solidFill>
                <a:schemeClr val="tx2"/>
              </a:solidFill>
            </a:endParaRPr>
          </a:p>
          <a:p>
            <a:pPr marR="62610"/>
            <a:r>
              <a:rPr lang="en-US" sz="2000" dirty="0">
                <a:solidFill>
                  <a:schemeClr val="tx2"/>
                </a:solidFill>
              </a:rPr>
              <a:t>In 2012, the National Council on Disability (NCD) published the report “Rocking the Cradle”, which examined the </a:t>
            </a:r>
            <a:r>
              <a:rPr lang="en-US" sz="2000" u="sng" dirty="0">
                <a:solidFill>
                  <a:schemeClr val="tx2"/>
                </a:solidFill>
              </a:rPr>
              <a:t>barriers people with disabilities experience in creating and maintaining families</a:t>
            </a:r>
            <a:r>
              <a:rPr lang="en-US" sz="2000" dirty="0">
                <a:solidFill>
                  <a:schemeClr val="tx2"/>
                </a:solidFill>
              </a:rPr>
              <a:t>, and highlighted persistent and </a:t>
            </a:r>
            <a:r>
              <a:rPr lang="en-US" sz="2000" u="sng" dirty="0">
                <a:solidFill>
                  <a:schemeClr val="tx2"/>
                </a:solidFill>
              </a:rPr>
              <a:t>systemic discrimination against parents with disabilities</a:t>
            </a:r>
            <a:r>
              <a:rPr lang="en-US" sz="2000" dirty="0">
                <a:solidFill>
                  <a:schemeClr val="tx2"/>
                </a:solidFill>
              </a:rPr>
              <a:t>. </a:t>
            </a:r>
          </a:p>
          <a:p>
            <a:pPr marR="62610"/>
            <a:endParaRPr lang="en-US" sz="2000" dirty="0">
              <a:solidFill>
                <a:schemeClr val="tx2"/>
              </a:solidFill>
            </a:endParaRPr>
          </a:p>
          <a:p>
            <a:pPr marR="62610"/>
            <a:endParaRPr lang="en-US" sz="2000" dirty="0">
              <a:solidFill>
                <a:schemeClr val="tx2"/>
              </a:solidFill>
            </a:endParaRPr>
          </a:p>
          <a:p>
            <a:pPr marR="63080"/>
            <a:r>
              <a:rPr lang="en-US" sz="2000" dirty="0">
                <a:solidFill>
                  <a:schemeClr val="tx2"/>
                </a:solidFill>
              </a:rPr>
              <a:t>The report analyzes how federal disability law applies to parents with disabilities within the child welfare system and the family law system, and </a:t>
            </a:r>
            <a:r>
              <a:rPr lang="en-US" sz="2000" u="sng" dirty="0">
                <a:solidFill>
                  <a:schemeClr val="tx2"/>
                </a:solidFill>
              </a:rPr>
              <a:t>the systems’ discriminatory treatment of parents with disabilities and their children</a:t>
            </a:r>
            <a:r>
              <a:rPr lang="en-US" sz="2000" dirty="0">
                <a:solidFill>
                  <a:schemeClr val="tx2"/>
                </a:solidFill>
              </a:rPr>
              <a:t>.</a:t>
            </a:r>
          </a:p>
        </p:txBody>
      </p:sp>
      <p:pic>
        <p:nvPicPr>
          <p:cNvPr id="5" name="Picture 4"/>
          <p:cNvPicPr>
            <a:picLocks noChangeAspect="1"/>
          </p:cNvPicPr>
          <p:nvPr/>
        </p:nvPicPr>
        <p:blipFill>
          <a:blip r:embed="rId3"/>
          <a:stretch>
            <a:fillRect/>
          </a:stretch>
        </p:blipFill>
        <p:spPr>
          <a:xfrm>
            <a:off x="7566521" y="897923"/>
            <a:ext cx="3797897" cy="4773276"/>
          </a:xfrm>
          <a:prstGeom prst="rect">
            <a:avLst/>
          </a:prstGeom>
        </p:spPr>
      </p:pic>
      <p:sp>
        <p:nvSpPr>
          <p:cNvPr id="6" name="Rectangle 5"/>
          <p:cNvSpPr/>
          <p:nvPr/>
        </p:nvSpPr>
        <p:spPr>
          <a:xfrm>
            <a:off x="7104888" y="6054551"/>
            <a:ext cx="4721164" cy="338554"/>
          </a:xfrm>
          <a:prstGeom prst="rect">
            <a:avLst/>
          </a:prstGeom>
        </p:spPr>
        <p:txBody>
          <a:bodyPr wrap="none">
            <a:spAutoFit/>
          </a:bodyPr>
          <a:lstStyle/>
          <a:p>
            <a:r>
              <a:rPr lang="en-US" sz="1600" dirty="0">
                <a:solidFill>
                  <a:schemeClr val="tx2"/>
                </a:solidFill>
                <a:latin typeface="Arial" panose="020B0604020202020204" pitchFamily="34" charset="0"/>
              </a:rPr>
              <a:t>(Image: Property of National Council on Disability)</a:t>
            </a:r>
            <a:endParaRPr lang="en-US" sz="1600" dirty="0">
              <a:solidFill>
                <a:schemeClr val="tx2"/>
              </a:solidFill>
            </a:endParaRPr>
          </a:p>
        </p:txBody>
      </p:sp>
    </p:spTree>
    <p:extLst>
      <p:ext uri="{BB962C8B-B14F-4D97-AF65-F5344CB8AC3E}">
        <p14:creationId xmlns:p14="http://schemas.microsoft.com/office/powerpoint/2010/main" val="47786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33</a:t>
            </a:fld>
            <a:endParaRPr lang="en-US" dirty="0"/>
          </a:p>
        </p:txBody>
      </p:sp>
      <p:sp>
        <p:nvSpPr>
          <p:cNvPr id="3" name="Rectangle 2"/>
          <p:cNvSpPr/>
          <p:nvPr/>
        </p:nvSpPr>
        <p:spPr>
          <a:xfrm>
            <a:off x="364340" y="281171"/>
            <a:ext cx="7316619" cy="6694140"/>
          </a:xfrm>
          <a:prstGeom prst="rect">
            <a:avLst/>
          </a:prstGeom>
        </p:spPr>
        <p:txBody>
          <a:bodyPr wrap="square">
            <a:spAutoFit/>
          </a:bodyPr>
          <a:lstStyle/>
          <a:p>
            <a:pPr marR="20160" algn="ctr"/>
            <a:r>
              <a:rPr lang="en-US" sz="2400" b="1" dirty="0">
                <a:solidFill>
                  <a:schemeClr val="accent1"/>
                </a:solidFill>
              </a:rPr>
              <a:t>Rocking the Cradle: Findings of the Report</a:t>
            </a:r>
          </a:p>
          <a:p>
            <a:pPr marR="20160" algn="ctr"/>
            <a:endParaRPr lang="en-US" sz="2400" dirty="0">
              <a:solidFill>
                <a:schemeClr val="accent1"/>
              </a:solidFill>
            </a:endParaRPr>
          </a:p>
          <a:p>
            <a:r>
              <a:rPr lang="en-US" dirty="0">
                <a:solidFill>
                  <a:schemeClr val="accent1"/>
                </a:solidFill>
              </a:rPr>
              <a:t>Parents with disabilities are often </a:t>
            </a:r>
            <a:r>
              <a:rPr lang="en-US" u="sng" dirty="0">
                <a:solidFill>
                  <a:schemeClr val="accent1"/>
                </a:solidFill>
              </a:rPr>
              <a:t>inappropriately referred </a:t>
            </a:r>
            <a:r>
              <a:rPr lang="en-US" dirty="0">
                <a:solidFill>
                  <a:schemeClr val="accent1"/>
                </a:solidFill>
              </a:rPr>
              <a:t>to the child welfare system and are </a:t>
            </a:r>
            <a:r>
              <a:rPr lang="en-US" u="sng" dirty="0">
                <a:solidFill>
                  <a:schemeClr val="accent1"/>
                </a:solidFill>
              </a:rPr>
              <a:t>disproportionately separated </a:t>
            </a:r>
            <a:r>
              <a:rPr lang="en-US" dirty="0">
                <a:solidFill>
                  <a:schemeClr val="accent1"/>
                </a:solidFill>
              </a:rPr>
              <a:t>from their children.</a:t>
            </a:r>
          </a:p>
          <a:p>
            <a:endParaRPr lang="en-US" dirty="0">
              <a:solidFill>
                <a:schemeClr val="accent1"/>
              </a:solidFill>
            </a:endParaRPr>
          </a:p>
          <a:p>
            <a:r>
              <a:rPr lang="en-US" u="sng" dirty="0">
                <a:solidFill>
                  <a:schemeClr val="accent1"/>
                </a:solidFill>
              </a:rPr>
              <a:t>Parents with intellectual disabilities often face significant discrimination</a:t>
            </a:r>
            <a:r>
              <a:rPr lang="en-US" dirty="0">
                <a:solidFill>
                  <a:schemeClr val="accent1"/>
                </a:solidFill>
              </a:rPr>
              <a:t>. A substantial number of these parents, however, can acquire parenting skills, learn coping mechanisms and provide adequate child care.</a:t>
            </a:r>
          </a:p>
          <a:p>
            <a:endParaRPr lang="en-US" dirty="0">
              <a:solidFill>
                <a:schemeClr val="accent1"/>
              </a:solidFill>
            </a:endParaRPr>
          </a:p>
          <a:p>
            <a:r>
              <a:rPr lang="en-US" dirty="0">
                <a:solidFill>
                  <a:schemeClr val="accent1"/>
                </a:solidFill>
              </a:rPr>
              <a:t>Parents who are blind or deaf, as well as parents with other physical disabilities, report </a:t>
            </a:r>
            <a:r>
              <a:rPr lang="en-US" u="sng" dirty="0">
                <a:solidFill>
                  <a:schemeClr val="accent1"/>
                </a:solidFill>
              </a:rPr>
              <a:t>significant discrimination in the custody process</a:t>
            </a:r>
            <a:r>
              <a:rPr lang="en-US" dirty="0">
                <a:solidFill>
                  <a:schemeClr val="accent1"/>
                </a:solidFill>
              </a:rPr>
              <a:t>.</a:t>
            </a:r>
          </a:p>
          <a:p>
            <a:endParaRPr lang="en-US" dirty="0">
              <a:solidFill>
                <a:schemeClr val="accent1"/>
              </a:solidFill>
            </a:endParaRPr>
          </a:p>
          <a:p>
            <a:r>
              <a:rPr lang="en-US" dirty="0">
                <a:solidFill>
                  <a:schemeClr val="accent1"/>
                </a:solidFill>
              </a:rPr>
              <a:t>Individuals with disabilities seeking to become foster/adoptive parents encounter </a:t>
            </a:r>
            <a:r>
              <a:rPr lang="en-US" u="sng" dirty="0">
                <a:solidFill>
                  <a:schemeClr val="accent1"/>
                </a:solidFill>
              </a:rPr>
              <a:t>bias due to stereotypes </a:t>
            </a:r>
            <a:r>
              <a:rPr lang="en-US" dirty="0">
                <a:solidFill>
                  <a:schemeClr val="accent1"/>
                </a:solidFill>
              </a:rPr>
              <a:t>about their parenting abilities.</a:t>
            </a:r>
          </a:p>
          <a:p>
            <a:endParaRPr lang="en-US" dirty="0">
              <a:solidFill>
                <a:schemeClr val="accent1"/>
              </a:solidFill>
            </a:endParaRPr>
          </a:p>
          <a:p>
            <a:r>
              <a:rPr lang="en-US" dirty="0">
                <a:solidFill>
                  <a:schemeClr val="accent1"/>
                </a:solidFill>
              </a:rPr>
              <a:t>Discriminatory separation of parents from their children can result in </a:t>
            </a:r>
            <a:r>
              <a:rPr lang="en-US" u="sng" dirty="0">
                <a:solidFill>
                  <a:schemeClr val="accent1"/>
                </a:solidFill>
              </a:rPr>
              <a:t>long-term negative consequences for both the parent and the child.</a:t>
            </a:r>
          </a:p>
          <a:p>
            <a:pPr marR="5580"/>
            <a:r>
              <a:rPr lang="en-US" sz="1050" dirty="0">
                <a:solidFill>
                  <a:schemeClr val="accent1"/>
                </a:solidFill>
              </a:rPr>
              <a:t>						</a:t>
            </a:r>
          </a:p>
          <a:p>
            <a:pPr marR="5580"/>
            <a:r>
              <a:rPr lang="en-US" sz="1050" dirty="0">
                <a:solidFill>
                  <a:schemeClr val="accent1"/>
                </a:solidFill>
              </a:rPr>
              <a:t>(Source: “Rocking the Cradle” Report -National Council on Disability)</a:t>
            </a:r>
            <a:endParaRPr lang="en-US" dirty="0">
              <a:solidFill>
                <a:schemeClr val="accent1"/>
              </a:solidFill>
            </a:endParaRPr>
          </a:p>
        </p:txBody>
      </p:sp>
      <p:pic>
        <p:nvPicPr>
          <p:cNvPr id="4" name="Picture 2" descr="Image result for Parents with disabilities are often inappropriately referred to the child welfare system">
            <a:extLst>
              <a:ext uri="{FF2B5EF4-FFF2-40B4-BE49-F238E27FC236}">
                <a16:creationId xmlns:a16="http://schemas.microsoft.com/office/drawing/2014/main" id="{42AC0BF8-F933-4BA6-8656-2E43D6EB2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3845" y="1240971"/>
            <a:ext cx="4409432" cy="441687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8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339220"/>
            <a:ext cx="11872400" cy="1013800"/>
          </a:xfrm>
        </p:spPr>
        <p:txBody>
          <a:bodyPr>
            <a:normAutofit/>
          </a:bodyPr>
          <a:lstStyle/>
          <a:p>
            <a:pPr algn="ctr"/>
            <a:r>
              <a:rPr lang="en-US" sz="5400" b="1" dirty="0"/>
              <a:t>WHAT DO WE DO NOW?</a:t>
            </a:r>
          </a:p>
        </p:txBody>
      </p:sp>
      <p:sp>
        <p:nvSpPr>
          <p:cNvPr id="3" name="Content Placeholder 2"/>
          <p:cNvSpPr>
            <a:spLocks noGrp="1"/>
          </p:cNvSpPr>
          <p:nvPr>
            <p:ph idx="1"/>
          </p:nvPr>
        </p:nvSpPr>
        <p:spPr>
          <a:xfrm>
            <a:off x="428625" y="2200275"/>
            <a:ext cx="11329988" cy="6709800"/>
          </a:xfrm>
        </p:spPr>
        <p:txBody>
          <a:bodyPr>
            <a:normAutofit/>
          </a:bodyPr>
          <a:lstStyle/>
          <a:p>
            <a:pPr marL="0" indent="0">
              <a:buNone/>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34</a:t>
            </a:fld>
            <a:endParaRPr lang="en-US" dirty="0"/>
          </a:p>
        </p:txBody>
      </p:sp>
      <p:pic>
        <p:nvPicPr>
          <p:cNvPr id="7" name="Picture 6">
            <a:extLst>
              <a:ext uri="{FF2B5EF4-FFF2-40B4-BE49-F238E27FC236}">
                <a16:creationId xmlns:a16="http://schemas.microsoft.com/office/drawing/2014/main" id="{02C6941C-FBFD-4FD1-9176-44F095DC1B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1632" y="1342483"/>
            <a:ext cx="8937622" cy="6305989"/>
          </a:xfrm>
          <a:prstGeom prst="rect">
            <a:avLst/>
          </a:prstGeom>
        </p:spPr>
      </p:pic>
      <p:sp>
        <p:nvSpPr>
          <p:cNvPr id="8" name="TextBox 7">
            <a:extLst>
              <a:ext uri="{FF2B5EF4-FFF2-40B4-BE49-F238E27FC236}">
                <a16:creationId xmlns:a16="http://schemas.microsoft.com/office/drawing/2014/main" id="{73D7EB7C-2B40-43B7-8513-95341A793BD7}"/>
              </a:ext>
            </a:extLst>
          </p:cNvPr>
          <p:cNvSpPr txBox="1"/>
          <p:nvPr/>
        </p:nvSpPr>
        <p:spPr>
          <a:xfrm>
            <a:off x="2471530" y="6588953"/>
            <a:ext cx="6858000" cy="230832"/>
          </a:xfrm>
          <a:prstGeom prst="rect">
            <a:avLst/>
          </a:prstGeom>
          <a:noFill/>
        </p:spPr>
        <p:txBody>
          <a:bodyPr wrap="square" rtlCol="0">
            <a:spAutoFit/>
          </a:bodyPr>
          <a:lstStyle/>
          <a:p>
            <a:r>
              <a:rPr lang="en-US" sz="900" dirty="0">
                <a:hlinkClick r:id="rId4" tooltip="https://fabiusmaximus.com/2018/02/14/women-hitting-men-grr-power/"/>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0556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339220"/>
            <a:ext cx="11872400" cy="1013800"/>
          </a:xfrm>
        </p:spPr>
        <p:txBody>
          <a:bodyPr>
            <a:normAutofit/>
          </a:bodyPr>
          <a:lstStyle/>
          <a:p>
            <a:pPr algn="ctr"/>
            <a:r>
              <a:rPr lang="en-US" sz="5400" b="1" dirty="0"/>
              <a:t>DFCS POLICY – ADMINISTRATION</a:t>
            </a:r>
          </a:p>
        </p:txBody>
      </p:sp>
      <p:sp>
        <p:nvSpPr>
          <p:cNvPr id="3" name="Content Placeholder 2"/>
          <p:cNvSpPr>
            <a:spLocks noGrp="1"/>
          </p:cNvSpPr>
          <p:nvPr>
            <p:ph idx="1"/>
          </p:nvPr>
        </p:nvSpPr>
        <p:spPr>
          <a:xfrm>
            <a:off x="342900" y="1285857"/>
            <a:ext cx="11558588" cy="6709800"/>
          </a:xfrm>
        </p:spPr>
        <p:txBody>
          <a:bodyPr>
            <a:normAutofit/>
          </a:bodyPr>
          <a:lstStyle/>
          <a:p>
            <a:pPr marL="457200" indent="-457200">
              <a:buFont typeface="Wingdings" panose="05000000000000000000" pitchFamily="2" charset="2"/>
              <a:buChar char="Ø"/>
            </a:pPr>
            <a:r>
              <a:rPr lang="en-US" sz="3200" dirty="0"/>
              <a:t>Ensure that no individual is excluded from participation, denied benefits, or otherwise subjected to discrimination under programs, services or activities </a:t>
            </a:r>
            <a:r>
              <a:rPr lang="en-US" sz="3200" u="sng" dirty="0"/>
              <a:t>for which DFCS has responsibility</a:t>
            </a:r>
            <a:r>
              <a:rPr lang="en-US" sz="3200" dirty="0"/>
              <a:t> by reason of a disability.</a:t>
            </a:r>
          </a:p>
          <a:p>
            <a:pPr marL="457200" indent="-457200">
              <a:buFont typeface="Wingdings" panose="05000000000000000000" pitchFamily="2" charset="2"/>
              <a:buChar char="Ø"/>
            </a:pPr>
            <a:r>
              <a:rPr lang="en-US" sz="3200" dirty="0"/>
              <a:t>Adopt a complaint procedure.</a:t>
            </a:r>
          </a:p>
          <a:p>
            <a:pPr marL="457200" indent="-457200">
              <a:buFont typeface="Wingdings" panose="05000000000000000000" pitchFamily="2" charset="2"/>
              <a:buChar char="Ø"/>
            </a:pPr>
            <a:r>
              <a:rPr lang="en-US" sz="3200" dirty="0"/>
              <a:t>Prohibit discouraging claims or any form of retaliation.</a:t>
            </a:r>
          </a:p>
          <a:p>
            <a:pPr marL="457200" indent="-457200">
              <a:buFont typeface="Wingdings" panose="05000000000000000000" pitchFamily="2" charset="2"/>
              <a:buChar char="Ø"/>
            </a:pPr>
            <a:r>
              <a:rPr lang="en-US" sz="3200" dirty="0"/>
              <a:t>Know and share resources, i.e., AFPAG and the Georgia Center for Resources and Support.</a:t>
            </a:r>
          </a:p>
          <a:p>
            <a:pPr marL="457200" indent="-457200">
              <a:buFont typeface="Wingdings" panose="05000000000000000000" pitchFamily="2" charset="2"/>
              <a:buChar char="Ø"/>
            </a:pPr>
            <a:r>
              <a:rPr lang="en-US" sz="3200" dirty="0"/>
              <a:t>Per RMK, know your ADA Coordinator.</a:t>
            </a:r>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35</a:t>
            </a:fld>
            <a:endParaRPr lang="en-US" dirty="0"/>
          </a:p>
        </p:txBody>
      </p:sp>
    </p:spTree>
    <p:extLst>
      <p:ext uri="{BB962C8B-B14F-4D97-AF65-F5344CB8AC3E}">
        <p14:creationId xmlns:p14="http://schemas.microsoft.com/office/powerpoint/2010/main" val="449268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fontScale="90000"/>
          </a:bodyPr>
          <a:lstStyle/>
          <a:p>
            <a:pPr algn="ctr"/>
            <a:r>
              <a:rPr lang="en-US" sz="5400" b="1" dirty="0"/>
              <a:t>DFCS POLICY – RESOURCE DEVELOPMENT (1)</a:t>
            </a:r>
          </a:p>
        </p:txBody>
      </p:sp>
      <p:sp>
        <p:nvSpPr>
          <p:cNvPr id="3" name="Content Placeholder 2"/>
          <p:cNvSpPr>
            <a:spLocks noGrp="1"/>
          </p:cNvSpPr>
          <p:nvPr>
            <p:ph idx="1"/>
          </p:nvPr>
        </p:nvSpPr>
        <p:spPr>
          <a:xfrm>
            <a:off x="428625" y="1643049"/>
            <a:ext cx="11329988" cy="6709800"/>
          </a:xfrm>
        </p:spPr>
        <p:txBody>
          <a:bodyPr>
            <a:normAutofit/>
          </a:bodyPr>
          <a:lstStyle/>
          <a:p>
            <a:pPr marL="457200" indent="-457200">
              <a:buFont typeface="Wingdings" panose="05000000000000000000" pitchFamily="2" charset="2"/>
              <a:buChar char="Ø"/>
            </a:pPr>
            <a:r>
              <a:rPr lang="en-US" sz="3200" dirty="0"/>
              <a:t>Provide same opportunity to benefit a as for a person without a disability.</a:t>
            </a:r>
          </a:p>
          <a:p>
            <a:pPr marL="457200" indent="-457200">
              <a:buFont typeface="Wingdings" panose="05000000000000000000" pitchFamily="2" charset="2"/>
              <a:buChar char="Ø"/>
            </a:pPr>
            <a:r>
              <a:rPr lang="en-US" sz="3200" dirty="0"/>
              <a:t>Provide individualized assessment if:</a:t>
            </a:r>
          </a:p>
          <a:p>
            <a:pPr marL="0" indent="0">
              <a:buNone/>
            </a:pPr>
            <a:r>
              <a:rPr lang="en-US" sz="3200" dirty="0"/>
              <a:t>	-	Individual makes it known</a:t>
            </a:r>
          </a:p>
          <a:p>
            <a:pPr marL="0" indent="0">
              <a:buNone/>
            </a:pPr>
            <a:r>
              <a:rPr lang="en-US" sz="3200" dirty="0"/>
              <a:t>	-	Home assessor makes it know</a:t>
            </a:r>
          </a:p>
          <a:p>
            <a:pPr marL="0" indent="0">
              <a:buNone/>
            </a:pPr>
            <a:r>
              <a:rPr lang="en-US" sz="3200" dirty="0"/>
              <a:t>	-	Results of an Initial Family Evaluation or RE-			evaluation will result in denial based on a 				covered disability</a:t>
            </a:r>
          </a:p>
          <a:p>
            <a:pPr marL="457200" indent="-457200">
              <a:buFont typeface="Wingdings" panose="05000000000000000000" pitchFamily="2" charset="2"/>
              <a:buChar char="Ø"/>
            </a:pPr>
            <a:r>
              <a:rPr lang="en-US" sz="3200" dirty="0"/>
              <a:t>Any denial first approved by state office.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36</a:t>
            </a:fld>
            <a:endParaRPr lang="en-US" dirty="0"/>
          </a:p>
        </p:txBody>
      </p:sp>
    </p:spTree>
    <p:extLst>
      <p:ext uri="{BB962C8B-B14F-4D97-AF65-F5344CB8AC3E}">
        <p14:creationId xmlns:p14="http://schemas.microsoft.com/office/powerpoint/2010/main" val="227850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fontScale="90000"/>
          </a:bodyPr>
          <a:lstStyle/>
          <a:p>
            <a:pPr algn="ctr"/>
            <a:r>
              <a:rPr lang="en-US" sz="5400" b="1" dirty="0"/>
              <a:t>DFCS PROCEDURES – RESOURCE DEVELOPMENT (2)</a:t>
            </a:r>
          </a:p>
        </p:txBody>
      </p:sp>
      <p:sp>
        <p:nvSpPr>
          <p:cNvPr id="3" name="Content Placeholder 2"/>
          <p:cNvSpPr>
            <a:spLocks noGrp="1"/>
          </p:cNvSpPr>
          <p:nvPr>
            <p:ph idx="1"/>
          </p:nvPr>
        </p:nvSpPr>
        <p:spPr>
          <a:xfrm>
            <a:off x="428625" y="1643049"/>
            <a:ext cx="11329988" cy="6709800"/>
          </a:xfrm>
        </p:spPr>
        <p:txBody>
          <a:bodyPr>
            <a:normAutofit/>
          </a:bodyPr>
          <a:lstStyle/>
          <a:p>
            <a:pPr marL="457200" indent="-457200">
              <a:buFont typeface="Wingdings" panose="05000000000000000000" pitchFamily="2" charset="2"/>
              <a:buChar char="Ø"/>
            </a:pPr>
            <a:r>
              <a:rPr lang="en-US" sz="3200" dirty="0"/>
              <a:t>Notice of inquiry.</a:t>
            </a:r>
          </a:p>
          <a:p>
            <a:pPr marL="457200" indent="-457200">
              <a:buFont typeface="Wingdings" panose="05000000000000000000" pitchFamily="2" charset="2"/>
              <a:buChar char="Ø"/>
            </a:pPr>
            <a:r>
              <a:rPr lang="en-US" sz="3200" dirty="0"/>
              <a:t>Conduct assessments.</a:t>
            </a:r>
          </a:p>
          <a:p>
            <a:pPr marL="457200" indent="-457200">
              <a:buFont typeface="Wingdings" panose="05000000000000000000" pitchFamily="2" charset="2"/>
              <a:buChar char="Ø"/>
            </a:pPr>
            <a:r>
              <a:rPr lang="en-US" sz="3200" dirty="0"/>
              <a:t>Gather information</a:t>
            </a:r>
          </a:p>
          <a:p>
            <a:pPr marL="457200" indent="-457200">
              <a:buFont typeface="Wingdings" panose="05000000000000000000" pitchFamily="2" charset="2"/>
              <a:buChar char="Ø"/>
            </a:pPr>
            <a:r>
              <a:rPr lang="en-US" sz="3200" dirty="0"/>
              <a:t>Assess whether a person is a qualified individual with a disability.</a:t>
            </a:r>
          </a:p>
          <a:p>
            <a:pPr marL="457200" indent="-457200">
              <a:buFont typeface="Wingdings" panose="05000000000000000000" pitchFamily="2" charset="2"/>
              <a:buChar char="Ø"/>
            </a:pPr>
            <a:r>
              <a:rPr lang="en-US" sz="3200" dirty="0"/>
              <a:t>Assess whether a qualified individual with a disability poses a direct threat to the health of safety of others.</a:t>
            </a:r>
          </a:p>
          <a:p>
            <a:pPr marL="0" indent="0">
              <a:buNone/>
            </a:pPr>
            <a:endParaRPr lang="en-US" sz="3200"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37</a:t>
            </a:fld>
            <a:endParaRPr lang="en-US" dirty="0"/>
          </a:p>
        </p:txBody>
      </p:sp>
    </p:spTree>
    <p:extLst>
      <p:ext uri="{BB962C8B-B14F-4D97-AF65-F5344CB8AC3E}">
        <p14:creationId xmlns:p14="http://schemas.microsoft.com/office/powerpoint/2010/main" val="3032102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fontScale="90000"/>
          </a:bodyPr>
          <a:lstStyle/>
          <a:p>
            <a:pPr algn="ctr"/>
            <a:r>
              <a:rPr lang="en-US" sz="5400" b="1" dirty="0"/>
              <a:t>DFCS PROCEDURES – RESOURCE DEVELOPMENT (3)</a:t>
            </a:r>
          </a:p>
        </p:txBody>
      </p:sp>
      <p:sp>
        <p:nvSpPr>
          <p:cNvPr id="3" name="Content Placeholder 2"/>
          <p:cNvSpPr>
            <a:spLocks noGrp="1"/>
          </p:cNvSpPr>
          <p:nvPr>
            <p:ph idx="1"/>
          </p:nvPr>
        </p:nvSpPr>
        <p:spPr>
          <a:xfrm>
            <a:off x="428625" y="1643049"/>
            <a:ext cx="11329988" cy="6709800"/>
          </a:xfrm>
        </p:spPr>
        <p:txBody>
          <a:bodyPr>
            <a:normAutofit/>
          </a:bodyPr>
          <a:lstStyle/>
          <a:p>
            <a:pPr marL="457200" indent="-457200">
              <a:buFont typeface="Wingdings" panose="05000000000000000000" pitchFamily="2" charset="2"/>
              <a:buChar char="Ø"/>
            </a:pPr>
            <a:r>
              <a:rPr lang="en-US" sz="3200" dirty="0"/>
              <a:t>“Direct threat” – a significant risk of harm to the health or safety of others that cannot be mitigated by reasonable modifications of policies, practices, or procedures, or by the provision of auxiliary aides or services.</a:t>
            </a:r>
          </a:p>
          <a:p>
            <a:pPr marL="457200" indent="-457200">
              <a:buFont typeface="Wingdings" panose="05000000000000000000" pitchFamily="2" charset="2"/>
              <a:buChar char="Ø"/>
            </a:pPr>
            <a:r>
              <a:rPr lang="en-US" sz="3200" dirty="0"/>
              <a:t>The individual assessment must include:</a:t>
            </a:r>
          </a:p>
          <a:p>
            <a:pPr marL="0" indent="0">
              <a:buNone/>
            </a:pPr>
            <a:r>
              <a:rPr lang="en-US" sz="3200" dirty="0"/>
              <a:t>	-	Medical evidence or best evidence available 			re: nature, duration and severity of risk; and</a:t>
            </a:r>
          </a:p>
          <a:p>
            <a:pPr marL="0" indent="0">
              <a:buNone/>
            </a:pPr>
            <a:r>
              <a:rPr lang="en-US" sz="3200" dirty="0"/>
              <a:t>	-	Actual abilities and limitations.</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38</a:t>
            </a:fld>
            <a:endParaRPr lang="en-US" dirty="0"/>
          </a:p>
        </p:txBody>
      </p:sp>
    </p:spTree>
    <p:extLst>
      <p:ext uri="{BB962C8B-B14F-4D97-AF65-F5344CB8AC3E}">
        <p14:creationId xmlns:p14="http://schemas.microsoft.com/office/powerpoint/2010/main" val="115456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fontScale="90000"/>
          </a:bodyPr>
          <a:lstStyle/>
          <a:p>
            <a:pPr algn="ctr"/>
            <a:r>
              <a:rPr lang="en-US" sz="5400" b="1" dirty="0"/>
              <a:t>DFCS PROCEDURES – RESOURCE DEVELOPMENT (4)</a:t>
            </a:r>
          </a:p>
        </p:txBody>
      </p:sp>
      <p:sp>
        <p:nvSpPr>
          <p:cNvPr id="3" name="Content Placeholder 2"/>
          <p:cNvSpPr>
            <a:spLocks noGrp="1"/>
          </p:cNvSpPr>
          <p:nvPr>
            <p:ph idx="1"/>
          </p:nvPr>
        </p:nvSpPr>
        <p:spPr>
          <a:xfrm>
            <a:off x="428625" y="1643049"/>
            <a:ext cx="11329988" cy="6709800"/>
          </a:xfrm>
        </p:spPr>
        <p:txBody>
          <a:bodyPr>
            <a:normAutofit/>
          </a:bodyPr>
          <a:lstStyle/>
          <a:p>
            <a:pPr marL="457200" indent="-457200">
              <a:buFont typeface="Wingdings" panose="05000000000000000000" pitchFamily="2" charset="2"/>
              <a:buChar char="Ø"/>
            </a:pPr>
            <a:r>
              <a:rPr lang="en-US" sz="3200" dirty="0"/>
              <a:t>The individualized assessment must include the “endorsement of a certifying medical official regarding whether the primary or secondary caregiver (as applicable) has any medical, cognitive, or other condition that may adversely impact their ability to care for a child or meet the DFCS Safety and Quality Standards.”</a:t>
            </a:r>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39</a:t>
            </a:fld>
            <a:endParaRPr lang="en-US" dirty="0"/>
          </a:p>
        </p:txBody>
      </p:sp>
    </p:spTree>
    <p:extLst>
      <p:ext uri="{BB962C8B-B14F-4D97-AF65-F5344CB8AC3E}">
        <p14:creationId xmlns:p14="http://schemas.microsoft.com/office/powerpoint/2010/main" val="118722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73" y="475084"/>
            <a:ext cx="11029616" cy="988332"/>
          </a:xfrm>
        </p:spPr>
        <p:txBody>
          <a:bodyPr/>
          <a:lstStyle/>
          <a:p>
            <a:pPr algn="ctr"/>
            <a:r>
              <a:rPr lang="en-US" b="1" dirty="0"/>
              <a:t>Legislative Timeline</a:t>
            </a:r>
            <a:endParaRPr lang="en-US" dirty="0"/>
          </a:p>
        </p:txBody>
      </p:sp>
      <p:sp>
        <p:nvSpPr>
          <p:cNvPr id="5" name="Slide Number Placeholder 4"/>
          <p:cNvSpPr>
            <a:spLocks noGrp="1"/>
          </p:cNvSpPr>
          <p:nvPr>
            <p:ph type="sldNum" sz="quarter" idx="12"/>
          </p:nvPr>
        </p:nvSpPr>
        <p:spPr/>
        <p:txBody>
          <a:bodyPr/>
          <a:lstStyle/>
          <a:p>
            <a:fld id="{F290025F-A967-4A18-BBE0-0E81BEA69125}" type="slidenum">
              <a:rPr lang="en-US" smtClean="0"/>
              <a:t>4</a:t>
            </a:fld>
            <a:endParaRPr lang="en-US" dirty="0"/>
          </a:p>
        </p:txBody>
      </p:sp>
      <p:sp>
        <p:nvSpPr>
          <p:cNvPr id="4" name="Rectangle 3"/>
          <p:cNvSpPr/>
          <p:nvPr/>
        </p:nvSpPr>
        <p:spPr>
          <a:xfrm>
            <a:off x="382645" y="1463416"/>
            <a:ext cx="11565140" cy="4647426"/>
          </a:xfrm>
          <a:prstGeom prst="rect">
            <a:avLst/>
          </a:prstGeom>
        </p:spPr>
        <p:txBody>
          <a:bodyPr wrap="square">
            <a:spAutoFit/>
          </a:bodyPr>
          <a:lstStyle/>
          <a:p>
            <a:pPr>
              <a:spcAft>
                <a:spcPts val="1200"/>
              </a:spcAft>
            </a:pPr>
            <a:r>
              <a:rPr lang="en-US" sz="2400" dirty="0">
                <a:solidFill>
                  <a:schemeClr val="accent1"/>
                </a:solidFill>
              </a:rPr>
              <a:t>1964—Civil Rights Act (did not include disability)</a:t>
            </a:r>
          </a:p>
          <a:p>
            <a:pPr>
              <a:spcAft>
                <a:spcPts val="1200"/>
              </a:spcAft>
            </a:pPr>
            <a:r>
              <a:rPr lang="en-US" sz="2400" dirty="0">
                <a:solidFill>
                  <a:schemeClr val="accent1"/>
                </a:solidFill>
              </a:rPr>
              <a:t>1968—Architectural Barriers Act (ABA)</a:t>
            </a:r>
          </a:p>
          <a:p>
            <a:pPr>
              <a:spcAft>
                <a:spcPts val="1200"/>
              </a:spcAft>
            </a:pPr>
            <a:r>
              <a:rPr lang="en-US" sz="2400" dirty="0">
                <a:solidFill>
                  <a:schemeClr val="accent1"/>
                </a:solidFill>
              </a:rPr>
              <a:t>1973—Rehabilitation Act  (amended 1998—Section 508)</a:t>
            </a:r>
          </a:p>
          <a:p>
            <a:pPr>
              <a:spcAft>
                <a:spcPts val="1200"/>
              </a:spcAft>
            </a:pPr>
            <a:r>
              <a:rPr lang="en-US" sz="2400" dirty="0">
                <a:solidFill>
                  <a:schemeClr val="accent1"/>
                </a:solidFill>
              </a:rPr>
              <a:t>1975—Individuals with Disabilities in Education Act (IDEA)</a:t>
            </a:r>
          </a:p>
          <a:p>
            <a:pPr>
              <a:spcAft>
                <a:spcPts val="1200"/>
              </a:spcAft>
            </a:pPr>
            <a:r>
              <a:rPr lang="en-US" sz="2400" dirty="0">
                <a:solidFill>
                  <a:schemeClr val="accent1"/>
                </a:solidFill>
              </a:rPr>
              <a:t>1976—Higher Education Act Amendment (includes students with disabilities)</a:t>
            </a:r>
          </a:p>
          <a:p>
            <a:pPr>
              <a:spcAft>
                <a:spcPts val="1200"/>
              </a:spcAft>
            </a:pPr>
            <a:r>
              <a:rPr lang="en-US" sz="2400" dirty="0">
                <a:solidFill>
                  <a:schemeClr val="accent1"/>
                </a:solidFill>
              </a:rPr>
              <a:t>1986—Air Carrier Access Act</a:t>
            </a:r>
          </a:p>
          <a:p>
            <a:pPr>
              <a:spcAft>
                <a:spcPts val="1200"/>
              </a:spcAft>
            </a:pPr>
            <a:r>
              <a:rPr lang="en-US" sz="2400" dirty="0">
                <a:solidFill>
                  <a:schemeClr val="accent1"/>
                </a:solidFill>
              </a:rPr>
              <a:t>1988—Fair Housing Amendments Act</a:t>
            </a:r>
          </a:p>
          <a:p>
            <a:pPr>
              <a:spcAft>
                <a:spcPts val="1200"/>
              </a:spcAft>
            </a:pPr>
            <a:r>
              <a:rPr lang="en-US" sz="2400" dirty="0">
                <a:solidFill>
                  <a:schemeClr val="accent1"/>
                </a:solidFill>
              </a:rPr>
              <a:t>1990—Americans with Disabilities Act (ADA)</a:t>
            </a:r>
          </a:p>
          <a:p>
            <a:pPr>
              <a:spcAft>
                <a:spcPts val="1200"/>
              </a:spcAft>
            </a:pPr>
            <a:r>
              <a:rPr lang="en-US" sz="2400" dirty="0">
                <a:solidFill>
                  <a:schemeClr val="accent1"/>
                </a:solidFill>
              </a:rPr>
              <a:t>2008—Americans with Disabilities Act Amendments Act (ADAAA)</a:t>
            </a:r>
          </a:p>
        </p:txBody>
      </p:sp>
    </p:spTree>
    <p:extLst>
      <p:ext uri="{BB962C8B-B14F-4D97-AF65-F5344CB8AC3E}">
        <p14:creationId xmlns:p14="http://schemas.microsoft.com/office/powerpoint/2010/main" val="1665079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fontScale="90000"/>
          </a:bodyPr>
          <a:lstStyle/>
          <a:p>
            <a:pPr algn="ctr"/>
            <a:r>
              <a:rPr lang="en-US" sz="5400" b="1" dirty="0"/>
              <a:t>DFCS PROCEDURES – RESOURCE DEVELOPMENT (4)</a:t>
            </a:r>
          </a:p>
        </p:txBody>
      </p:sp>
      <p:sp>
        <p:nvSpPr>
          <p:cNvPr id="3" name="Content Placeholder 2"/>
          <p:cNvSpPr>
            <a:spLocks noGrp="1"/>
          </p:cNvSpPr>
          <p:nvPr>
            <p:ph idx="1"/>
          </p:nvPr>
        </p:nvSpPr>
        <p:spPr>
          <a:xfrm>
            <a:off x="428625" y="1643049"/>
            <a:ext cx="11329988" cy="6709800"/>
          </a:xfrm>
        </p:spPr>
        <p:txBody>
          <a:bodyPr>
            <a:normAutofit/>
          </a:bodyPr>
          <a:lstStyle/>
          <a:p>
            <a:pPr marL="457200" indent="-457200">
              <a:buFont typeface="Wingdings" panose="05000000000000000000" pitchFamily="2" charset="2"/>
              <a:buChar char="Ø"/>
            </a:pPr>
            <a:r>
              <a:rPr lang="en-US" sz="3200" dirty="0"/>
              <a:t>Specifically address the impact of the disability on a caregiver’s ability to meet the Safety and Quality Standards and exhibit certain specified skills.</a:t>
            </a:r>
          </a:p>
          <a:p>
            <a:pPr marL="457200" indent="-457200">
              <a:buFont typeface="Wingdings" panose="05000000000000000000" pitchFamily="2" charset="2"/>
              <a:buChar char="Ø"/>
            </a:pPr>
            <a:r>
              <a:rPr lang="en-US" sz="3200" dirty="0"/>
              <a:t>Determine if the potential risks can be mitigated by a reasonable modification in policies, practices, or procedures, or by the provision of auxiliary aides or services.</a:t>
            </a:r>
          </a:p>
        </p:txBody>
      </p:sp>
      <p:sp>
        <p:nvSpPr>
          <p:cNvPr id="4" name="Slide Number Placeholder 3"/>
          <p:cNvSpPr>
            <a:spLocks noGrp="1"/>
          </p:cNvSpPr>
          <p:nvPr>
            <p:ph type="sldNum" sz="quarter" idx="12"/>
          </p:nvPr>
        </p:nvSpPr>
        <p:spPr/>
        <p:txBody>
          <a:bodyPr/>
          <a:lstStyle/>
          <a:p>
            <a:fld id="{F290025F-A967-4A18-BBE0-0E81BEA69125}" type="slidenum">
              <a:rPr lang="en-US" smtClean="0"/>
              <a:t>40</a:t>
            </a:fld>
            <a:endParaRPr lang="en-US" dirty="0"/>
          </a:p>
        </p:txBody>
      </p:sp>
    </p:spTree>
    <p:extLst>
      <p:ext uri="{BB962C8B-B14F-4D97-AF65-F5344CB8AC3E}">
        <p14:creationId xmlns:p14="http://schemas.microsoft.com/office/powerpoint/2010/main" val="44230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439236"/>
            <a:ext cx="11872400" cy="1013800"/>
          </a:xfrm>
        </p:spPr>
        <p:txBody>
          <a:bodyPr>
            <a:normAutofit/>
          </a:bodyPr>
          <a:lstStyle/>
          <a:p>
            <a:pPr algn="ctr"/>
            <a:r>
              <a:rPr lang="en-US" sz="5400" b="1" dirty="0"/>
              <a:t>HOW ABOUT PARENTS?</a:t>
            </a:r>
          </a:p>
        </p:txBody>
      </p:sp>
      <p:sp>
        <p:nvSpPr>
          <p:cNvPr id="3" name="Content Placeholder 2"/>
          <p:cNvSpPr>
            <a:spLocks noGrp="1"/>
          </p:cNvSpPr>
          <p:nvPr>
            <p:ph idx="1"/>
          </p:nvPr>
        </p:nvSpPr>
        <p:spPr>
          <a:xfrm>
            <a:off x="428625" y="1428729"/>
            <a:ext cx="11329988" cy="6709800"/>
          </a:xfrm>
        </p:spPr>
        <p:txBody>
          <a:bodyPr>
            <a:normAutofit/>
          </a:bodyPr>
          <a:lstStyle/>
          <a:p>
            <a:pPr marL="457200" indent="-457200">
              <a:buFont typeface="Wingdings" panose="05000000000000000000" pitchFamily="2" charset="2"/>
              <a:buChar char="Ø"/>
            </a:pPr>
            <a:r>
              <a:rPr lang="en-US" sz="3200" dirty="0"/>
              <a:t>Should the procedures for identifying and assessing parents be the same as for prospective caregivers?</a:t>
            </a:r>
          </a:p>
          <a:p>
            <a:pPr marL="457200" indent="-457200">
              <a:buFont typeface="Wingdings" panose="05000000000000000000" pitchFamily="2" charset="2"/>
              <a:buChar char="Ø"/>
            </a:pPr>
            <a:r>
              <a:rPr lang="en-US" sz="3200" dirty="0"/>
              <a:t>In what other ways might one be put on notice of inquiry?</a:t>
            </a:r>
          </a:p>
          <a:p>
            <a:pPr marL="457200" indent="-457200">
              <a:buFont typeface="Wingdings" panose="05000000000000000000" pitchFamily="2" charset="2"/>
              <a:buChar char="Ø"/>
            </a:pPr>
            <a:r>
              <a:rPr lang="en-US" sz="3200" dirty="0"/>
              <a:t>Is there a difference in apparent</a:t>
            </a:r>
          </a:p>
          <a:p>
            <a:pPr marL="0" indent="0">
              <a:buNone/>
            </a:pPr>
            <a:r>
              <a:rPr lang="en-US" sz="3200" dirty="0"/>
              <a:t>    and not so apparent disabilities?</a:t>
            </a:r>
          </a:p>
          <a:p>
            <a:pPr marL="457200" indent="-457200">
              <a:buFont typeface="Wingdings" panose="05000000000000000000" pitchFamily="2" charset="2"/>
              <a:buChar char="Ø"/>
            </a:pPr>
            <a:r>
              <a:rPr lang="en-US" sz="3200" dirty="0"/>
              <a:t>What might be required as to </a:t>
            </a:r>
          </a:p>
          <a:p>
            <a:pPr marL="0" indent="0">
              <a:buNone/>
            </a:pPr>
            <a:r>
              <a:rPr lang="en-US" sz="3200" dirty="0"/>
              <a:t>    parents that might go beyond </a:t>
            </a:r>
          </a:p>
          <a:p>
            <a:pPr marL="0" indent="0">
              <a:buNone/>
            </a:pPr>
            <a:r>
              <a:rPr lang="en-US" sz="3200" dirty="0"/>
              <a:t>    the requirements for prospective caregivers?</a:t>
            </a:r>
          </a:p>
        </p:txBody>
      </p:sp>
      <p:sp>
        <p:nvSpPr>
          <p:cNvPr id="4" name="Slide Number Placeholder 3"/>
          <p:cNvSpPr>
            <a:spLocks noGrp="1"/>
          </p:cNvSpPr>
          <p:nvPr>
            <p:ph type="sldNum" sz="quarter" idx="12"/>
          </p:nvPr>
        </p:nvSpPr>
        <p:spPr/>
        <p:txBody>
          <a:bodyPr/>
          <a:lstStyle/>
          <a:p>
            <a:fld id="{F290025F-A967-4A18-BBE0-0E81BEA69125}" type="slidenum">
              <a:rPr lang="en-US" smtClean="0"/>
              <a:t>41</a:t>
            </a:fld>
            <a:endParaRPr lang="en-US" dirty="0"/>
          </a:p>
        </p:txBody>
      </p:sp>
      <p:pic>
        <p:nvPicPr>
          <p:cNvPr id="6" name="Picture 5">
            <a:extLst>
              <a:ext uri="{FF2B5EF4-FFF2-40B4-BE49-F238E27FC236}">
                <a16:creationId xmlns:a16="http://schemas.microsoft.com/office/drawing/2014/main" id="{494F97D3-E5DA-4ADC-AE28-5E13DA981DC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0945" y="3198780"/>
            <a:ext cx="4093368" cy="2728912"/>
          </a:xfrm>
          <a:prstGeom prst="rect">
            <a:avLst/>
          </a:prstGeom>
        </p:spPr>
      </p:pic>
    </p:spTree>
    <p:extLst>
      <p:ext uri="{BB962C8B-B14F-4D97-AF65-F5344CB8AC3E}">
        <p14:creationId xmlns:p14="http://schemas.microsoft.com/office/powerpoint/2010/main" val="3533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4" y="267780"/>
            <a:ext cx="11872400" cy="1013800"/>
          </a:xfrm>
        </p:spPr>
        <p:txBody>
          <a:bodyPr>
            <a:normAutofit/>
          </a:bodyPr>
          <a:lstStyle/>
          <a:p>
            <a:pPr algn="ctr"/>
            <a:r>
              <a:rPr lang="en-US" sz="5400" b="1" dirty="0"/>
              <a:t>LET’S RECAP</a:t>
            </a:r>
          </a:p>
        </p:txBody>
      </p:sp>
      <p:sp>
        <p:nvSpPr>
          <p:cNvPr id="3" name="Content Placeholder 2"/>
          <p:cNvSpPr>
            <a:spLocks noGrp="1"/>
          </p:cNvSpPr>
          <p:nvPr>
            <p:ph idx="1"/>
          </p:nvPr>
        </p:nvSpPr>
        <p:spPr>
          <a:xfrm>
            <a:off x="428625" y="1200120"/>
            <a:ext cx="11329988" cy="6709800"/>
          </a:xfrm>
        </p:spPr>
        <p:txBody>
          <a:bodyPr>
            <a:normAutofit/>
          </a:bodyPr>
          <a:lstStyle/>
          <a:p>
            <a:pPr marL="457200" indent="-457200">
              <a:buFont typeface="Wingdings" panose="05000000000000000000" pitchFamily="2" charset="2"/>
              <a:buChar char="Ø"/>
            </a:pPr>
            <a:r>
              <a:rPr lang="en-US" sz="2800" dirty="0"/>
              <a:t>Provide same opportunity to benefit a as for a person without a disability.</a:t>
            </a:r>
          </a:p>
          <a:p>
            <a:pPr marL="457200" indent="-457200">
              <a:buFont typeface="Wingdings" panose="05000000000000000000" pitchFamily="2" charset="2"/>
              <a:buChar char="Ø"/>
            </a:pPr>
            <a:r>
              <a:rPr lang="en-US" sz="2800" dirty="0"/>
              <a:t>Notice of inquiry.</a:t>
            </a:r>
          </a:p>
          <a:p>
            <a:pPr marL="457200" indent="-457200">
              <a:buFont typeface="Wingdings" panose="05000000000000000000" pitchFamily="2" charset="2"/>
              <a:buChar char="Ø"/>
            </a:pPr>
            <a:r>
              <a:rPr lang="en-US" sz="2800" dirty="0"/>
              <a:t>Individualized assessments.</a:t>
            </a:r>
          </a:p>
          <a:p>
            <a:pPr marL="457200" indent="-457200">
              <a:buFont typeface="Wingdings" panose="05000000000000000000" pitchFamily="2" charset="2"/>
              <a:buChar char="Ø"/>
            </a:pPr>
            <a:r>
              <a:rPr lang="en-US" sz="2800" dirty="0"/>
              <a:t>Gather information.</a:t>
            </a:r>
          </a:p>
          <a:p>
            <a:pPr marL="457200" indent="-457200">
              <a:buFont typeface="Wingdings" panose="05000000000000000000" pitchFamily="2" charset="2"/>
              <a:buChar char="Ø"/>
            </a:pPr>
            <a:r>
              <a:rPr lang="en-US" sz="2800" dirty="0"/>
              <a:t>Qualified individual with a disability.</a:t>
            </a:r>
          </a:p>
          <a:p>
            <a:pPr marL="457200" indent="-457200">
              <a:buFont typeface="Wingdings" panose="05000000000000000000" pitchFamily="2" charset="2"/>
              <a:buChar char="Ø"/>
            </a:pPr>
            <a:r>
              <a:rPr lang="en-US" sz="2800" dirty="0"/>
              <a:t>Poses direct threat to the health of </a:t>
            </a:r>
          </a:p>
          <a:p>
            <a:pPr marL="0" indent="0">
              <a:buNone/>
            </a:pPr>
            <a:r>
              <a:rPr lang="en-US" sz="2800" dirty="0"/>
              <a:t>    safety of others.</a:t>
            </a:r>
          </a:p>
          <a:p>
            <a:pPr marL="457200" indent="-457200">
              <a:buFont typeface="Wingdings" panose="05000000000000000000" pitchFamily="2" charset="2"/>
              <a:buChar char="Ø"/>
            </a:pPr>
            <a:r>
              <a:rPr lang="en-US" sz="2800" dirty="0"/>
              <a:t>Ability to meet safety standards.</a:t>
            </a:r>
          </a:p>
          <a:p>
            <a:pPr marL="457200" indent="-457200">
              <a:buFont typeface="Wingdings" panose="05000000000000000000" pitchFamily="2" charset="2"/>
              <a:buChar char="Ø"/>
            </a:pPr>
            <a:r>
              <a:rPr lang="en-US" sz="2800" dirty="0"/>
              <a:t>Mitigation.</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4" name="Slide Number Placeholder 3"/>
          <p:cNvSpPr>
            <a:spLocks noGrp="1"/>
          </p:cNvSpPr>
          <p:nvPr>
            <p:ph type="sldNum" sz="quarter" idx="12"/>
          </p:nvPr>
        </p:nvSpPr>
        <p:spPr/>
        <p:txBody>
          <a:bodyPr/>
          <a:lstStyle/>
          <a:p>
            <a:fld id="{F290025F-A967-4A18-BBE0-0E81BEA69125}" type="slidenum">
              <a:rPr lang="en-US" smtClean="0"/>
              <a:t>42</a:t>
            </a:fld>
            <a:endParaRPr lang="en-US" dirty="0"/>
          </a:p>
        </p:txBody>
      </p:sp>
      <p:pic>
        <p:nvPicPr>
          <p:cNvPr id="6" name="Picture 5">
            <a:extLst>
              <a:ext uri="{FF2B5EF4-FFF2-40B4-BE49-F238E27FC236}">
                <a16:creationId xmlns:a16="http://schemas.microsoft.com/office/drawing/2014/main" id="{F4DF37E3-79CF-459C-9C48-797621DBA1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2470" y="2308730"/>
            <a:ext cx="3377714" cy="3377714"/>
          </a:xfrm>
          <a:prstGeom prst="rect">
            <a:avLst/>
          </a:prstGeom>
        </p:spPr>
      </p:pic>
    </p:spTree>
    <p:extLst>
      <p:ext uri="{BB962C8B-B14F-4D97-AF65-F5344CB8AC3E}">
        <p14:creationId xmlns:p14="http://schemas.microsoft.com/office/powerpoint/2010/main" val="1466314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9875520" cy="1356360"/>
          </a:xfrm>
        </p:spPr>
        <p:txBody>
          <a:bodyPr>
            <a:normAutofit/>
          </a:bodyPr>
          <a:lstStyle/>
          <a:p>
            <a:pPr algn="ctr"/>
            <a:r>
              <a:rPr lang="en-US" sz="3600" b="1" dirty="0"/>
              <a:t>LET’S DO AN EXERCISE</a:t>
            </a:r>
          </a:p>
        </p:txBody>
      </p:sp>
      <p:sp>
        <p:nvSpPr>
          <p:cNvPr id="3" name="Slide Number Placeholder 2"/>
          <p:cNvSpPr>
            <a:spLocks noGrp="1"/>
          </p:cNvSpPr>
          <p:nvPr>
            <p:ph type="sldNum" sz="quarter" idx="12"/>
          </p:nvPr>
        </p:nvSpPr>
        <p:spPr/>
        <p:txBody>
          <a:bodyPr/>
          <a:lstStyle/>
          <a:p>
            <a:fld id="{F290025F-A967-4A18-BBE0-0E81BEA69125}" type="slidenum">
              <a:rPr lang="en-US" smtClean="0"/>
              <a:t>43</a:t>
            </a:fld>
            <a:endParaRPr lang="en-US" dirty="0"/>
          </a:p>
        </p:txBody>
      </p:sp>
      <p:sp>
        <p:nvSpPr>
          <p:cNvPr id="4" name="TextBox 3"/>
          <p:cNvSpPr txBox="1"/>
          <p:nvPr/>
        </p:nvSpPr>
        <p:spPr>
          <a:xfrm>
            <a:off x="1123003" y="1051078"/>
            <a:ext cx="11235690" cy="4801314"/>
          </a:xfrm>
          <a:prstGeom prst="rect">
            <a:avLst/>
          </a:prstGeom>
          <a:noFill/>
        </p:spPr>
        <p:txBody>
          <a:bodyPr wrap="square" rtlCol="0">
            <a:spAutoFit/>
          </a:bodyPr>
          <a:lstStyle/>
          <a:p>
            <a:r>
              <a:rPr lang="en-US" sz="3200" b="1" dirty="0">
                <a:solidFill>
                  <a:schemeClr val="accent1"/>
                </a:solidFill>
              </a:rPr>
              <a:t>Child Welfare Agency</a:t>
            </a:r>
          </a:p>
          <a:p>
            <a:r>
              <a:rPr lang="en-US" sz="3200" b="1" dirty="0">
                <a:solidFill>
                  <a:schemeClr val="accent1"/>
                </a:solidFill>
              </a:rPr>
              <a:t>Agency Attorney</a:t>
            </a:r>
          </a:p>
          <a:p>
            <a:r>
              <a:rPr lang="en-US" sz="3200" b="1" dirty="0">
                <a:solidFill>
                  <a:schemeClr val="accent1"/>
                </a:solidFill>
              </a:rPr>
              <a:t>Parent’s Attorney</a:t>
            </a:r>
          </a:p>
          <a:p>
            <a:r>
              <a:rPr lang="en-US" sz="3200" b="1" dirty="0">
                <a:solidFill>
                  <a:schemeClr val="accent1"/>
                </a:solidFill>
              </a:rPr>
              <a:t>Child’s Attorney</a:t>
            </a:r>
          </a:p>
          <a:p>
            <a:r>
              <a:rPr lang="en-US" sz="3200" b="1" dirty="0">
                <a:solidFill>
                  <a:schemeClr val="accent1"/>
                </a:solidFill>
              </a:rPr>
              <a:t>CASA/GAL</a:t>
            </a:r>
          </a:p>
          <a:p>
            <a:r>
              <a:rPr lang="en-US" sz="3200" b="1" dirty="0">
                <a:solidFill>
                  <a:schemeClr val="accent1"/>
                </a:solidFill>
              </a:rPr>
              <a:t>Service Provider</a:t>
            </a:r>
          </a:p>
          <a:p>
            <a:r>
              <a:rPr lang="en-US" sz="3200" b="1" dirty="0">
                <a:solidFill>
                  <a:schemeClr val="accent1"/>
                </a:solidFill>
              </a:rPr>
              <a:t>Court Staff</a:t>
            </a:r>
          </a:p>
          <a:p>
            <a:r>
              <a:rPr lang="en-US" sz="3200" b="1" dirty="0">
                <a:solidFill>
                  <a:schemeClr val="accent1"/>
                </a:solidFill>
              </a:rPr>
              <a:t>Judge</a:t>
            </a:r>
          </a:p>
          <a:p>
            <a:r>
              <a:rPr lang="en-US" sz="3200" b="1" dirty="0">
                <a:solidFill>
                  <a:schemeClr val="accent1"/>
                </a:solidFill>
              </a:rPr>
              <a:t>Parents</a:t>
            </a:r>
          </a:p>
          <a:p>
            <a:endParaRPr lang="en-US" dirty="0">
              <a:solidFill>
                <a:schemeClr val="accent1"/>
              </a:solidFill>
            </a:endParaRPr>
          </a:p>
        </p:txBody>
      </p:sp>
      <p:sp>
        <p:nvSpPr>
          <p:cNvPr id="7" name="TextBox 6">
            <a:extLst>
              <a:ext uri="{FF2B5EF4-FFF2-40B4-BE49-F238E27FC236}">
                <a16:creationId xmlns:a16="http://schemas.microsoft.com/office/drawing/2014/main" id="{A80C37D8-C72D-4897-8626-50D83CDCC4FC}"/>
              </a:ext>
            </a:extLst>
          </p:cNvPr>
          <p:cNvSpPr txBox="1"/>
          <p:nvPr/>
        </p:nvSpPr>
        <p:spPr>
          <a:xfrm>
            <a:off x="5672138" y="5201769"/>
            <a:ext cx="4634864" cy="230832"/>
          </a:xfrm>
          <a:prstGeom prst="rect">
            <a:avLst/>
          </a:prstGeom>
          <a:noFill/>
        </p:spPr>
        <p:txBody>
          <a:bodyPr wrap="square" rtlCol="0">
            <a:spAutoFit/>
          </a:bodyPr>
          <a:lstStyle/>
          <a:p>
            <a:endParaRPr lang="en-US" sz="900" dirty="0"/>
          </a:p>
        </p:txBody>
      </p:sp>
      <p:pic>
        <p:nvPicPr>
          <p:cNvPr id="9" name="Picture 8">
            <a:extLst>
              <a:ext uri="{FF2B5EF4-FFF2-40B4-BE49-F238E27FC236}">
                <a16:creationId xmlns:a16="http://schemas.microsoft.com/office/drawing/2014/main" id="{9FEFF272-78E4-4497-8810-5CC6D64281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76988" y="1269278"/>
            <a:ext cx="4824412" cy="4177754"/>
          </a:xfrm>
          <a:prstGeom prst="rect">
            <a:avLst/>
          </a:prstGeom>
        </p:spPr>
      </p:pic>
    </p:spTree>
    <p:extLst>
      <p:ext uri="{BB962C8B-B14F-4D97-AF65-F5344CB8AC3E}">
        <p14:creationId xmlns:p14="http://schemas.microsoft.com/office/powerpoint/2010/main" val="27972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82" y="207273"/>
            <a:ext cx="11029616" cy="1013800"/>
          </a:xfrm>
        </p:spPr>
        <p:txBody>
          <a:bodyPr>
            <a:noAutofit/>
          </a:bodyPr>
          <a:lstStyle/>
          <a:p>
            <a:pPr algn="ctr"/>
            <a:br>
              <a:rPr lang="en-US" sz="3200" b="1" dirty="0"/>
            </a:b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86427" y="841018"/>
            <a:ext cx="5013871" cy="5013871"/>
          </a:xfrm>
          <a:prstGeom prst="rect">
            <a:avLst/>
          </a:prstGeom>
          <a:ln w="76200">
            <a:solidFill>
              <a:schemeClr val="tx1"/>
            </a:solidFill>
          </a:ln>
        </p:spPr>
      </p:pic>
      <p:sp>
        <p:nvSpPr>
          <p:cNvPr id="3" name="Slide Number Placeholder 2"/>
          <p:cNvSpPr>
            <a:spLocks noGrp="1"/>
          </p:cNvSpPr>
          <p:nvPr>
            <p:ph type="sldNum" sz="quarter" idx="12"/>
          </p:nvPr>
        </p:nvSpPr>
        <p:spPr/>
        <p:txBody>
          <a:bodyPr/>
          <a:lstStyle/>
          <a:p>
            <a:fld id="{F290025F-A967-4A18-BBE0-0E81BEA69125}" type="slidenum">
              <a:rPr lang="en-US" smtClean="0"/>
              <a:t>44</a:t>
            </a:fld>
            <a:endParaRPr lang="en-US" dirty="0"/>
          </a:p>
        </p:txBody>
      </p:sp>
      <p:sp>
        <p:nvSpPr>
          <p:cNvPr id="7" name="Rectangle 6"/>
          <p:cNvSpPr/>
          <p:nvPr/>
        </p:nvSpPr>
        <p:spPr>
          <a:xfrm>
            <a:off x="1016203" y="1896517"/>
            <a:ext cx="6096000" cy="584775"/>
          </a:xfrm>
          <a:prstGeom prst="rect">
            <a:avLst/>
          </a:prstGeom>
        </p:spPr>
        <p:txBody>
          <a:bodyPr>
            <a:spAutoFit/>
          </a:bodyPr>
          <a:lstStyle/>
          <a:p>
            <a:endParaRPr lang="en-US" sz="1600" dirty="0"/>
          </a:p>
          <a:p>
            <a:pPr fontAlgn="auto"/>
            <a:endParaRPr lang="en-US" sz="1600" b="1" dirty="0"/>
          </a:p>
        </p:txBody>
      </p:sp>
      <p:sp>
        <p:nvSpPr>
          <p:cNvPr id="10" name="TextBox 9"/>
          <p:cNvSpPr txBox="1"/>
          <p:nvPr/>
        </p:nvSpPr>
        <p:spPr>
          <a:xfrm>
            <a:off x="570682" y="1824459"/>
            <a:ext cx="5744296" cy="3046988"/>
          </a:xfrm>
          <a:prstGeom prst="rect">
            <a:avLst/>
          </a:prstGeom>
          <a:noFill/>
        </p:spPr>
        <p:txBody>
          <a:bodyPr wrap="square" rtlCol="0">
            <a:spAutoFit/>
          </a:bodyPr>
          <a:lstStyle/>
          <a:p>
            <a:r>
              <a:rPr lang="en-US" sz="3200" b="1" dirty="0">
                <a:solidFill>
                  <a:schemeClr val="accent1"/>
                </a:solidFill>
                <a:latin typeface="+mj-lt"/>
              </a:rPr>
              <a:t>74% of those with disabilities don’t use a wheelchair or anything else that might visually signal their impairment to the outside world</a:t>
            </a:r>
          </a:p>
        </p:txBody>
      </p:sp>
    </p:spTree>
    <p:extLst>
      <p:ext uri="{BB962C8B-B14F-4D97-AF65-F5344CB8AC3E}">
        <p14:creationId xmlns:p14="http://schemas.microsoft.com/office/powerpoint/2010/main" val="2165704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95" y="292533"/>
            <a:ext cx="11029616" cy="1013800"/>
          </a:xfrm>
        </p:spPr>
        <p:txBody>
          <a:bodyPr>
            <a:normAutofit fontScale="90000"/>
          </a:bodyPr>
          <a:lstStyle/>
          <a:p>
            <a:pPr algn="ctr"/>
            <a:r>
              <a:rPr lang="en-US" dirty="0"/>
              <a:t>How to Identify a Person With a Disability? </a:t>
            </a:r>
          </a:p>
        </p:txBody>
      </p:sp>
      <p:sp>
        <p:nvSpPr>
          <p:cNvPr id="3" name="Content Placeholder 2"/>
          <p:cNvSpPr>
            <a:spLocks noGrp="1"/>
          </p:cNvSpPr>
          <p:nvPr>
            <p:ph idx="1"/>
          </p:nvPr>
        </p:nvSpPr>
        <p:spPr>
          <a:xfrm>
            <a:off x="3273810" y="1174011"/>
            <a:ext cx="8557965" cy="4675239"/>
          </a:xfrm>
        </p:spPr>
        <p:txBody>
          <a:bodyPr>
            <a:noAutofit/>
          </a:bodyPr>
          <a:lstStyle/>
          <a:p>
            <a:r>
              <a:rPr lang="en-US" sz="2800" dirty="0"/>
              <a:t>Often the agency itself claims that the parent is cognitively, psychiatrically, or physically impaired.</a:t>
            </a:r>
          </a:p>
          <a:p>
            <a:r>
              <a:rPr lang="en-US" sz="2800" dirty="0"/>
              <a:t>In addition, the parent may have medical and mental health records.</a:t>
            </a:r>
          </a:p>
          <a:p>
            <a:r>
              <a:rPr lang="en-US" sz="2800" dirty="0"/>
              <a:t>Social Security findings.  </a:t>
            </a:r>
            <a:r>
              <a:rPr lang="en-US" sz="2400" dirty="0"/>
              <a:t>(A person may not be receiving Social Security benefits and still qualify for protection under the ADA). </a:t>
            </a:r>
          </a:p>
          <a:p>
            <a:r>
              <a:rPr lang="en-US" sz="2800" dirty="0"/>
              <a:t>Educational records that support the claim of disability. </a:t>
            </a:r>
          </a:p>
          <a:p>
            <a:r>
              <a:rPr lang="en-US" sz="2800" dirty="0"/>
              <a:t>Agency court reports also may raise concerns about disability</a:t>
            </a:r>
            <a:r>
              <a:rPr lang="en-US" sz="3200" dirty="0"/>
              <a:t>.</a:t>
            </a:r>
          </a:p>
        </p:txBody>
      </p:sp>
      <p:sp>
        <p:nvSpPr>
          <p:cNvPr id="5" name="Slide Number Placeholder 4"/>
          <p:cNvSpPr>
            <a:spLocks noGrp="1"/>
          </p:cNvSpPr>
          <p:nvPr>
            <p:ph type="sldNum" sz="quarter" idx="12"/>
          </p:nvPr>
        </p:nvSpPr>
        <p:spPr/>
        <p:txBody>
          <a:bodyPr/>
          <a:lstStyle/>
          <a:p>
            <a:fld id="{F290025F-A967-4A18-BBE0-0E81BEA69125}" type="slidenum">
              <a:rPr lang="en-US" smtClean="0"/>
              <a:t>45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 y="2281693"/>
            <a:ext cx="2692619" cy="2863579"/>
          </a:xfrm>
          <a:prstGeom prst="rect">
            <a:avLst/>
          </a:prstGeom>
        </p:spPr>
      </p:pic>
    </p:spTree>
    <p:extLst>
      <p:ext uri="{BB962C8B-B14F-4D97-AF65-F5344CB8AC3E}">
        <p14:creationId xmlns:p14="http://schemas.microsoft.com/office/powerpoint/2010/main" val="973845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46</a:t>
            </a:fld>
            <a:endParaRPr lang="en-US" dirty="0"/>
          </a:p>
        </p:txBody>
      </p:sp>
      <p:sp>
        <p:nvSpPr>
          <p:cNvPr id="4" name="Rectangle 3"/>
          <p:cNvSpPr/>
          <p:nvPr/>
        </p:nvSpPr>
        <p:spPr>
          <a:xfrm>
            <a:off x="-128586" y="1288648"/>
            <a:ext cx="11958636" cy="4478214"/>
          </a:xfrm>
          <a:prstGeom prst="rect">
            <a:avLst/>
          </a:prstGeom>
        </p:spPr>
        <p:txBody>
          <a:bodyPr wrap="square">
            <a:spAutoFit/>
          </a:bodyPr>
          <a:lstStyle/>
          <a:p>
            <a:pPr marL="971550" marR="0" indent="-457200">
              <a:lnSpc>
                <a:spcPct val="107000"/>
              </a:lnSpc>
              <a:spcBef>
                <a:spcPts val="0"/>
              </a:spcBef>
              <a:spcAft>
                <a:spcPts val="800"/>
              </a:spcAft>
              <a:buFont typeface="Wingdings" panose="05000000000000000000" pitchFamily="2" charset="2"/>
              <a:buChar char="Ø"/>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Judges want their orders to be followed. </a:t>
            </a:r>
          </a:p>
          <a:p>
            <a:pPr marL="971550" marR="0" indent="-457200">
              <a:lnSpc>
                <a:spcPct val="107000"/>
              </a:lnSpc>
              <a:spcBef>
                <a:spcPts val="0"/>
              </a:spcBef>
              <a:spcAft>
                <a:spcPts val="800"/>
              </a:spcAft>
              <a:buFont typeface="Wingdings" panose="05000000000000000000" pitchFamily="2" charset="2"/>
              <a:buChar char="Ø"/>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DFCS wants parents to comply with their case plan. </a:t>
            </a:r>
          </a:p>
          <a:p>
            <a:pPr marL="971550" marR="0" indent="-457200">
              <a:lnSpc>
                <a:spcPct val="107000"/>
              </a:lnSpc>
              <a:spcBef>
                <a:spcPts val="0"/>
              </a:spcBef>
              <a:spcAft>
                <a:spcPts val="800"/>
              </a:spcAft>
              <a:buFont typeface="Wingdings" panose="05000000000000000000" pitchFamily="2" charset="2"/>
              <a:buChar char="Ø"/>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Service Providers want clients to comply with their treatment plan.  </a:t>
            </a:r>
          </a:p>
          <a:p>
            <a:pPr marL="971550" marR="0" indent="-457200">
              <a:lnSpc>
                <a:spcPct val="107000"/>
              </a:lnSpc>
              <a:spcBef>
                <a:spcPts val="0"/>
              </a:spcBef>
              <a:spcAft>
                <a:spcPts val="800"/>
              </a:spcAft>
              <a:buFont typeface="Wingdings" panose="05000000000000000000" pitchFamily="2" charset="2"/>
              <a:buChar char="Ø"/>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Attorneys want clients to know their rights.</a:t>
            </a:r>
          </a:p>
          <a:p>
            <a:pPr marL="514350" marR="0">
              <a:lnSpc>
                <a:spcPct val="107000"/>
              </a:lnSpc>
              <a:spcBef>
                <a:spcPts val="0"/>
              </a:spcBef>
              <a:spcAft>
                <a:spcPts val="800"/>
              </a:spcAft>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That means they have to be understood. </a:t>
            </a:r>
          </a:p>
          <a:p>
            <a:pPr marL="514350" marR="0">
              <a:lnSpc>
                <a:spcPct val="107000"/>
              </a:lnSpc>
              <a:spcBef>
                <a:spcPts val="0"/>
              </a:spcBef>
              <a:spcAft>
                <a:spcPts val="800"/>
              </a:spcAft>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That means they have they have to explain</a:t>
            </a:r>
          </a:p>
          <a:p>
            <a:pPr marL="514350" marR="0">
              <a:lnSpc>
                <a:spcPct val="107000"/>
              </a:lnSpc>
              <a:spcBef>
                <a:spcPts val="0"/>
              </a:spcBef>
              <a:spcAft>
                <a:spcPts val="800"/>
              </a:spcAft>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them in a manner that makes sense to </a:t>
            </a:r>
          </a:p>
          <a:p>
            <a:pPr marL="514350" marR="0">
              <a:lnSpc>
                <a:spcPct val="107000"/>
              </a:lnSpc>
              <a:spcBef>
                <a:spcPts val="0"/>
              </a:spcBef>
              <a:spcAft>
                <a:spcPts val="800"/>
              </a:spcAft>
            </a:pPr>
            <a:r>
              <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listener. </a:t>
            </a:r>
            <a:endParaRPr lang="en-US"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57188" y="467429"/>
            <a:ext cx="11472862" cy="584775"/>
          </a:xfrm>
          <a:prstGeom prst="rect">
            <a:avLst/>
          </a:prstGeom>
          <a:noFill/>
        </p:spPr>
        <p:txBody>
          <a:bodyPr wrap="square" rtlCol="0">
            <a:spAutoFit/>
          </a:bodyPr>
          <a:lstStyle/>
          <a:p>
            <a:r>
              <a:rPr lang="en-US" sz="3200" b="1" dirty="0">
                <a:solidFill>
                  <a:schemeClr val="tx2"/>
                </a:solidFill>
              </a:rPr>
              <a:t>Effective Communication:  Key to Increased Compliance    </a:t>
            </a:r>
          </a:p>
        </p:txBody>
      </p:sp>
      <p:pic>
        <p:nvPicPr>
          <p:cNvPr id="5" name="Picture 4">
            <a:extLst>
              <a:ext uri="{FF2B5EF4-FFF2-40B4-BE49-F238E27FC236}">
                <a16:creationId xmlns:a16="http://schemas.microsoft.com/office/drawing/2014/main" id="{CA218039-752E-4342-9032-604C112E00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3678736" y="-10847834"/>
            <a:ext cx="7647149" cy="10847834"/>
          </a:xfrm>
          <a:prstGeom prst="rect">
            <a:avLst/>
          </a:prstGeom>
        </p:spPr>
      </p:pic>
      <p:sp>
        <p:nvSpPr>
          <p:cNvPr id="7" name="TextBox 6">
            <a:extLst>
              <a:ext uri="{FF2B5EF4-FFF2-40B4-BE49-F238E27FC236}">
                <a16:creationId xmlns:a16="http://schemas.microsoft.com/office/drawing/2014/main" id="{597C6F3C-F9F2-4B9E-8BC4-3140FCEFBD81}"/>
              </a:ext>
            </a:extLst>
          </p:cNvPr>
          <p:cNvSpPr txBox="1"/>
          <p:nvPr/>
        </p:nvSpPr>
        <p:spPr>
          <a:xfrm flipV="1">
            <a:off x="3678737" y="6492875"/>
            <a:ext cx="3193552" cy="230832"/>
          </a:xfrm>
          <a:prstGeom prst="rect">
            <a:avLst/>
          </a:prstGeom>
          <a:noFill/>
        </p:spPr>
        <p:txBody>
          <a:bodyPr wrap="square" rtlCol="0">
            <a:spAutoFit/>
          </a:bodyPr>
          <a:lstStyle/>
          <a:p>
            <a:r>
              <a:rPr lang="en-US" sz="900" dirty="0">
                <a:hlinkClick r:id="rId5" tooltip="https://creativecommons.org/licenses/by-nc-sa/3.0/"/>
              </a:rPr>
              <a:t>NC</a:t>
            </a:r>
            <a:endParaRPr lang="en-US" sz="900" dirty="0"/>
          </a:p>
        </p:txBody>
      </p:sp>
      <p:pic>
        <p:nvPicPr>
          <p:cNvPr id="12" name="Picture 11">
            <a:extLst>
              <a:ext uri="{FF2B5EF4-FFF2-40B4-BE49-F238E27FC236}">
                <a16:creationId xmlns:a16="http://schemas.microsoft.com/office/drawing/2014/main" id="{DF9629C7-6984-4A9F-8F24-69E57638740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72363" y="2945544"/>
            <a:ext cx="4357687" cy="3147706"/>
          </a:xfrm>
          <a:prstGeom prst="rect">
            <a:avLst/>
          </a:prstGeom>
        </p:spPr>
      </p:pic>
      <p:sp>
        <p:nvSpPr>
          <p:cNvPr id="13" name="TextBox 12">
            <a:extLst>
              <a:ext uri="{FF2B5EF4-FFF2-40B4-BE49-F238E27FC236}">
                <a16:creationId xmlns:a16="http://schemas.microsoft.com/office/drawing/2014/main" id="{C8027120-DFE8-4C90-BE9E-7D8E56BCEBA4}"/>
              </a:ext>
            </a:extLst>
          </p:cNvPr>
          <p:cNvSpPr txBox="1"/>
          <p:nvPr/>
        </p:nvSpPr>
        <p:spPr>
          <a:xfrm>
            <a:off x="7529508" y="6094146"/>
            <a:ext cx="3771900" cy="230832"/>
          </a:xfrm>
          <a:prstGeom prst="rect">
            <a:avLst/>
          </a:prstGeom>
          <a:noFill/>
        </p:spPr>
        <p:txBody>
          <a:bodyPr wrap="square" rtlCol="0">
            <a:spAutoFit/>
          </a:bodyPr>
          <a:lstStyle/>
          <a:p>
            <a:r>
              <a:rPr lang="en-US" sz="900" dirty="0">
                <a:hlinkClick r:id="rId7" tooltip="http://classroom-aid.com/2012/09/24/how-will-you-explain-game-based-learning-in-the-simpliest-way/"/>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454470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47</a:t>
            </a:fld>
            <a:endParaRPr lang="en-US" dirty="0"/>
          </a:p>
        </p:txBody>
      </p:sp>
      <p:sp>
        <p:nvSpPr>
          <p:cNvPr id="3" name="Rectangle 2"/>
          <p:cNvSpPr/>
          <p:nvPr/>
        </p:nvSpPr>
        <p:spPr>
          <a:xfrm>
            <a:off x="1562793" y="1846811"/>
            <a:ext cx="9227127" cy="2308324"/>
          </a:xfrm>
          <a:prstGeom prst="rect">
            <a:avLst/>
          </a:prstGeom>
        </p:spPr>
        <p:txBody>
          <a:bodyPr wrap="square">
            <a:spAutoFit/>
          </a:bodyPr>
          <a:lstStyle/>
          <a:p>
            <a:r>
              <a:rPr lang="en-US" sz="3600" dirty="0">
                <a:solidFill>
                  <a:schemeClr val="tx2"/>
                </a:solidFill>
              </a:rPr>
              <a:t>Treating everyone exactly the same way does not ensure fairness. Truly equal treatment of people with disabilities often means treating them differently.</a:t>
            </a:r>
          </a:p>
        </p:txBody>
      </p:sp>
    </p:spTree>
    <p:extLst>
      <p:ext uri="{BB962C8B-B14F-4D97-AF65-F5344CB8AC3E}">
        <p14:creationId xmlns:p14="http://schemas.microsoft.com/office/powerpoint/2010/main" val="1971036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5" y="266940"/>
            <a:ext cx="11820697" cy="1098557"/>
          </a:xfrm>
        </p:spPr>
        <p:txBody>
          <a:bodyPr>
            <a:noAutofit/>
          </a:bodyPr>
          <a:lstStyle/>
          <a:p>
            <a:pPr algn="ctr"/>
            <a:r>
              <a:rPr lang="en-US" sz="3600" b="1" dirty="0"/>
              <a:t>Reasonable Accommodations = Reasonable Efforts</a:t>
            </a:r>
            <a:br>
              <a:rPr lang="en-US" sz="2000" dirty="0"/>
            </a:br>
            <a:endParaRPr lang="en-US" sz="2000" dirty="0"/>
          </a:p>
        </p:txBody>
      </p:sp>
      <p:sp>
        <p:nvSpPr>
          <p:cNvPr id="4" name="Slide Number Placeholder 3"/>
          <p:cNvSpPr>
            <a:spLocks noGrp="1"/>
          </p:cNvSpPr>
          <p:nvPr>
            <p:ph type="sldNum" sz="quarter" idx="12"/>
          </p:nvPr>
        </p:nvSpPr>
        <p:spPr/>
        <p:txBody>
          <a:bodyPr/>
          <a:lstStyle/>
          <a:p>
            <a:fld id="{F290025F-A967-4A18-BBE0-0E81BEA69125}" type="slidenum">
              <a:rPr lang="en-US" smtClean="0"/>
              <a:t>48</a:t>
            </a:fld>
            <a:endParaRPr lang="en-US" dirty="0"/>
          </a:p>
        </p:txBody>
      </p:sp>
      <p:sp>
        <p:nvSpPr>
          <p:cNvPr id="3" name="Rectangle 2"/>
          <p:cNvSpPr/>
          <p:nvPr/>
        </p:nvSpPr>
        <p:spPr>
          <a:xfrm>
            <a:off x="345714" y="901555"/>
            <a:ext cx="11640588" cy="6309420"/>
          </a:xfrm>
          <a:prstGeom prst="rect">
            <a:avLst/>
          </a:prstGeom>
        </p:spPr>
        <p:txBody>
          <a:bodyPr wrap="square">
            <a:spAutoFit/>
          </a:bodyPr>
          <a:lstStyle/>
          <a:p>
            <a:r>
              <a:rPr lang="en-US" sz="2000" dirty="0">
                <a:solidFill>
                  <a:schemeClr val="accent1"/>
                </a:solidFill>
              </a:rPr>
              <a:t>Giving longer periods of time to comply with plans and providing more intensive, individualized, services (exception to ASFA timelines).</a:t>
            </a:r>
          </a:p>
          <a:p>
            <a:endParaRPr lang="en-US" sz="2000" dirty="0">
              <a:solidFill>
                <a:schemeClr val="accent1"/>
              </a:solidFill>
            </a:endParaRPr>
          </a:p>
          <a:p>
            <a:r>
              <a:rPr lang="en-US" sz="2000" dirty="0">
                <a:solidFill>
                  <a:schemeClr val="accent1"/>
                </a:solidFill>
              </a:rPr>
              <a:t>Providing transportation in cases where these parents lack mobility.</a:t>
            </a:r>
          </a:p>
          <a:p>
            <a:endParaRPr lang="en-US" sz="2000" dirty="0">
              <a:solidFill>
                <a:schemeClr val="accent1"/>
              </a:solidFill>
            </a:endParaRPr>
          </a:p>
          <a:p>
            <a:r>
              <a:rPr lang="en-US" sz="2000" dirty="0">
                <a:solidFill>
                  <a:schemeClr val="accent1"/>
                </a:solidFill>
              </a:rPr>
              <a:t>Providing individualized services (parental supports).</a:t>
            </a:r>
          </a:p>
          <a:p>
            <a:endParaRPr lang="en-US" sz="2000" dirty="0">
              <a:solidFill>
                <a:schemeClr val="accent1"/>
              </a:solidFill>
            </a:endParaRPr>
          </a:p>
          <a:p>
            <a:r>
              <a:rPr lang="en-US" sz="2000" dirty="0">
                <a:solidFill>
                  <a:schemeClr val="accent1"/>
                </a:solidFill>
              </a:rPr>
              <a:t>Eliminating from case plans requirements that parents with disabilities live independently free of financial and other dependence on relatives or close friends.</a:t>
            </a:r>
          </a:p>
          <a:p>
            <a:endParaRPr lang="en-US" sz="2000" dirty="0">
              <a:solidFill>
                <a:schemeClr val="accent1"/>
              </a:solidFill>
            </a:endParaRPr>
          </a:p>
          <a:p>
            <a:r>
              <a:rPr lang="en-US" sz="2000" dirty="0">
                <a:solidFill>
                  <a:schemeClr val="accent1"/>
                </a:solidFill>
              </a:rPr>
              <a:t>Developing appropriate case plan tasks and goals that address the individualized needs of all affected family members with disabilities, recognizing that allowing parents with disabilities to use family members as part of their support network may be appropriate.</a:t>
            </a:r>
          </a:p>
          <a:p>
            <a:endParaRPr lang="en-US" sz="2000" dirty="0">
              <a:solidFill>
                <a:schemeClr val="accent1"/>
              </a:solidFill>
            </a:endParaRPr>
          </a:p>
          <a:p>
            <a:r>
              <a:rPr lang="en-US" sz="2000" dirty="0">
                <a:solidFill>
                  <a:schemeClr val="accent1"/>
                </a:solidFill>
              </a:rPr>
              <a:t>Enlisting the aid of disability experts to design modified case plans for parents with disabilities.</a:t>
            </a:r>
          </a:p>
          <a:p>
            <a:endParaRPr lang="en-US" sz="2000" dirty="0">
              <a:solidFill>
                <a:schemeClr val="accent1"/>
              </a:solidFill>
            </a:endParaRPr>
          </a:p>
          <a:p>
            <a:r>
              <a:rPr lang="en-US" sz="2000" dirty="0">
                <a:solidFill>
                  <a:schemeClr val="accent1"/>
                </a:solidFill>
              </a:rPr>
              <a:t>Creating protocols for identifying disabled individuals who might qualify for ADA consideration, both in the agency process and in the court process</a:t>
            </a:r>
            <a:r>
              <a:rPr lang="en-US" sz="2000" dirty="0"/>
              <a:t>.</a:t>
            </a:r>
          </a:p>
          <a:p>
            <a:endParaRPr lang="en-US" sz="2400" dirty="0"/>
          </a:p>
          <a:p>
            <a:endParaRPr lang="en-US" sz="2000" dirty="0"/>
          </a:p>
        </p:txBody>
      </p:sp>
    </p:spTree>
    <p:extLst>
      <p:ext uri="{BB962C8B-B14F-4D97-AF65-F5344CB8AC3E}">
        <p14:creationId xmlns:p14="http://schemas.microsoft.com/office/powerpoint/2010/main" val="158920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04" y="724552"/>
            <a:ext cx="11029616" cy="988332"/>
          </a:xfrm>
        </p:spPr>
        <p:txBody>
          <a:bodyPr>
            <a:noAutofit/>
          </a:bodyPr>
          <a:lstStyle/>
          <a:p>
            <a:pPr algn="ctr"/>
            <a:r>
              <a:rPr lang="en-US" sz="3600" b="1" dirty="0">
                <a:latin typeface="Calibri" panose="020F0502020204030204" pitchFamily="34" charset="0"/>
              </a:rPr>
              <a:t> </a:t>
            </a:r>
            <a:r>
              <a:rPr lang="en-US" sz="4400" b="1" dirty="0"/>
              <a:t>Reasonable Efforts Check List</a:t>
            </a:r>
            <a:br>
              <a:rPr lang="en-US" sz="4400" b="1" dirty="0"/>
            </a:br>
            <a:br>
              <a:rPr lang="en-US" sz="4400" b="1" dirty="0"/>
            </a:br>
            <a:endParaRPr lang="en-US" sz="4400" b="1" dirty="0"/>
          </a:p>
        </p:txBody>
      </p:sp>
      <p:sp>
        <p:nvSpPr>
          <p:cNvPr id="5" name="Slide Number Placeholder 4"/>
          <p:cNvSpPr>
            <a:spLocks noGrp="1"/>
          </p:cNvSpPr>
          <p:nvPr>
            <p:ph type="sldNum" sz="quarter" idx="12"/>
          </p:nvPr>
        </p:nvSpPr>
        <p:spPr/>
        <p:txBody>
          <a:bodyPr/>
          <a:lstStyle/>
          <a:p>
            <a:fld id="{F290025F-A967-4A18-BBE0-0E81BEA69125}" type="slidenum">
              <a:rPr lang="en-US" smtClean="0"/>
              <a:t>49</a:t>
            </a:fld>
            <a:endParaRPr lang="en-US" dirty="0"/>
          </a:p>
        </p:txBody>
      </p:sp>
      <p:sp>
        <p:nvSpPr>
          <p:cNvPr id="3" name="Rectangle 2"/>
          <p:cNvSpPr/>
          <p:nvPr/>
        </p:nvSpPr>
        <p:spPr>
          <a:xfrm>
            <a:off x="308210" y="835634"/>
            <a:ext cx="8835790" cy="5570756"/>
          </a:xfrm>
          <a:prstGeom prst="rect">
            <a:avLst/>
          </a:prstGeom>
        </p:spPr>
        <p:txBody>
          <a:bodyPr wrap="square">
            <a:spAutoFit/>
          </a:bodyPr>
          <a:lstStyle/>
          <a:p>
            <a:pPr algn="ctr"/>
            <a:endParaRPr lang="en-US" sz="2000" dirty="0">
              <a:latin typeface="Arial" panose="020B0604020202020204" pitchFamily="34" charset="0"/>
            </a:endParaRPr>
          </a:p>
          <a:p>
            <a:pPr algn="ctr"/>
            <a:r>
              <a:rPr lang="en-US" sz="2400" b="1" dirty="0">
                <a:solidFill>
                  <a:schemeClr val="accent1"/>
                </a:solidFill>
                <a:latin typeface="Arial" panose="020B0604020202020204" pitchFamily="34" charset="0"/>
              </a:rPr>
              <a:t>Assessments, Services and Representation</a:t>
            </a:r>
          </a:p>
          <a:p>
            <a:r>
              <a:rPr lang="en-US" sz="2400" dirty="0">
                <a:solidFill>
                  <a:schemeClr val="accent1"/>
                </a:solidFill>
              </a:rPr>
              <a:t>• </a:t>
            </a:r>
            <a:r>
              <a:rPr lang="en-US" sz="2400" b="1" dirty="0">
                <a:solidFill>
                  <a:schemeClr val="accent1"/>
                </a:solidFill>
              </a:rPr>
              <a:t>Services</a:t>
            </a:r>
          </a:p>
          <a:p>
            <a:pPr marL="342900" indent="-342900">
              <a:buFont typeface="Wingdings" panose="05000000000000000000" pitchFamily="2" charset="2"/>
              <a:buChar char="ü"/>
            </a:pPr>
            <a:r>
              <a:rPr lang="en-US" sz="2400" dirty="0">
                <a:solidFill>
                  <a:schemeClr val="accent1"/>
                </a:solidFill>
              </a:rPr>
              <a:t>Provided parental supports in timely manner</a:t>
            </a:r>
          </a:p>
          <a:p>
            <a:pPr marL="342900" indent="-342900">
              <a:buFont typeface="Wingdings" panose="05000000000000000000" pitchFamily="2" charset="2"/>
              <a:buChar char="ü"/>
            </a:pPr>
            <a:r>
              <a:rPr lang="en-US" sz="2400" dirty="0">
                <a:solidFill>
                  <a:schemeClr val="accent1"/>
                </a:solidFill>
              </a:rPr>
              <a:t>Supports are appropriate and provided throughout the process—in communication, settings for meetings, visitation and assessment, case plans, parenting evaluations, and services.</a:t>
            </a:r>
          </a:p>
          <a:p>
            <a:r>
              <a:rPr lang="en-US" sz="2400" dirty="0">
                <a:solidFill>
                  <a:schemeClr val="accent1"/>
                </a:solidFill>
              </a:rPr>
              <a:t>• </a:t>
            </a:r>
            <a:r>
              <a:rPr lang="en-US" sz="2400" b="1" dirty="0">
                <a:solidFill>
                  <a:schemeClr val="accent1"/>
                </a:solidFill>
              </a:rPr>
              <a:t>Representation</a:t>
            </a:r>
          </a:p>
          <a:p>
            <a:pPr marL="342900" indent="-342900">
              <a:buFont typeface="Wingdings" panose="05000000000000000000" pitchFamily="2" charset="2"/>
              <a:buChar char="ü"/>
            </a:pPr>
            <a:r>
              <a:rPr lang="en-US" sz="2400" dirty="0">
                <a:solidFill>
                  <a:schemeClr val="accent1"/>
                </a:solidFill>
              </a:rPr>
              <a:t>Focus on parental behavior not disability</a:t>
            </a:r>
          </a:p>
          <a:p>
            <a:pPr marL="342900" indent="-342900">
              <a:buFont typeface="Wingdings" panose="05000000000000000000" pitchFamily="2" charset="2"/>
              <a:buChar char="ü"/>
            </a:pPr>
            <a:r>
              <a:rPr lang="en-US" sz="2400" dirty="0">
                <a:solidFill>
                  <a:schemeClr val="accent1"/>
                </a:solidFill>
              </a:rPr>
              <a:t>Opportunity to demonstrate parenting ability with supports</a:t>
            </a:r>
          </a:p>
          <a:p>
            <a:pPr marL="342900" indent="-342900">
              <a:buFont typeface="Wingdings" panose="05000000000000000000" pitchFamily="2" charset="2"/>
              <a:buChar char="ü"/>
            </a:pPr>
            <a:r>
              <a:rPr lang="en-US" sz="2400" dirty="0">
                <a:solidFill>
                  <a:schemeClr val="accent1"/>
                </a:solidFill>
              </a:rPr>
              <a:t>Multiple experts’ opinions to determine parent’s ability and competence to parent</a:t>
            </a:r>
          </a:p>
          <a:p>
            <a:endParaRPr lang="en-US" sz="2400" b="1"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530" y="2202092"/>
            <a:ext cx="2458040" cy="2209124"/>
          </a:xfrm>
          <a:prstGeom prst="rect">
            <a:avLst/>
          </a:prstGeom>
        </p:spPr>
      </p:pic>
    </p:spTree>
    <p:extLst>
      <p:ext uri="{BB962C8B-B14F-4D97-AF65-F5344CB8AC3E}">
        <p14:creationId xmlns:p14="http://schemas.microsoft.com/office/powerpoint/2010/main" val="187080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a:t>
            </a:fld>
            <a:endParaRPr lang="en-US" dirty="0"/>
          </a:p>
        </p:txBody>
      </p:sp>
      <p:sp>
        <p:nvSpPr>
          <p:cNvPr id="3" name="Rectangle 2"/>
          <p:cNvSpPr/>
          <p:nvPr/>
        </p:nvSpPr>
        <p:spPr>
          <a:xfrm>
            <a:off x="1185672" y="537389"/>
            <a:ext cx="10021824" cy="5478423"/>
          </a:xfrm>
          <a:prstGeom prst="rect">
            <a:avLst/>
          </a:prstGeom>
        </p:spPr>
        <p:txBody>
          <a:bodyPr wrap="square">
            <a:spAutoFit/>
          </a:bodyPr>
          <a:lstStyle/>
          <a:p>
            <a:pPr marR="41660" algn="ctr"/>
            <a:endParaRPr lang="en-US" sz="2400" dirty="0">
              <a:solidFill>
                <a:schemeClr val="tx2"/>
              </a:solidFill>
              <a:latin typeface="Arial" panose="020B0604020202020204" pitchFamily="34" charset="0"/>
            </a:endParaRPr>
          </a:p>
          <a:p>
            <a:pPr marR="29080"/>
            <a:r>
              <a:rPr lang="en-US" sz="3200" b="1" dirty="0">
                <a:solidFill>
                  <a:schemeClr val="tx2"/>
                </a:solidFill>
              </a:rPr>
              <a:t>All recipients of HHS funding must comply with:</a:t>
            </a:r>
          </a:p>
          <a:p>
            <a:pPr marR="29080"/>
            <a:endParaRPr lang="en-US" sz="2400" dirty="0">
              <a:solidFill>
                <a:schemeClr val="tx2"/>
              </a:solidFill>
            </a:endParaRPr>
          </a:p>
          <a:p>
            <a:r>
              <a:rPr lang="en-US" b="1" dirty="0">
                <a:solidFill>
                  <a:schemeClr val="tx2"/>
                </a:solidFill>
              </a:rPr>
              <a:t>Title VI of the Civil Rights Act of 1964 </a:t>
            </a:r>
            <a:r>
              <a:rPr lang="en-US" dirty="0">
                <a:solidFill>
                  <a:schemeClr val="tx2"/>
                </a:solidFill>
              </a:rPr>
              <a:t>(prohibiting race, color, and national origin discrimination and requiring language access for limited English proficient persons);</a:t>
            </a:r>
          </a:p>
          <a:p>
            <a:endParaRPr lang="en-US" dirty="0">
              <a:solidFill>
                <a:schemeClr val="tx2"/>
              </a:solidFill>
            </a:endParaRPr>
          </a:p>
          <a:p>
            <a:r>
              <a:rPr lang="en-US" b="1" dirty="0">
                <a:solidFill>
                  <a:schemeClr val="tx2"/>
                </a:solidFill>
              </a:rPr>
              <a:t>Multiethnic Placement Act of 1994 (MEPA), as amended by Section 1808 </a:t>
            </a:r>
            <a:r>
              <a:rPr lang="en-US" dirty="0">
                <a:solidFill>
                  <a:schemeClr val="tx2"/>
                </a:solidFill>
              </a:rPr>
              <a:t>(prohibiting race, color and national origin discrimination in foster and adoptive placements)</a:t>
            </a:r>
          </a:p>
          <a:p>
            <a:endParaRPr lang="en-US" dirty="0">
              <a:solidFill>
                <a:schemeClr val="tx2"/>
              </a:solidFill>
            </a:endParaRPr>
          </a:p>
          <a:p>
            <a:r>
              <a:rPr lang="en-US" b="1" dirty="0">
                <a:solidFill>
                  <a:schemeClr val="tx2"/>
                </a:solidFill>
              </a:rPr>
              <a:t>Title IX of the Education Amendments of 1972 </a:t>
            </a:r>
            <a:r>
              <a:rPr lang="en-US" dirty="0">
                <a:solidFill>
                  <a:schemeClr val="tx2"/>
                </a:solidFill>
              </a:rPr>
              <a:t>(prohibiting sex discrimination in education and training programs)</a:t>
            </a:r>
          </a:p>
          <a:p>
            <a:endParaRPr lang="en-US" dirty="0">
              <a:solidFill>
                <a:schemeClr val="tx2"/>
              </a:solidFill>
            </a:endParaRPr>
          </a:p>
          <a:p>
            <a:r>
              <a:rPr lang="en-US" b="1" dirty="0">
                <a:solidFill>
                  <a:schemeClr val="tx2"/>
                </a:solidFill>
              </a:rPr>
              <a:t>Section 504 of the Rehabilitation Act of 1973 </a:t>
            </a:r>
            <a:r>
              <a:rPr lang="en-US" dirty="0">
                <a:solidFill>
                  <a:schemeClr val="tx2"/>
                </a:solidFill>
              </a:rPr>
              <a:t>(prohibiting disability discrimination); and the</a:t>
            </a:r>
          </a:p>
          <a:p>
            <a:r>
              <a:rPr lang="en-US" b="1" dirty="0">
                <a:solidFill>
                  <a:schemeClr val="tx2"/>
                </a:solidFill>
              </a:rPr>
              <a:t>Age Act of 1975 </a:t>
            </a:r>
            <a:r>
              <a:rPr lang="en-US" dirty="0">
                <a:solidFill>
                  <a:schemeClr val="tx2"/>
                </a:solidFill>
              </a:rPr>
              <a:t>(prohibiting age discrimination).</a:t>
            </a:r>
          </a:p>
          <a:p>
            <a:endParaRPr lang="en-US" dirty="0">
              <a:solidFill>
                <a:schemeClr val="tx2"/>
              </a:solidFill>
            </a:endParaRPr>
          </a:p>
          <a:p>
            <a:r>
              <a:rPr lang="en-US" dirty="0">
                <a:solidFill>
                  <a:schemeClr val="tx2"/>
                </a:solidFill>
              </a:rPr>
              <a:t>In addition, state and local government entities must comply with </a:t>
            </a:r>
            <a:r>
              <a:rPr lang="en-US" b="1" dirty="0">
                <a:solidFill>
                  <a:schemeClr val="tx2"/>
                </a:solidFill>
              </a:rPr>
              <a:t>Title II of the Americans with Disabilities Act of 1990 </a:t>
            </a:r>
            <a:r>
              <a:rPr lang="en-US" dirty="0">
                <a:solidFill>
                  <a:schemeClr val="tx2"/>
                </a:solidFill>
              </a:rPr>
              <a:t>(prohibiting disability discrimination in services provided by State and local governments).</a:t>
            </a:r>
          </a:p>
        </p:txBody>
      </p:sp>
    </p:spTree>
    <p:extLst>
      <p:ext uri="{BB962C8B-B14F-4D97-AF65-F5344CB8AC3E}">
        <p14:creationId xmlns:p14="http://schemas.microsoft.com/office/powerpoint/2010/main" val="244473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24" y="386429"/>
            <a:ext cx="11029616" cy="988332"/>
          </a:xfrm>
        </p:spPr>
        <p:txBody>
          <a:bodyPr>
            <a:noAutofit/>
          </a:bodyPr>
          <a:lstStyle/>
          <a:p>
            <a:pPr algn="ctr"/>
            <a:r>
              <a:rPr lang="en-US" sz="3600" b="1" dirty="0">
                <a:latin typeface="Calibri" panose="020F0502020204030204" pitchFamily="34" charset="0"/>
              </a:rPr>
              <a:t> </a:t>
            </a:r>
            <a:r>
              <a:rPr lang="en-US" sz="4400" b="1" dirty="0"/>
              <a:t>Reasonable Efforts CheckList</a:t>
            </a:r>
            <a:br>
              <a:rPr lang="en-US" sz="4400" b="1" dirty="0"/>
            </a:br>
            <a:endParaRPr lang="en-US" sz="4400" b="1" dirty="0"/>
          </a:p>
        </p:txBody>
      </p:sp>
      <p:sp>
        <p:nvSpPr>
          <p:cNvPr id="5" name="Slide Number Placeholder 4"/>
          <p:cNvSpPr>
            <a:spLocks noGrp="1"/>
          </p:cNvSpPr>
          <p:nvPr>
            <p:ph type="sldNum" sz="quarter" idx="12"/>
          </p:nvPr>
        </p:nvSpPr>
        <p:spPr/>
        <p:txBody>
          <a:bodyPr/>
          <a:lstStyle/>
          <a:p>
            <a:fld id="{F290025F-A967-4A18-BBE0-0E81BEA69125}" type="slidenum">
              <a:rPr lang="en-US" smtClean="0"/>
              <a:t>50</a:t>
            </a:fld>
            <a:endParaRPr lang="en-US" dirty="0"/>
          </a:p>
        </p:txBody>
      </p:sp>
      <p:sp>
        <p:nvSpPr>
          <p:cNvPr id="3" name="Rectangle 2"/>
          <p:cNvSpPr/>
          <p:nvPr/>
        </p:nvSpPr>
        <p:spPr>
          <a:xfrm>
            <a:off x="274961" y="548580"/>
            <a:ext cx="9184923" cy="5940088"/>
          </a:xfrm>
          <a:prstGeom prst="rect">
            <a:avLst/>
          </a:prstGeom>
        </p:spPr>
        <p:txBody>
          <a:bodyPr wrap="square">
            <a:spAutoFit/>
          </a:bodyPr>
          <a:lstStyle/>
          <a:p>
            <a:pPr algn="ctr"/>
            <a:endParaRPr lang="en-US" sz="2000" dirty="0">
              <a:latin typeface="Arial" panose="020B0604020202020204" pitchFamily="34" charset="0"/>
            </a:endParaRPr>
          </a:p>
          <a:p>
            <a:pPr algn="ctr"/>
            <a:r>
              <a:rPr lang="en-US" sz="2400" b="1" dirty="0">
                <a:solidFill>
                  <a:schemeClr val="accent1"/>
                </a:solidFill>
              </a:rPr>
              <a:t>Assessments, Services and Representation</a:t>
            </a:r>
            <a:endParaRPr lang="en-US" sz="2400" dirty="0">
              <a:solidFill>
                <a:schemeClr val="accent1"/>
              </a:solidFill>
            </a:endParaRPr>
          </a:p>
          <a:p>
            <a:r>
              <a:rPr lang="en-US" sz="2400" dirty="0">
                <a:solidFill>
                  <a:schemeClr val="accent1"/>
                </a:solidFill>
              </a:rPr>
              <a:t>• </a:t>
            </a:r>
            <a:r>
              <a:rPr lang="en-US" sz="2400" b="1" dirty="0">
                <a:solidFill>
                  <a:schemeClr val="accent1"/>
                </a:solidFill>
              </a:rPr>
              <a:t>Assessments</a:t>
            </a:r>
          </a:p>
          <a:p>
            <a:pPr marL="342900" indent="-342900">
              <a:buFont typeface="Wingdings" panose="05000000000000000000" pitchFamily="2" charset="2"/>
              <a:buChar char="ü"/>
            </a:pPr>
            <a:r>
              <a:rPr lang="en-US" sz="2400" dirty="0">
                <a:solidFill>
                  <a:schemeClr val="accent1"/>
                </a:solidFill>
              </a:rPr>
              <a:t>Informed consent or parental understanding of the evaluation and its meaning documented</a:t>
            </a:r>
            <a:endParaRPr lang="en-US" sz="2400" b="1" dirty="0">
              <a:solidFill>
                <a:schemeClr val="accent1"/>
              </a:solidFill>
            </a:endParaRPr>
          </a:p>
          <a:p>
            <a:pPr marL="342900" indent="-342900">
              <a:buFont typeface="Wingdings" panose="05000000000000000000" pitchFamily="2" charset="2"/>
              <a:buChar char="ü"/>
            </a:pPr>
            <a:r>
              <a:rPr lang="en-US" sz="2400" dirty="0">
                <a:solidFill>
                  <a:schemeClr val="accent1"/>
                </a:solidFill>
              </a:rPr>
              <a:t>Individualized, fact-specific based on objective evidence</a:t>
            </a:r>
          </a:p>
          <a:p>
            <a:pPr marL="342900" indent="-342900">
              <a:buFont typeface="Wingdings" panose="05000000000000000000" pitchFamily="2" charset="2"/>
              <a:buChar char="ü"/>
            </a:pPr>
            <a:r>
              <a:rPr lang="en-US" sz="2400" dirty="0">
                <a:solidFill>
                  <a:schemeClr val="accent1"/>
                </a:solidFill>
              </a:rPr>
              <a:t>Appropriate testing accommodations provided or modification of examination</a:t>
            </a:r>
          </a:p>
          <a:p>
            <a:pPr marL="342900" indent="-342900">
              <a:buFont typeface="Wingdings" panose="05000000000000000000" pitchFamily="2" charset="2"/>
              <a:buChar char="ü"/>
            </a:pPr>
            <a:r>
              <a:rPr lang="en-US" sz="2400" dirty="0">
                <a:solidFill>
                  <a:schemeClr val="accent1"/>
                </a:solidFill>
              </a:rPr>
              <a:t>Observed in the home or a familiar modified environment during evaluation</a:t>
            </a:r>
          </a:p>
          <a:p>
            <a:pPr marL="342900" indent="-342900">
              <a:buFont typeface="Wingdings" panose="05000000000000000000" pitchFamily="2" charset="2"/>
              <a:buChar char="ü"/>
            </a:pPr>
            <a:r>
              <a:rPr lang="en-US" sz="2400" dirty="0">
                <a:solidFill>
                  <a:schemeClr val="accent1"/>
                </a:solidFill>
              </a:rPr>
              <a:t>Evaluator completed a parent/child interaction assessment</a:t>
            </a:r>
          </a:p>
          <a:p>
            <a:pPr marL="342900" indent="-342900">
              <a:buFont typeface="Wingdings" panose="05000000000000000000" pitchFamily="2" charset="2"/>
              <a:buChar char="ü"/>
            </a:pPr>
            <a:r>
              <a:rPr lang="en-US" sz="2400" dirty="0">
                <a:solidFill>
                  <a:schemeClr val="accent1"/>
                </a:solidFill>
              </a:rPr>
              <a:t>Addressed strengths, needs, and capabilities of parent</a:t>
            </a:r>
          </a:p>
          <a:p>
            <a:pPr marL="342900" indent="-342900">
              <a:buFont typeface="Wingdings" panose="05000000000000000000" pitchFamily="2" charset="2"/>
              <a:buChar char="ü"/>
            </a:pPr>
            <a:r>
              <a:rPr lang="en-US" sz="2400" dirty="0">
                <a:solidFill>
                  <a:schemeClr val="accent1"/>
                </a:solidFill>
              </a:rPr>
              <a:t>Informed by multiple sources and disability specialists</a:t>
            </a:r>
          </a:p>
          <a:p>
            <a:pPr marL="342900" indent="-342900">
              <a:buFont typeface="Wingdings" panose="05000000000000000000" pitchFamily="2" charset="2"/>
              <a:buChar char="ü"/>
            </a:pPr>
            <a:r>
              <a:rPr lang="en-US" sz="2400" dirty="0">
                <a:solidFill>
                  <a:schemeClr val="accent1"/>
                </a:solidFill>
              </a:rPr>
              <a:t>Identified and recommended individualized parental supports that enhance family functioning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884" y="2424310"/>
            <a:ext cx="2435233" cy="2188627"/>
          </a:xfrm>
          <a:prstGeom prst="rect">
            <a:avLst/>
          </a:prstGeom>
        </p:spPr>
      </p:pic>
    </p:spTree>
    <p:extLst>
      <p:ext uri="{BB962C8B-B14F-4D97-AF65-F5344CB8AC3E}">
        <p14:creationId xmlns:p14="http://schemas.microsoft.com/office/powerpoint/2010/main" val="784599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51</a:t>
            </a:fld>
            <a:endParaRPr lang="en-US" dirty="0"/>
          </a:p>
        </p:txBody>
      </p:sp>
      <p:sp>
        <p:nvSpPr>
          <p:cNvPr id="3" name="Rectangle 2"/>
          <p:cNvSpPr/>
          <p:nvPr/>
        </p:nvSpPr>
        <p:spPr>
          <a:xfrm>
            <a:off x="266008" y="946446"/>
            <a:ext cx="11504814" cy="584775"/>
          </a:xfrm>
          <a:prstGeom prst="rect">
            <a:avLst/>
          </a:prstGeom>
        </p:spPr>
        <p:txBody>
          <a:bodyPr wrap="square">
            <a:spAutoFit/>
          </a:bodyPr>
          <a:lstStyle/>
          <a:p>
            <a:r>
              <a:rPr lang="en-US" sz="3200" b="1" dirty="0">
                <a:solidFill>
                  <a:schemeClr val="accent2"/>
                </a:solidFill>
              </a:rPr>
              <a:t>Attorneys Should:</a:t>
            </a:r>
            <a:endParaRPr lang="en-US" sz="4400" b="1" dirty="0">
              <a:solidFill>
                <a:schemeClr val="accent2"/>
              </a:solidFill>
            </a:endParaRPr>
          </a:p>
        </p:txBody>
      </p:sp>
      <p:sp>
        <p:nvSpPr>
          <p:cNvPr id="4" name="Rectangle 3"/>
          <p:cNvSpPr/>
          <p:nvPr/>
        </p:nvSpPr>
        <p:spPr>
          <a:xfrm>
            <a:off x="266008" y="1570147"/>
            <a:ext cx="9380912" cy="523220"/>
          </a:xfrm>
          <a:prstGeom prst="rect">
            <a:avLst/>
          </a:prstGeom>
        </p:spPr>
        <p:txBody>
          <a:bodyPr wrap="square">
            <a:spAutoFit/>
          </a:bodyPr>
          <a:lstStyle/>
          <a:p>
            <a:r>
              <a:rPr lang="en-US" sz="2800" b="1" dirty="0">
                <a:solidFill>
                  <a:schemeClr val="accent1"/>
                </a:solidFill>
                <a:latin typeface="+mj-lt"/>
              </a:rPr>
              <a:t>Understand what makes a </a:t>
            </a:r>
            <a:r>
              <a:rPr lang="en-US" sz="2800" b="1" u="sng" dirty="0">
                <a:solidFill>
                  <a:schemeClr val="accent1"/>
                </a:solidFill>
                <a:latin typeface="+mj-lt"/>
              </a:rPr>
              <a:t>quality parent evaluation</a:t>
            </a:r>
            <a:r>
              <a:rPr lang="en-US" sz="2800" b="1" dirty="0">
                <a:solidFill>
                  <a:schemeClr val="accent1"/>
                </a:solidFill>
                <a:latin typeface="+mj-lt"/>
              </a:rPr>
              <a:t>:</a:t>
            </a:r>
            <a:endParaRPr lang="en-US" sz="2800" b="1" i="0" dirty="0">
              <a:solidFill>
                <a:schemeClr val="accent1"/>
              </a:solidFill>
              <a:effectLst/>
              <a:latin typeface="+mj-lt"/>
            </a:endParaRPr>
          </a:p>
        </p:txBody>
      </p:sp>
      <p:sp>
        <p:nvSpPr>
          <p:cNvPr id="5" name="Rectangle 4"/>
          <p:cNvSpPr/>
          <p:nvPr/>
        </p:nvSpPr>
        <p:spPr>
          <a:xfrm>
            <a:off x="266009" y="2135802"/>
            <a:ext cx="10371512" cy="1754326"/>
          </a:xfrm>
          <a:prstGeom prst="rect">
            <a:avLst/>
          </a:prstGeom>
        </p:spPr>
        <p:txBody>
          <a:bodyPr wrap="square">
            <a:spAutoFit/>
          </a:bodyPr>
          <a:lstStyle/>
          <a:p>
            <a:r>
              <a:rPr lang="en-US" dirty="0">
                <a:solidFill>
                  <a:schemeClr val="accent1"/>
                </a:solidFill>
              </a:rPr>
              <a:t>Courts often base decisions about parents’ ability to care for and raise their children on parenting assessments and tests that are not grounded in best practice or evidence. </a:t>
            </a:r>
          </a:p>
          <a:p>
            <a:endParaRPr lang="en-US" b="1" dirty="0">
              <a:solidFill>
                <a:schemeClr val="accent1"/>
              </a:solidFill>
            </a:endParaRPr>
          </a:p>
          <a:p>
            <a:pPr marL="285750" indent="-285750">
              <a:buFont typeface="Arial" panose="020B0604020202020204" pitchFamily="34" charset="0"/>
              <a:buChar char="•"/>
            </a:pPr>
            <a:r>
              <a:rPr lang="en-US" b="1" dirty="0">
                <a:solidFill>
                  <a:schemeClr val="accent1"/>
                </a:solidFill>
              </a:rPr>
              <a:t>Know the pitfalls of IQ testing.</a:t>
            </a:r>
            <a:r>
              <a:rPr lang="en-US" dirty="0">
                <a:solidFill>
                  <a:schemeClr val="accent1"/>
                </a:solidFill>
              </a:rPr>
              <a:t> IQ testing is often misused to argue that a parent with a disability cannot be a good parent. </a:t>
            </a:r>
          </a:p>
          <a:p>
            <a:endParaRPr lang="en-US" dirty="0">
              <a:solidFill>
                <a:schemeClr val="accent1"/>
              </a:solidFill>
            </a:endParaRPr>
          </a:p>
        </p:txBody>
      </p:sp>
      <p:sp>
        <p:nvSpPr>
          <p:cNvPr id="6" name="Rectangle 5"/>
          <p:cNvSpPr/>
          <p:nvPr/>
        </p:nvSpPr>
        <p:spPr>
          <a:xfrm>
            <a:off x="266008" y="3638505"/>
            <a:ext cx="10371512" cy="2585323"/>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1"/>
                </a:solidFill>
              </a:rPr>
              <a:t>Attitudinal bias </a:t>
            </a:r>
            <a:r>
              <a:rPr lang="en-US" dirty="0">
                <a:solidFill>
                  <a:schemeClr val="accent1"/>
                </a:solidFill>
              </a:rPr>
              <a:t>in 67% of evaluations (negative comments about parents, inappropriate terminology, assumptions, speculation and prejudice),</a:t>
            </a:r>
          </a:p>
          <a:p>
            <a:pPr marL="285750" indent="-285750">
              <a:buFont typeface="Arial" panose="020B0604020202020204" pitchFamily="34" charset="0"/>
              <a:buChar char="•"/>
            </a:pPr>
            <a:br>
              <a:rPr lang="en-US" dirty="0">
                <a:solidFill>
                  <a:schemeClr val="accent1"/>
                </a:solidFill>
              </a:rPr>
            </a:br>
            <a:r>
              <a:rPr lang="en-US" b="1" dirty="0">
                <a:solidFill>
                  <a:schemeClr val="accent1"/>
                </a:solidFill>
              </a:rPr>
              <a:t>Deficiencies in the writing </a:t>
            </a:r>
            <a:r>
              <a:rPr lang="en-US" dirty="0">
                <a:solidFill>
                  <a:schemeClr val="accent1"/>
                </a:solidFill>
              </a:rPr>
              <a:t>in 66% (poor English grammar and writing),</a:t>
            </a:r>
            <a:br>
              <a:rPr lang="en-US" dirty="0">
                <a:solidFill>
                  <a:schemeClr val="accent1"/>
                </a:solidFill>
              </a:rPr>
            </a:br>
            <a:endParaRPr lang="en-US" dirty="0">
              <a:solidFill>
                <a:schemeClr val="accent1"/>
              </a:solidFill>
            </a:endParaRPr>
          </a:p>
          <a:p>
            <a:pPr marL="285750" indent="-285750">
              <a:buFont typeface="Arial" panose="020B0604020202020204" pitchFamily="34" charset="0"/>
              <a:buChar char="•"/>
            </a:pPr>
            <a:r>
              <a:rPr lang="en-US" b="1" dirty="0">
                <a:solidFill>
                  <a:schemeClr val="accent1"/>
                </a:solidFill>
              </a:rPr>
              <a:t>Use of inappropriate test </a:t>
            </a:r>
            <a:r>
              <a:rPr lang="en-US" dirty="0">
                <a:solidFill>
                  <a:schemeClr val="accent1"/>
                </a:solidFill>
              </a:rPr>
              <a:t>measures in 71%,</a:t>
            </a:r>
            <a:br>
              <a:rPr lang="en-US" dirty="0">
                <a:solidFill>
                  <a:schemeClr val="accent1"/>
                </a:solidFill>
              </a:rPr>
            </a:br>
            <a:endParaRPr lang="en-US" dirty="0">
              <a:solidFill>
                <a:schemeClr val="accent1"/>
              </a:solidFill>
            </a:endParaRPr>
          </a:p>
          <a:p>
            <a:pPr marL="285750" indent="-285750">
              <a:buFont typeface="Arial" panose="020B0604020202020204" pitchFamily="34" charset="0"/>
              <a:buChar char="•"/>
            </a:pPr>
            <a:r>
              <a:rPr lang="en-US" b="1" dirty="0">
                <a:solidFill>
                  <a:schemeClr val="accent1"/>
                </a:solidFill>
              </a:rPr>
              <a:t>Failure to observe the parent and child together </a:t>
            </a:r>
            <a:r>
              <a:rPr lang="en-US" dirty="0">
                <a:solidFill>
                  <a:schemeClr val="accent1"/>
                </a:solidFill>
              </a:rPr>
              <a:t>in 69% (the “</a:t>
            </a:r>
            <a:r>
              <a:rPr lang="en-US" b="1" dirty="0">
                <a:solidFill>
                  <a:schemeClr val="accent1"/>
                </a:solidFill>
              </a:rPr>
              <a:t>gold standard” of an effective parent-child evaluation).</a:t>
            </a:r>
            <a:endParaRPr lang="en-US" b="1" i="0" dirty="0">
              <a:solidFill>
                <a:schemeClr val="accent1"/>
              </a:solidFill>
              <a:effectLst/>
            </a:endParaRPr>
          </a:p>
        </p:txBody>
      </p:sp>
      <p:sp>
        <p:nvSpPr>
          <p:cNvPr id="7" name="Rectangle 6"/>
          <p:cNvSpPr/>
          <p:nvPr/>
        </p:nvSpPr>
        <p:spPr>
          <a:xfrm>
            <a:off x="266008" y="361671"/>
            <a:ext cx="11504814" cy="584775"/>
          </a:xfrm>
          <a:prstGeom prst="rect">
            <a:avLst/>
          </a:prstGeom>
        </p:spPr>
        <p:txBody>
          <a:bodyPr wrap="square">
            <a:spAutoFit/>
          </a:bodyPr>
          <a:lstStyle/>
          <a:p>
            <a:r>
              <a:rPr lang="en-US" sz="3200" b="1" dirty="0">
                <a:solidFill>
                  <a:schemeClr val="accent1"/>
                </a:solidFill>
              </a:rPr>
              <a:t>Raising the Bar: Representing Parents with Disabilities (1) </a:t>
            </a:r>
          </a:p>
        </p:txBody>
      </p:sp>
    </p:spTree>
    <p:extLst>
      <p:ext uri="{BB962C8B-B14F-4D97-AF65-F5344CB8AC3E}">
        <p14:creationId xmlns:p14="http://schemas.microsoft.com/office/powerpoint/2010/main" val="4228114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52</a:t>
            </a:fld>
            <a:endParaRPr lang="en-US" dirty="0"/>
          </a:p>
        </p:txBody>
      </p:sp>
      <p:sp>
        <p:nvSpPr>
          <p:cNvPr id="3" name="Rectangle 2"/>
          <p:cNvSpPr/>
          <p:nvPr/>
        </p:nvSpPr>
        <p:spPr>
          <a:xfrm>
            <a:off x="228600" y="1370835"/>
            <a:ext cx="11787187" cy="5139869"/>
          </a:xfrm>
          <a:prstGeom prst="rect">
            <a:avLst/>
          </a:prstGeom>
        </p:spPr>
        <p:txBody>
          <a:bodyPr wrap="square">
            <a:spAutoFit/>
          </a:bodyPr>
          <a:lstStyle/>
          <a:p>
            <a:endParaRPr lang="en-US" sz="1600" b="1" dirty="0">
              <a:solidFill>
                <a:srgbClr val="000000"/>
              </a:solidFill>
              <a:latin typeface="Publico"/>
            </a:endParaRPr>
          </a:p>
          <a:p>
            <a:r>
              <a:rPr lang="en-US" sz="2400" b="1" dirty="0">
                <a:solidFill>
                  <a:schemeClr val="tx2"/>
                </a:solidFill>
              </a:rPr>
              <a:t>Seek court-related accommodations. </a:t>
            </a:r>
            <a:r>
              <a:rPr lang="en-US" sz="2400" dirty="0">
                <a:solidFill>
                  <a:schemeClr val="tx2"/>
                </a:solidFill>
              </a:rPr>
              <a:t>Courts can provide accommodations to ease the court process for parents. These include accommodations around the time of day a court hearing will occur, transportation to court, and courtroom modifications such as accessibility improvements, interpreters, support people, etc.</a:t>
            </a:r>
          </a:p>
          <a:p>
            <a:endParaRPr lang="en-US" sz="2400" b="1" dirty="0">
              <a:solidFill>
                <a:schemeClr val="tx2"/>
              </a:solidFill>
            </a:endParaRPr>
          </a:p>
          <a:p>
            <a:r>
              <a:rPr lang="en-US" sz="2400" b="1" dirty="0">
                <a:solidFill>
                  <a:schemeClr val="tx2"/>
                </a:solidFill>
              </a:rPr>
              <a:t>Show the parent is successful at using a service. </a:t>
            </a:r>
            <a:r>
              <a:rPr lang="en-US" sz="2400" dirty="0">
                <a:solidFill>
                  <a:schemeClr val="tx2"/>
                </a:solidFill>
              </a:rPr>
              <a:t> When the state is providing accommodations for the parent’s disabilities, show how the parent is succeeding and benefitting from those services. </a:t>
            </a:r>
          </a:p>
          <a:p>
            <a:endParaRPr lang="en-US" sz="2400" b="1" dirty="0">
              <a:solidFill>
                <a:schemeClr val="tx2"/>
              </a:solidFill>
            </a:endParaRPr>
          </a:p>
          <a:p>
            <a:r>
              <a:rPr lang="en-US" sz="2400" b="1" dirty="0">
                <a:solidFill>
                  <a:schemeClr val="tx2"/>
                </a:solidFill>
              </a:rPr>
              <a:t>Identify services or accommodations that are not being provided.</a:t>
            </a:r>
            <a:r>
              <a:rPr lang="en-US" sz="2400" dirty="0">
                <a:solidFill>
                  <a:schemeClr val="tx2"/>
                </a:solidFill>
              </a:rPr>
              <a:t> At permanency hearings, draw the court’s attention to missing services that would benefit the parent. </a:t>
            </a:r>
          </a:p>
        </p:txBody>
      </p:sp>
      <p:sp>
        <p:nvSpPr>
          <p:cNvPr id="4" name="TextBox 3">
            <a:extLst>
              <a:ext uri="{FF2B5EF4-FFF2-40B4-BE49-F238E27FC236}">
                <a16:creationId xmlns:a16="http://schemas.microsoft.com/office/drawing/2014/main" id="{6A1AD603-83E5-475A-B997-95AC67917D9F}"/>
              </a:ext>
            </a:extLst>
          </p:cNvPr>
          <p:cNvSpPr txBox="1"/>
          <p:nvPr/>
        </p:nvSpPr>
        <p:spPr>
          <a:xfrm>
            <a:off x="228600" y="442907"/>
            <a:ext cx="11734800" cy="1569660"/>
          </a:xfrm>
          <a:prstGeom prst="rect">
            <a:avLst/>
          </a:prstGeom>
          <a:noFill/>
        </p:spPr>
        <p:txBody>
          <a:bodyPr wrap="square" rtlCol="0">
            <a:spAutoFit/>
          </a:bodyPr>
          <a:lstStyle/>
          <a:p>
            <a:r>
              <a:rPr lang="en-US" sz="3200" b="1" dirty="0">
                <a:solidFill>
                  <a:schemeClr val="accent1"/>
                </a:solidFill>
              </a:rPr>
              <a:t>Raising the Bar: Representing Parents with Disabilities (2)</a:t>
            </a:r>
          </a:p>
          <a:p>
            <a:r>
              <a:rPr lang="en-US" sz="3200" b="1" dirty="0">
                <a:solidFill>
                  <a:schemeClr val="bg2"/>
                </a:solidFill>
              </a:rPr>
              <a:t>Attorneys Should: </a:t>
            </a:r>
          </a:p>
          <a:p>
            <a:r>
              <a:rPr lang="en-US" sz="3200" dirty="0"/>
              <a:t> </a:t>
            </a:r>
          </a:p>
        </p:txBody>
      </p:sp>
    </p:spTree>
    <p:extLst>
      <p:ext uri="{BB962C8B-B14F-4D97-AF65-F5344CB8AC3E}">
        <p14:creationId xmlns:p14="http://schemas.microsoft.com/office/powerpoint/2010/main" val="763451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53</a:t>
            </a:fld>
            <a:endParaRPr lang="en-US" dirty="0"/>
          </a:p>
        </p:txBody>
      </p:sp>
      <p:sp>
        <p:nvSpPr>
          <p:cNvPr id="3" name="Rectangle 2"/>
          <p:cNvSpPr/>
          <p:nvPr/>
        </p:nvSpPr>
        <p:spPr>
          <a:xfrm>
            <a:off x="6019799" y="1723132"/>
            <a:ext cx="5806441" cy="3785652"/>
          </a:xfrm>
          <a:prstGeom prst="rect">
            <a:avLst/>
          </a:prstGeom>
        </p:spPr>
        <p:txBody>
          <a:bodyPr wrap="square">
            <a:spAutoFit/>
          </a:bodyPr>
          <a:lstStyle/>
          <a:p>
            <a:pPr algn="just">
              <a:spcAft>
                <a:spcPts val="800"/>
              </a:spcAft>
            </a:pPr>
            <a:r>
              <a:rPr lang="en-US" sz="2400" dirty="0">
                <a:solidFill>
                  <a:schemeClr val="tx2"/>
                </a:solidFill>
                <a:ea typeface="Calibri" panose="020F0502020204030204" pitchFamily="34" charset="0"/>
                <a:cs typeface="Times New Roman" panose="02020603050405020304" pitchFamily="18" charset="0"/>
              </a:rPr>
              <a:t>Attorneys should make sure their clients can read and understand their service plan and other forms and written documents, as well as, ensure the client can complete applications on their own. If not, it is appropriate to ask DFCS to provide assistance with paperwork and in determining creative ways to communicate with the parent. </a:t>
            </a:r>
            <a:endParaRPr lang="en-US" sz="2000" dirty="0">
              <a:solidFill>
                <a:schemeClr val="tx2"/>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CA694E3-0F12-4776-9814-2BECB2636005}"/>
              </a:ext>
            </a:extLst>
          </p:cNvPr>
          <p:cNvSpPr txBox="1"/>
          <p:nvPr/>
        </p:nvSpPr>
        <p:spPr>
          <a:xfrm>
            <a:off x="271463" y="428620"/>
            <a:ext cx="11554777" cy="1077218"/>
          </a:xfrm>
          <a:prstGeom prst="rect">
            <a:avLst/>
          </a:prstGeom>
          <a:noFill/>
        </p:spPr>
        <p:txBody>
          <a:bodyPr wrap="square" rtlCol="0">
            <a:spAutoFit/>
          </a:bodyPr>
          <a:lstStyle/>
          <a:p>
            <a:r>
              <a:rPr lang="en-US" sz="3200" b="1" dirty="0">
                <a:solidFill>
                  <a:schemeClr val="accent1"/>
                </a:solidFill>
              </a:rPr>
              <a:t>Raising the Bar: Representing Parents with Disabilities (2)</a:t>
            </a:r>
          </a:p>
          <a:p>
            <a:r>
              <a:rPr lang="en-US" sz="3200" b="1" dirty="0">
                <a:solidFill>
                  <a:schemeClr val="bg2"/>
                </a:solidFill>
              </a:rPr>
              <a:t>Attorneys Should: </a:t>
            </a:r>
          </a:p>
        </p:txBody>
      </p:sp>
      <p:pic>
        <p:nvPicPr>
          <p:cNvPr id="6" name="Picture 5">
            <a:extLst>
              <a:ext uri="{FF2B5EF4-FFF2-40B4-BE49-F238E27FC236}">
                <a16:creationId xmlns:a16="http://schemas.microsoft.com/office/drawing/2014/main" id="{9166DCE1-C060-4325-B940-AE766CD8B1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5759" y="1879282"/>
            <a:ext cx="5448330" cy="3629502"/>
          </a:xfrm>
          <a:prstGeom prst="rect">
            <a:avLst/>
          </a:prstGeom>
        </p:spPr>
      </p:pic>
      <p:sp>
        <p:nvSpPr>
          <p:cNvPr id="7" name="TextBox 6">
            <a:extLst>
              <a:ext uri="{FF2B5EF4-FFF2-40B4-BE49-F238E27FC236}">
                <a16:creationId xmlns:a16="http://schemas.microsoft.com/office/drawing/2014/main" id="{CC920208-CEC9-4BA2-A7DF-29A18A73BE96}"/>
              </a:ext>
            </a:extLst>
          </p:cNvPr>
          <p:cNvSpPr txBox="1"/>
          <p:nvPr/>
        </p:nvSpPr>
        <p:spPr>
          <a:xfrm>
            <a:off x="320220" y="5482356"/>
            <a:ext cx="2036064" cy="369332"/>
          </a:xfrm>
          <a:prstGeom prst="rect">
            <a:avLst/>
          </a:prstGeom>
          <a:noFill/>
        </p:spPr>
        <p:txBody>
          <a:bodyPr wrap="square" rtlCol="0">
            <a:spAutoFit/>
          </a:bodyPr>
          <a:lstStyle/>
          <a:p>
            <a:r>
              <a:rPr lang="en-US" sz="900" dirty="0">
                <a:hlinkClick r:id="rId4" tooltip="http://theconversation.com/hiring-a-tutor-may-have-short-term-gains-but-long-term-losses-35202"/>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3041422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7036"/>
            <a:ext cx="11029616" cy="1136407"/>
          </a:xfrm>
        </p:spPr>
        <p:txBody>
          <a:bodyPr>
            <a:normAutofit/>
          </a:bodyPr>
          <a:lstStyle/>
          <a:p>
            <a:pPr algn="ctr"/>
            <a:r>
              <a:rPr lang="en-US" sz="4000" b="1" dirty="0"/>
              <a:t>QUESTIONS</a:t>
            </a:r>
          </a:p>
        </p:txBody>
      </p:sp>
      <p:sp>
        <p:nvSpPr>
          <p:cNvPr id="3" name="Slide Number Placeholder 2"/>
          <p:cNvSpPr>
            <a:spLocks noGrp="1"/>
          </p:cNvSpPr>
          <p:nvPr>
            <p:ph type="sldNum" sz="quarter" idx="12"/>
          </p:nvPr>
        </p:nvSpPr>
        <p:spPr/>
        <p:txBody>
          <a:bodyPr/>
          <a:lstStyle/>
          <a:p>
            <a:fld id="{F290025F-A967-4A18-BBE0-0E81BEA69125}" type="slidenum">
              <a:rPr lang="en-US" smtClean="0"/>
              <a:t>54</a:t>
            </a:fld>
            <a:endParaRPr lang="en-US" dirty="0"/>
          </a:p>
        </p:txBody>
      </p:sp>
      <p:pic>
        <p:nvPicPr>
          <p:cNvPr id="1026" name="Picture 2" descr="Related image">
            <a:extLst>
              <a:ext uri="{FF2B5EF4-FFF2-40B4-BE49-F238E27FC236}">
                <a16:creationId xmlns:a16="http://schemas.microsoft.com/office/drawing/2014/main" id="{5324C986-5EC7-4327-A95E-1F69DE83BD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22511" y="2197494"/>
            <a:ext cx="6849969" cy="439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16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6554" y="868516"/>
            <a:ext cx="5658465" cy="5355312"/>
          </a:xfrm>
          <a:prstGeom prst="rect">
            <a:avLst/>
          </a:prstGeom>
          <a:noFill/>
        </p:spPr>
        <p:txBody>
          <a:bodyPr wrap="square" rtlCol="0">
            <a:spAutoFit/>
          </a:bodyPr>
          <a:lstStyle/>
          <a:p>
            <a:pPr algn="ctr"/>
            <a:r>
              <a:rPr lang="en-US" sz="2400" b="1" dirty="0">
                <a:solidFill>
                  <a:schemeClr val="accent1"/>
                </a:solidFill>
              </a:rPr>
              <a:t>For Additional Information:</a:t>
            </a:r>
          </a:p>
          <a:p>
            <a:pPr algn="ctr"/>
            <a:endParaRPr lang="en-US" sz="2400" b="1" dirty="0">
              <a:solidFill>
                <a:schemeClr val="accent1"/>
              </a:solidFill>
            </a:endParaRPr>
          </a:p>
          <a:p>
            <a:endParaRPr lang="en-US" b="1" dirty="0">
              <a:solidFill>
                <a:schemeClr val="accent1"/>
              </a:solidFill>
            </a:endParaRPr>
          </a:p>
          <a:p>
            <a:pPr lvl="0" algn="ctr" eaLnBrk="0" fontAlgn="base" hangingPunct="0">
              <a:spcBef>
                <a:spcPct val="0"/>
              </a:spcBef>
              <a:spcAft>
                <a:spcPct val="0"/>
              </a:spcAft>
            </a:pPr>
            <a:r>
              <a:rPr lang="en-US" altLang="en-US" b="1" dirty="0">
                <a:solidFill>
                  <a:schemeClr val="accent1"/>
                </a:solidFill>
                <a:ea typeface="Calibri" panose="020F0502020204030204" pitchFamily="34" charset="0"/>
                <a:cs typeface="Times New Roman" panose="02020603050405020304" pitchFamily="18" charset="0"/>
              </a:rPr>
              <a:t>Rachel Davidson</a:t>
            </a:r>
            <a:r>
              <a:rPr lang="en-US" altLang="en-US" b="1" dirty="0">
                <a:solidFill>
                  <a:schemeClr val="accent1"/>
                </a:solidFill>
              </a:rPr>
              <a:t>, </a:t>
            </a:r>
            <a:r>
              <a:rPr lang="en-US" altLang="en-US" b="1" dirty="0">
                <a:solidFill>
                  <a:schemeClr val="accent1"/>
                </a:solidFill>
                <a:ea typeface="Calibri" panose="020F0502020204030204" pitchFamily="34" charset="0"/>
                <a:cs typeface="Times New Roman" panose="02020603050405020304" pitchFamily="18" charset="0"/>
              </a:rPr>
              <a:t>Director</a:t>
            </a:r>
            <a:endParaRPr lang="en-US" altLang="en-US" b="1" dirty="0">
              <a:solidFill>
                <a:schemeClr val="accent1"/>
              </a:solidFill>
            </a:endParaRPr>
          </a:p>
          <a:p>
            <a:pPr lvl="0" algn="ctr" eaLnBrk="0" fontAlgn="base" hangingPunct="0">
              <a:spcBef>
                <a:spcPct val="0"/>
              </a:spcBef>
              <a:spcAft>
                <a:spcPct val="0"/>
              </a:spcAft>
            </a:pPr>
            <a:r>
              <a:rPr lang="en-US" altLang="en-US" b="1" dirty="0">
                <a:solidFill>
                  <a:schemeClr val="accent1"/>
                </a:solidFill>
                <a:ea typeface="Calibri" panose="020F0502020204030204" pitchFamily="34" charset="0"/>
                <a:cs typeface="Times New Roman" panose="02020603050405020304" pitchFamily="18" charset="0"/>
              </a:rPr>
              <a:t>Georgia Office of the Child Advocate</a:t>
            </a:r>
          </a:p>
          <a:p>
            <a:pPr lvl="0" algn="ctr" eaLnBrk="0" fontAlgn="base" hangingPunct="0">
              <a:spcBef>
                <a:spcPct val="0"/>
              </a:spcBef>
              <a:spcAft>
                <a:spcPct val="0"/>
              </a:spcAft>
            </a:pPr>
            <a:r>
              <a:rPr lang="en-US" dirty="0">
                <a:solidFill>
                  <a:schemeClr val="accent1"/>
                </a:solidFill>
                <a:cs typeface="Times New Roman" panose="02020603050405020304" pitchFamily="18" charset="0"/>
              </a:rPr>
              <a:t>Email:  rdavidson@oca.ga.gov</a:t>
            </a:r>
          </a:p>
          <a:p>
            <a:pPr algn="ctr"/>
            <a:endParaRPr lang="en-US" b="1" dirty="0">
              <a:solidFill>
                <a:schemeClr val="accent1"/>
              </a:solidFill>
            </a:endParaRPr>
          </a:p>
          <a:p>
            <a:pPr algn="ctr"/>
            <a:endParaRPr lang="en-US" b="1" dirty="0">
              <a:solidFill>
                <a:schemeClr val="accent1"/>
              </a:solidFill>
            </a:endParaRPr>
          </a:p>
          <a:p>
            <a:pPr algn="ctr"/>
            <a:r>
              <a:rPr lang="en-US" b="1" dirty="0">
                <a:solidFill>
                  <a:schemeClr val="accent1"/>
                </a:solidFill>
              </a:rPr>
              <a:t>Judge R. Michael Key</a:t>
            </a:r>
          </a:p>
          <a:p>
            <a:pPr algn="ctr"/>
            <a:r>
              <a:rPr lang="en-US" b="1" dirty="0">
                <a:solidFill>
                  <a:schemeClr val="accent1"/>
                </a:solidFill>
              </a:rPr>
              <a:t>Troup County </a:t>
            </a:r>
            <a:r>
              <a:rPr lang="en-US" sz="2000" b="1" dirty="0">
                <a:solidFill>
                  <a:schemeClr val="accent1"/>
                </a:solidFill>
              </a:rPr>
              <a:t>Juvenile</a:t>
            </a:r>
            <a:r>
              <a:rPr lang="en-US" b="1" dirty="0">
                <a:solidFill>
                  <a:schemeClr val="accent1"/>
                </a:solidFill>
              </a:rPr>
              <a:t> Court</a:t>
            </a:r>
          </a:p>
          <a:p>
            <a:pPr algn="ctr"/>
            <a:r>
              <a:rPr lang="en-US" dirty="0">
                <a:solidFill>
                  <a:schemeClr val="accent1"/>
                </a:solidFill>
              </a:rPr>
              <a:t>Email:  mkey@troupco.org</a:t>
            </a:r>
          </a:p>
          <a:p>
            <a:pPr algn="ctr"/>
            <a:endParaRPr lang="en-US" b="1" dirty="0">
              <a:solidFill>
                <a:schemeClr val="accent1"/>
              </a:solidFill>
            </a:endParaRPr>
          </a:p>
          <a:p>
            <a:pPr algn="ctr"/>
            <a:endParaRPr lang="en-US" b="1" dirty="0">
              <a:solidFill>
                <a:schemeClr val="accent1"/>
              </a:solidFill>
            </a:endParaRPr>
          </a:p>
          <a:p>
            <a:pPr lvl="0" algn="ctr" eaLnBrk="0" fontAlgn="base" hangingPunct="0">
              <a:spcBef>
                <a:spcPct val="0"/>
              </a:spcBef>
              <a:spcAft>
                <a:spcPct val="0"/>
              </a:spcAft>
            </a:pPr>
            <a:r>
              <a:rPr lang="en-US" sz="2000" b="1" dirty="0">
                <a:solidFill>
                  <a:schemeClr val="accent1"/>
                </a:solidFill>
              </a:rPr>
              <a:t>Brenda Jones</a:t>
            </a:r>
          </a:p>
          <a:p>
            <a:pPr lvl="0" algn="ctr" eaLnBrk="0" fontAlgn="base" hangingPunct="0">
              <a:spcBef>
                <a:spcPct val="0"/>
              </a:spcBef>
              <a:spcAft>
                <a:spcPct val="0"/>
              </a:spcAft>
            </a:pPr>
            <a:r>
              <a:rPr lang="en-US" sz="2000" b="1" dirty="0">
                <a:solidFill>
                  <a:schemeClr val="accent1"/>
                </a:solidFill>
              </a:rPr>
              <a:t>Community Resource Coordinator</a:t>
            </a:r>
          </a:p>
          <a:p>
            <a:pPr lvl="0" algn="ctr" eaLnBrk="0" fontAlgn="base" hangingPunct="0">
              <a:spcBef>
                <a:spcPct val="0"/>
              </a:spcBef>
              <a:spcAft>
                <a:spcPct val="0"/>
              </a:spcAft>
            </a:pPr>
            <a:r>
              <a:rPr lang="en-US" b="1" dirty="0">
                <a:solidFill>
                  <a:schemeClr val="accent1"/>
                </a:solidFill>
              </a:rPr>
              <a:t>Troup County Juvenile Court </a:t>
            </a:r>
          </a:p>
          <a:p>
            <a:pPr lvl="0" algn="ctr" eaLnBrk="0" fontAlgn="base" hangingPunct="0">
              <a:spcBef>
                <a:spcPct val="0"/>
              </a:spcBef>
              <a:spcAft>
                <a:spcPct val="0"/>
              </a:spcAft>
            </a:pPr>
            <a:r>
              <a:rPr lang="en-US" dirty="0">
                <a:solidFill>
                  <a:schemeClr val="accent1"/>
                </a:solidFill>
              </a:rPr>
              <a:t>Email:  bjones@troupco.org</a:t>
            </a:r>
          </a:p>
          <a:p>
            <a:pPr lvl="0" algn="ctr" eaLnBrk="0" fontAlgn="base" hangingPunct="0">
              <a:spcBef>
                <a:spcPct val="0"/>
              </a:spcBef>
              <a:spcAft>
                <a:spcPct val="0"/>
              </a:spcAft>
            </a:pPr>
            <a:endParaRPr lang="en-US" dirty="0"/>
          </a:p>
        </p:txBody>
      </p:sp>
      <p:sp>
        <p:nvSpPr>
          <p:cNvPr id="3" name="Slide Number Placeholder 2"/>
          <p:cNvSpPr>
            <a:spLocks noGrp="1"/>
          </p:cNvSpPr>
          <p:nvPr>
            <p:ph type="sldNum" sz="quarter" idx="12"/>
          </p:nvPr>
        </p:nvSpPr>
        <p:spPr/>
        <p:txBody>
          <a:bodyPr/>
          <a:lstStyle/>
          <a:p>
            <a:fld id="{F290025F-A967-4A18-BBE0-0E81BEA69125}" type="slidenum">
              <a:rPr lang="en-US" smtClean="0"/>
              <a:t>55</a:t>
            </a:fld>
            <a:endParaRPr lang="en-US" dirty="0"/>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41" y="1562100"/>
            <a:ext cx="5668113" cy="36722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cid:image001.png@01D27E2D.CEA5B4C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48430" y="5571844"/>
            <a:ext cx="3284677" cy="1017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10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83554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56</a:t>
            </a:fld>
            <a:endParaRPr lang="en-US" dirty="0"/>
          </a:p>
        </p:txBody>
      </p:sp>
      <p:sp>
        <p:nvSpPr>
          <p:cNvPr id="3" name="Rectangle 2"/>
          <p:cNvSpPr/>
          <p:nvPr/>
        </p:nvSpPr>
        <p:spPr>
          <a:xfrm>
            <a:off x="4143812" y="551011"/>
            <a:ext cx="4437433" cy="523220"/>
          </a:xfrm>
          <a:prstGeom prst="rect">
            <a:avLst/>
          </a:prstGeom>
        </p:spPr>
        <p:txBody>
          <a:bodyPr wrap="none">
            <a:spAutoFit/>
          </a:bodyPr>
          <a:lstStyle/>
          <a:p>
            <a:r>
              <a:rPr lang="en-US" sz="2800" b="1" dirty="0">
                <a:solidFill>
                  <a:schemeClr val="accent1"/>
                </a:solidFill>
              </a:rPr>
              <a:t>Resources Are Available</a:t>
            </a:r>
          </a:p>
        </p:txBody>
      </p:sp>
      <p:sp>
        <p:nvSpPr>
          <p:cNvPr id="4" name="Rectangle 3"/>
          <p:cNvSpPr/>
          <p:nvPr/>
        </p:nvSpPr>
        <p:spPr>
          <a:xfrm>
            <a:off x="581890" y="1460330"/>
            <a:ext cx="11305309" cy="3139321"/>
          </a:xfrm>
          <a:prstGeom prst="rect">
            <a:avLst/>
          </a:prstGeom>
        </p:spPr>
        <p:txBody>
          <a:bodyPr wrap="square">
            <a:spAutoFit/>
          </a:bodyPr>
          <a:lstStyle/>
          <a:p>
            <a:r>
              <a:rPr lang="en-US" b="1" dirty="0">
                <a:solidFill>
                  <a:schemeClr val="accent1"/>
                </a:solidFill>
              </a:rPr>
              <a:t>Child Welfare Technical Assistance Guidance </a:t>
            </a:r>
            <a:r>
              <a:rPr lang="en-US" dirty="0">
                <a:solidFill>
                  <a:schemeClr val="accent1"/>
                </a:solidFill>
              </a:rPr>
              <a:t>http://www.hhs.gov/ocr/civilrights/resources/specialtopics/adoption/ta/disability.pdf HHS Office for Civil Rights </a:t>
            </a:r>
          </a:p>
          <a:p>
            <a:endParaRPr lang="en-US" dirty="0">
              <a:solidFill>
                <a:schemeClr val="accent1"/>
              </a:solidFill>
            </a:endParaRPr>
          </a:p>
          <a:p>
            <a:r>
              <a:rPr lang="en-US" dirty="0">
                <a:solidFill>
                  <a:schemeClr val="accent1"/>
                </a:solidFill>
              </a:rPr>
              <a:t>http://www.hhs.gov/ocr/ HHS Administration for Children and Families – Children’s Bureau </a:t>
            </a:r>
          </a:p>
          <a:p>
            <a:endParaRPr lang="en-US" dirty="0">
              <a:solidFill>
                <a:schemeClr val="accent1"/>
              </a:solidFill>
            </a:endParaRPr>
          </a:p>
          <a:p>
            <a:r>
              <a:rPr lang="en-US" dirty="0">
                <a:solidFill>
                  <a:schemeClr val="accent1"/>
                </a:solidFill>
              </a:rPr>
              <a:t>http://www.acf.hhs.gov/programs/cb Disability Rights Section, Civil Rights Division, U.S. Department of Justice </a:t>
            </a:r>
          </a:p>
          <a:p>
            <a:endParaRPr lang="en-US" dirty="0">
              <a:solidFill>
                <a:schemeClr val="accent1"/>
              </a:solidFill>
            </a:endParaRPr>
          </a:p>
          <a:p>
            <a:r>
              <a:rPr lang="en-US" dirty="0">
                <a:solidFill>
                  <a:schemeClr val="accent1"/>
                </a:solidFill>
              </a:rPr>
              <a:t>http://www.ada.gov/ National Council on Disability: Rocking the Cradle – Ensuring the Rights of Parents with Disabilities and Their Children https://www.ncd.gov/publications/2012/Sep272012</a:t>
            </a:r>
          </a:p>
        </p:txBody>
      </p:sp>
    </p:spTree>
    <p:extLst>
      <p:ext uri="{BB962C8B-B14F-4D97-AF65-F5344CB8AC3E}">
        <p14:creationId xmlns:p14="http://schemas.microsoft.com/office/powerpoint/2010/main" val="1493276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796" y="538457"/>
            <a:ext cx="11286699" cy="8710077"/>
          </a:xfrm>
          <a:prstGeom prst="rect">
            <a:avLst/>
          </a:prstGeom>
          <a:noFill/>
        </p:spPr>
        <p:txBody>
          <a:bodyPr wrap="square" rtlCol="0">
            <a:spAutoFit/>
          </a:bodyPr>
          <a:lstStyle/>
          <a:p>
            <a:endParaRPr lang="en-US" dirty="0"/>
          </a:p>
          <a:p>
            <a:r>
              <a:rPr lang="en-US" sz="2000" b="1" dirty="0">
                <a:solidFill>
                  <a:schemeClr val="accent1"/>
                </a:solidFill>
              </a:rPr>
              <a:t>Resources:</a:t>
            </a:r>
          </a:p>
          <a:p>
            <a:r>
              <a:rPr lang="en-US" dirty="0">
                <a:solidFill>
                  <a:schemeClr val="accent1"/>
                </a:solidFill>
              </a:rPr>
              <a:t>American Psychiatric Association: Diagnostic and Statistical Manual of Mental Disorders; Fifth Edition. Arlington, VA, American Psychiatric Association, 2013.</a:t>
            </a:r>
          </a:p>
          <a:p>
            <a:endParaRPr lang="en-US" dirty="0">
              <a:solidFill>
                <a:schemeClr val="accent1"/>
              </a:solidFill>
            </a:endParaRPr>
          </a:p>
          <a:p>
            <a:r>
              <a:rPr lang="en-US" dirty="0">
                <a:solidFill>
                  <a:schemeClr val="accent1"/>
                </a:solidFill>
              </a:rPr>
              <a:t>Center for Advanced Studies in Child Welfare; The Intersection of Child Welfare and Disability: Focus on Parents Fall 2013 Safety Permanency Well-Being School of Social Work, University of Minnesota</a:t>
            </a:r>
          </a:p>
          <a:p>
            <a:endParaRPr lang="en-US" dirty="0">
              <a:solidFill>
                <a:schemeClr val="accent1"/>
              </a:solidFill>
            </a:endParaRPr>
          </a:p>
          <a:p>
            <a:r>
              <a:rPr lang="en-US" b="1" dirty="0">
                <a:solidFill>
                  <a:schemeClr val="accent1"/>
                </a:solidFill>
              </a:rPr>
              <a:t>CIL-NET, a project of the IL NET, an ILRU/NCIL/APRIL National Training and Technical Assistance Program. </a:t>
            </a:r>
            <a:r>
              <a:rPr lang="en-US" dirty="0">
                <a:solidFill>
                  <a:schemeClr val="accent1"/>
                </a:solidFill>
              </a:rPr>
              <a:t>Participation of Through the Looking Glass was one activity funded by a five year grant from the National Institute of Disability and Rehabilitation Research, U.S. Department of Education (#H133A110009).</a:t>
            </a:r>
          </a:p>
          <a:p>
            <a:endParaRPr lang="en-US" dirty="0">
              <a:solidFill>
                <a:schemeClr val="accent1"/>
              </a:solidFill>
            </a:endParaRPr>
          </a:p>
          <a:p>
            <a:r>
              <a:rPr lang="en-US" dirty="0"/>
              <a:t>Frederick, A. (2014). Mothering While Disabled. </a:t>
            </a:r>
            <a:r>
              <a:rPr lang="en-US" i="1" dirty="0"/>
              <a:t>Contexts</a:t>
            </a:r>
            <a:r>
              <a:rPr lang="en-US" dirty="0"/>
              <a:t>, </a:t>
            </a:r>
            <a:r>
              <a:rPr lang="en-US" i="1" dirty="0"/>
              <a:t>13</a:t>
            </a:r>
            <a:r>
              <a:rPr lang="en-US" dirty="0"/>
              <a:t>(4), 30–35. </a:t>
            </a:r>
            <a:r>
              <a:rPr lang="en-US" dirty="0">
                <a:hlinkClick r:id="rId3"/>
              </a:rPr>
              <a:t>https://doi.org/10.1177/1536504214558214</a:t>
            </a:r>
            <a:endParaRPr lang="en-US" dirty="0"/>
          </a:p>
          <a:p>
            <a:endParaRPr lang="en-US" dirty="0"/>
          </a:p>
          <a:p>
            <a:r>
              <a:rPr lang="en-US" dirty="0">
                <a:solidFill>
                  <a:srgbClr val="1C1D1E"/>
                </a:solidFill>
                <a:latin typeface="Open Sans"/>
              </a:rPr>
              <a:t>Powell, R. M. (2019), Family Law, Parents with Disabilities, and the Americans with Disabilities Act. Family Court Review, 57: 37-53. doi:</a:t>
            </a:r>
            <a:r>
              <a:rPr lang="en-US" dirty="0">
                <a:solidFill>
                  <a:srgbClr val="005274"/>
                </a:solidFill>
                <a:latin typeface="Open Sans"/>
                <a:hlinkClick r:id="rId4"/>
              </a:rPr>
              <a:t>10.1111/fcre.12396</a:t>
            </a:r>
            <a:endParaRPr lang="en-US" dirty="0">
              <a:solidFill>
                <a:srgbClr val="005274"/>
              </a:solidFill>
              <a:latin typeface="Open Sans"/>
            </a:endParaRPr>
          </a:p>
          <a:p>
            <a:endParaRPr lang="en-US" dirty="0">
              <a:solidFill>
                <a:srgbClr val="005274"/>
              </a:solidFill>
              <a:latin typeface="Open Sans"/>
            </a:endParaRPr>
          </a:p>
          <a:p>
            <a:endParaRPr lang="en-US" dirty="0"/>
          </a:p>
          <a:p>
            <a:endParaRPr lang="en-US" dirty="0">
              <a:solidFill>
                <a:schemeClr val="accent1"/>
              </a:solidFill>
            </a:endParaRP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90025F-A967-4A18-BBE0-0E81BEA69125}" type="slidenum">
              <a:rPr lang="en-US" smtClean="0"/>
              <a:t>57</a:t>
            </a:fld>
            <a:endParaRPr lang="en-US" dirty="0"/>
          </a:p>
        </p:txBody>
      </p:sp>
    </p:spTree>
    <p:extLst>
      <p:ext uri="{BB962C8B-B14F-4D97-AF65-F5344CB8AC3E}">
        <p14:creationId xmlns:p14="http://schemas.microsoft.com/office/powerpoint/2010/main" val="3182149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58</a:t>
            </a:fld>
            <a:endParaRPr lang="en-US" dirty="0"/>
          </a:p>
        </p:txBody>
      </p:sp>
      <p:sp>
        <p:nvSpPr>
          <p:cNvPr id="4" name="Rectangle 3"/>
          <p:cNvSpPr/>
          <p:nvPr/>
        </p:nvSpPr>
        <p:spPr>
          <a:xfrm>
            <a:off x="520682" y="2474032"/>
            <a:ext cx="11270983" cy="4247317"/>
          </a:xfrm>
          <a:prstGeom prst="rect">
            <a:avLst/>
          </a:prstGeom>
        </p:spPr>
        <p:txBody>
          <a:bodyPr wrap="square">
            <a:spAutoFit/>
          </a:bodyPr>
          <a:lstStyle/>
          <a:p>
            <a:r>
              <a:rPr lang="en-US" dirty="0">
                <a:solidFill>
                  <a:schemeClr val="accent1"/>
                </a:solidFill>
              </a:rPr>
              <a:t>The National Center for Parents with Disabilities &amp; their Families at Through the Looking Glass: </a:t>
            </a:r>
            <a:r>
              <a:rPr lang="en-US" dirty="0">
                <a:solidFill>
                  <a:schemeClr val="accent1"/>
                </a:solidFill>
                <a:hlinkClick r:id="rId3"/>
              </a:rPr>
              <a:t>www.lookingglass.org</a:t>
            </a:r>
            <a:r>
              <a:rPr lang="en-US" dirty="0">
                <a:solidFill>
                  <a:schemeClr val="accent1"/>
                </a:solidFill>
              </a:rPr>
              <a:t>; (510) 848-1112; (800) 644-2666; TTY (800) 804-1616</a:t>
            </a:r>
          </a:p>
          <a:p>
            <a:endParaRPr lang="en-US" dirty="0">
              <a:solidFill>
                <a:schemeClr val="accent1"/>
              </a:solidFill>
            </a:endParaRPr>
          </a:p>
          <a:p>
            <a:r>
              <a:rPr lang="en-US" dirty="0">
                <a:solidFill>
                  <a:schemeClr val="accent1"/>
                </a:solidFill>
              </a:rPr>
              <a:t>The National Council on Disability</a:t>
            </a:r>
          </a:p>
          <a:p>
            <a:r>
              <a:rPr lang="en-US" i="1" dirty="0">
                <a:solidFill>
                  <a:schemeClr val="accent1"/>
                </a:solidFill>
              </a:rPr>
              <a:t>Rocking the Cradle: Ensuring the Rights of Parents with Disabilities and Their Children </a:t>
            </a:r>
            <a:r>
              <a:rPr lang="en-US" dirty="0">
                <a:solidFill>
                  <a:schemeClr val="accent1"/>
                </a:solidFill>
                <a:hlinkClick r:id="rId4"/>
              </a:rPr>
              <a:t>http://www.ncd.gov/publications/2012</a:t>
            </a:r>
            <a:endParaRPr lang="en-US" dirty="0">
              <a:solidFill>
                <a:schemeClr val="accent1"/>
              </a:solidFill>
            </a:endParaRPr>
          </a:p>
          <a:p>
            <a:endParaRPr lang="en-US" dirty="0">
              <a:solidFill>
                <a:schemeClr val="accent1"/>
              </a:solidFill>
            </a:endParaRPr>
          </a:p>
          <a:p>
            <a:r>
              <a:rPr lang="en-US" dirty="0">
                <a:solidFill>
                  <a:schemeClr val="accent1"/>
                </a:solidFill>
              </a:rPr>
              <a:t>U.S. Department of Health and Human Services –Office for Civil Rights</a:t>
            </a:r>
          </a:p>
          <a:p>
            <a:r>
              <a:rPr lang="en-US" dirty="0">
                <a:solidFill>
                  <a:schemeClr val="accent1"/>
                </a:solidFill>
                <a:hlinkClick r:id="rId5" action="ppaction://hlinkfile"/>
              </a:rPr>
              <a:t>file:///D:/Promoting_Child_and_Family_Welfare_through_Civil_Rights_Compliance.original.1534366100.pdf</a:t>
            </a:r>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rgbClr val="005274"/>
              </a:solidFill>
              <a:latin typeface="Open Sans"/>
            </a:endParaRPr>
          </a:p>
          <a:p>
            <a:endParaRPr lang="en-US" dirty="0"/>
          </a:p>
        </p:txBody>
      </p:sp>
      <p:sp>
        <p:nvSpPr>
          <p:cNvPr id="3" name="Rectangle 2"/>
          <p:cNvSpPr/>
          <p:nvPr/>
        </p:nvSpPr>
        <p:spPr>
          <a:xfrm>
            <a:off x="520682" y="610625"/>
            <a:ext cx="11436823" cy="2031325"/>
          </a:xfrm>
          <a:prstGeom prst="rect">
            <a:avLst/>
          </a:prstGeom>
        </p:spPr>
        <p:txBody>
          <a:bodyPr wrap="square">
            <a:spAutoFit/>
          </a:bodyPr>
          <a:lstStyle/>
          <a:p>
            <a:r>
              <a:rPr lang="en-US" u="sng" dirty="0">
                <a:hlinkClick r:id="rId6"/>
              </a:rPr>
              <a:t>https://cascw.umn.edu/wp-content/uploads/2013/12/Fall2013_CW360_WEB.pdf</a:t>
            </a:r>
            <a:endParaRPr lang="en-US" u="sng" dirty="0"/>
          </a:p>
          <a:p>
            <a:r>
              <a:rPr lang="en-US" dirty="0">
                <a:hlinkClick r:id="rId7"/>
              </a:rPr>
              <a:t>h</a:t>
            </a:r>
            <a:r>
              <a:rPr lang="en-US" u="sng" dirty="0">
                <a:hlinkClick r:id="rId7"/>
              </a:rPr>
              <a:t>ttps://adata.org/factsheet/child-welfare</a:t>
            </a:r>
            <a:endParaRPr lang="en-US" dirty="0"/>
          </a:p>
          <a:p>
            <a:r>
              <a:rPr lang="en-US" u="sng" dirty="0">
                <a:hlinkClick r:id="rId8"/>
              </a:rPr>
              <a:t>https://www.michbar.org/programs/disabilitynews/disabilities_news_28</a:t>
            </a:r>
            <a:endParaRPr lang="en-US" dirty="0"/>
          </a:p>
          <a:p>
            <a:r>
              <a:rPr lang="en-US" u="sng" dirty="0">
                <a:hlinkClick r:id="rId9"/>
              </a:rPr>
              <a:t>https://www.ada.gov/doj_hhs_ta/child_welfare_ltr.html</a:t>
            </a:r>
            <a:endParaRPr lang="en-US" u="sng" dirty="0"/>
          </a:p>
          <a:p>
            <a:r>
              <a:rPr lang="en-US" u="sng" dirty="0">
                <a:hlinkClick r:id="rId10"/>
              </a:rPr>
              <a:t>https://www.ada.gov/ma_docf_lof.pdf</a:t>
            </a:r>
            <a:endParaRPr lang="en-US" u="sng" dirty="0"/>
          </a:p>
          <a:p>
            <a:r>
              <a:rPr lang="en-US" u="sng" dirty="0">
                <a:hlinkClick r:id="rId11"/>
              </a:rPr>
              <a:t>http://www.hhs.gov/sites/default/files/dfcs-revised-settlement-agreement.pdf</a:t>
            </a:r>
            <a:endParaRPr lang="en-US" u="sng" dirty="0"/>
          </a:p>
          <a:p>
            <a:endParaRPr lang="en-US" dirty="0"/>
          </a:p>
        </p:txBody>
      </p:sp>
    </p:spTree>
    <p:extLst>
      <p:ext uri="{BB962C8B-B14F-4D97-AF65-F5344CB8AC3E}">
        <p14:creationId xmlns:p14="http://schemas.microsoft.com/office/powerpoint/2010/main" val="229820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90025F-A967-4A18-BBE0-0E81BEA69125}" type="slidenum">
              <a:rPr lang="en-US" smtClean="0"/>
              <a:t>6</a:t>
            </a:fld>
            <a:endParaRPr lang="en-US" dirty="0"/>
          </a:p>
        </p:txBody>
      </p:sp>
      <p:pic>
        <p:nvPicPr>
          <p:cNvPr id="3" name="Picture 2"/>
          <p:cNvPicPr>
            <a:picLocks noChangeAspect="1"/>
          </p:cNvPicPr>
          <p:nvPr/>
        </p:nvPicPr>
        <p:blipFill>
          <a:blip r:embed="rId3"/>
          <a:stretch>
            <a:fillRect/>
          </a:stretch>
        </p:blipFill>
        <p:spPr>
          <a:xfrm>
            <a:off x="6553200" y="1943859"/>
            <a:ext cx="5142818" cy="3449575"/>
          </a:xfrm>
          <a:prstGeom prst="rect">
            <a:avLst/>
          </a:prstGeom>
        </p:spPr>
      </p:pic>
      <p:sp>
        <p:nvSpPr>
          <p:cNvPr id="4" name="Rectangle 3"/>
          <p:cNvSpPr/>
          <p:nvPr/>
        </p:nvSpPr>
        <p:spPr>
          <a:xfrm>
            <a:off x="350520" y="2329818"/>
            <a:ext cx="6202680" cy="2677656"/>
          </a:xfrm>
          <a:prstGeom prst="rect">
            <a:avLst/>
          </a:prstGeom>
        </p:spPr>
        <p:txBody>
          <a:bodyPr wrap="square">
            <a:spAutoFit/>
          </a:bodyPr>
          <a:lstStyle/>
          <a:p>
            <a:pPr marR="2700"/>
            <a:r>
              <a:rPr lang="en-US" sz="2000" dirty="0">
                <a:solidFill>
                  <a:schemeClr val="tx2"/>
                </a:solidFill>
              </a:rPr>
              <a:t>“</a:t>
            </a:r>
            <a:r>
              <a:rPr lang="en-US" sz="2400" dirty="0">
                <a:solidFill>
                  <a:schemeClr val="tx2"/>
                </a:solidFill>
              </a:rPr>
              <a:t>No qualified individual with a disability shall, by reason of such disability, be excluded from participation in or be denied the benefits of services, programs, or activities of a public entity, or be subjected to discrimination by any such entity.” 42 U.S.C. §12132.</a:t>
            </a:r>
          </a:p>
        </p:txBody>
      </p:sp>
      <p:sp>
        <p:nvSpPr>
          <p:cNvPr id="5" name="Rectangle 4"/>
          <p:cNvSpPr/>
          <p:nvPr/>
        </p:nvSpPr>
        <p:spPr>
          <a:xfrm>
            <a:off x="6233160" y="5520024"/>
            <a:ext cx="5730239" cy="338554"/>
          </a:xfrm>
          <a:prstGeom prst="rect">
            <a:avLst/>
          </a:prstGeom>
        </p:spPr>
        <p:txBody>
          <a:bodyPr wrap="square">
            <a:spAutoFit/>
          </a:bodyPr>
          <a:lstStyle/>
          <a:p>
            <a:r>
              <a:rPr lang="en-US" sz="1600" dirty="0">
                <a:solidFill>
                  <a:schemeClr val="tx2"/>
                </a:solidFill>
              </a:rPr>
              <a:t>Signing of Title II of the Americans Disabilities Act of 1990</a:t>
            </a:r>
          </a:p>
        </p:txBody>
      </p:sp>
      <p:sp>
        <p:nvSpPr>
          <p:cNvPr id="6" name="Rectangle 5"/>
          <p:cNvSpPr/>
          <p:nvPr/>
        </p:nvSpPr>
        <p:spPr>
          <a:xfrm>
            <a:off x="1554480" y="558864"/>
            <a:ext cx="9189720" cy="1384995"/>
          </a:xfrm>
          <a:prstGeom prst="rect">
            <a:avLst/>
          </a:prstGeom>
        </p:spPr>
        <p:txBody>
          <a:bodyPr wrap="square">
            <a:spAutoFit/>
          </a:bodyPr>
          <a:lstStyle/>
          <a:p>
            <a:pPr marR="25470" algn="ctr"/>
            <a:r>
              <a:rPr lang="en-US" sz="2800" b="1" dirty="0">
                <a:solidFill>
                  <a:schemeClr val="tx2"/>
                </a:solidFill>
              </a:rPr>
              <a:t>Overview of Legal Requirements: Title II of the </a:t>
            </a:r>
          </a:p>
          <a:p>
            <a:pPr marR="25470" algn="ctr"/>
            <a:r>
              <a:rPr lang="en-US" sz="2800" b="1" dirty="0">
                <a:solidFill>
                  <a:schemeClr val="tx2"/>
                </a:solidFill>
              </a:rPr>
              <a:t>Americans with Disabilities Act (ADA) of 1990:</a:t>
            </a:r>
          </a:p>
          <a:p>
            <a:pPr marR="25470" algn="ctr"/>
            <a:endParaRPr lang="en-US" sz="2800" b="1" dirty="0">
              <a:solidFill>
                <a:schemeClr val="tx2"/>
              </a:solidFill>
            </a:endParaRPr>
          </a:p>
        </p:txBody>
      </p:sp>
    </p:spTree>
    <p:extLst>
      <p:ext uri="{BB962C8B-B14F-4D97-AF65-F5344CB8AC3E}">
        <p14:creationId xmlns:p14="http://schemas.microsoft.com/office/powerpoint/2010/main" val="103195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0206AD-B82D-4BFE-B928-39153BFF8FFC}"/>
              </a:ext>
            </a:extLst>
          </p:cNvPr>
          <p:cNvSpPr>
            <a:spLocks noGrp="1"/>
          </p:cNvSpPr>
          <p:nvPr>
            <p:ph type="sldNum" sz="quarter" idx="12"/>
          </p:nvPr>
        </p:nvSpPr>
        <p:spPr/>
        <p:txBody>
          <a:bodyPr/>
          <a:lstStyle/>
          <a:p>
            <a:fld id="{F290025F-A967-4A18-BBE0-0E81BEA69125}" type="slidenum">
              <a:rPr lang="en-US" smtClean="0"/>
              <a:t>7</a:t>
            </a:fld>
            <a:endParaRPr lang="en-US" dirty="0"/>
          </a:p>
        </p:txBody>
      </p:sp>
      <p:sp>
        <p:nvSpPr>
          <p:cNvPr id="3" name="Rectangle 2">
            <a:extLst>
              <a:ext uri="{FF2B5EF4-FFF2-40B4-BE49-F238E27FC236}">
                <a16:creationId xmlns:a16="http://schemas.microsoft.com/office/drawing/2014/main" id="{79155CF9-56D9-49BB-9917-9FD88C705D70}"/>
              </a:ext>
            </a:extLst>
          </p:cNvPr>
          <p:cNvSpPr/>
          <p:nvPr/>
        </p:nvSpPr>
        <p:spPr>
          <a:xfrm>
            <a:off x="443420" y="1593326"/>
            <a:ext cx="6512288" cy="3693319"/>
          </a:xfrm>
          <a:prstGeom prst="rect">
            <a:avLst/>
          </a:prstGeom>
        </p:spPr>
        <p:txBody>
          <a:bodyPr wrap="square">
            <a:spAutoFit/>
          </a:bodyPr>
          <a:lstStyle/>
          <a:p>
            <a:r>
              <a:rPr lang="en-US" dirty="0">
                <a:solidFill>
                  <a:schemeClr val="tx2"/>
                </a:solidFill>
              </a:rPr>
              <a:t>− Title II of the ADA applies to the services, programs, and activities of </a:t>
            </a:r>
            <a:r>
              <a:rPr lang="en-US" b="1" dirty="0">
                <a:solidFill>
                  <a:schemeClr val="tx2"/>
                </a:solidFill>
              </a:rPr>
              <a:t>all state and local governments</a:t>
            </a:r>
            <a:r>
              <a:rPr lang="en-US" dirty="0">
                <a:solidFill>
                  <a:schemeClr val="tx2"/>
                </a:solidFill>
              </a:rPr>
              <a:t>, including child welfare agencies and state courts.</a:t>
            </a:r>
          </a:p>
          <a:p>
            <a:endParaRPr lang="en-US" dirty="0">
              <a:solidFill>
                <a:schemeClr val="tx2"/>
              </a:solidFill>
            </a:endParaRPr>
          </a:p>
          <a:p>
            <a:r>
              <a:rPr lang="en-US" dirty="0">
                <a:solidFill>
                  <a:schemeClr val="tx2"/>
                </a:solidFill>
              </a:rPr>
              <a:t>− Covered services, programs, and activities include investigations, assessments, in-home services, removal of children from their homes, case planning, visitation, guardianship, adoption, foster care, and reunification services.</a:t>
            </a:r>
          </a:p>
          <a:p>
            <a:endParaRPr lang="en-US" dirty="0">
              <a:solidFill>
                <a:schemeClr val="tx2"/>
              </a:solidFill>
            </a:endParaRPr>
          </a:p>
          <a:p>
            <a:r>
              <a:rPr lang="en-US" dirty="0">
                <a:solidFill>
                  <a:schemeClr val="tx2"/>
                </a:solidFill>
              </a:rPr>
              <a:t>− The services, programs, and activities also extend to </a:t>
            </a:r>
            <a:r>
              <a:rPr lang="en-US" b="1" dirty="0">
                <a:solidFill>
                  <a:schemeClr val="tx2"/>
                </a:solidFill>
              </a:rPr>
              <a:t>child welfare and custody hearings</a:t>
            </a:r>
            <a:r>
              <a:rPr lang="en-US" dirty="0">
                <a:solidFill>
                  <a:schemeClr val="tx2"/>
                </a:solidFill>
              </a:rPr>
              <a:t>, as well as proceedings to terminate parental rights.</a:t>
            </a:r>
          </a:p>
        </p:txBody>
      </p:sp>
      <p:pic>
        <p:nvPicPr>
          <p:cNvPr id="4" name="Picture 3">
            <a:extLst>
              <a:ext uri="{FF2B5EF4-FFF2-40B4-BE49-F238E27FC236}">
                <a16:creationId xmlns:a16="http://schemas.microsoft.com/office/drawing/2014/main" id="{25FF36C7-201A-4B6C-BB39-551EFEF05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708" y="1808218"/>
            <a:ext cx="4908359" cy="3263536"/>
          </a:xfrm>
          <a:prstGeom prst="rect">
            <a:avLst/>
          </a:prstGeom>
        </p:spPr>
      </p:pic>
      <p:sp>
        <p:nvSpPr>
          <p:cNvPr id="5" name="Rectangle 4"/>
          <p:cNvSpPr/>
          <p:nvPr/>
        </p:nvSpPr>
        <p:spPr>
          <a:xfrm>
            <a:off x="1310640" y="710853"/>
            <a:ext cx="9890760" cy="738664"/>
          </a:xfrm>
          <a:prstGeom prst="rect">
            <a:avLst/>
          </a:prstGeom>
        </p:spPr>
        <p:txBody>
          <a:bodyPr wrap="square">
            <a:spAutoFit/>
          </a:bodyPr>
          <a:lstStyle/>
          <a:p>
            <a:r>
              <a:rPr lang="en-US" sz="2400" b="1" dirty="0">
                <a:solidFill>
                  <a:schemeClr val="tx2"/>
                </a:solidFill>
              </a:rPr>
              <a:t>Overview of Legal Requirements: Title II of the ADA (continued)</a:t>
            </a:r>
          </a:p>
          <a:p>
            <a:endParaRPr lang="en-US" b="1" dirty="0">
              <a:solidFill>
                <a:schemeClr val="tx2"/>
              </a:solidFill>
            </a:endParaRPr>
          </a:p>
        </p:txBody>
      </p:sp>
    </p:spTree>
    <p:extLst>
      <p:ext uri="{BB962C8B-B14F-4D97-AF65-F5344CB8AC3E}">
        <p14:creationId xmlns:p14="http://schemas.microsoft.com/office/powerpoint/2010/main" val="99703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E4108-0A71-46C1-9649-1423EE4B5912}"/>
              </a:ext>
            </a:extLst>
          </p:cNvPr>
          <p:cNvSpPr>
            <a:spLocks noGrp="1"/>
          </p:cNvSpPr>
          <p:nvPr>
            <p:ph type="sldNum" sz="quarter" idx="12"/>
          </p:nvPr>
        </p:nvSpPr>
        <p:spPr/>
        <p:txBody>
          <a:bodyPr/>
          <a:lstStyle/>
          <a:p>
            <a:fld id="{F290025F-A967-4A18-BBE0-0E81BEA69125}" type="slidenum">
              <a:rPr lang="en-US" smtClean="0"/>
              <a:t>8</a:t>
            </a:fld>
            <a:endParaRPr lang="en-US" dirty="0"/>
          </a:p>
        </p:txBody>
      </p:sp>
      <p:sp>
        <p:nvSpPr>
          <p:cNvPr id="3" name="Rectangle 2">
            <a:extLst>
              <a:ext uri="{FF2B5EF4-FFF2-40B4-BE49-F238E27FC236}">
                <a16:creationId xmlns:a16="http://schemas.microsoft.com/office/drawing/2014/main" id="{AD97B2B1-CD31-4FF2-BD95-0EFDAA137BA6}"/>
              </a:ext>
            </a:extLst>
          </p:cNvPr>
          <p:cNvSpPr/>
          <p:nvPr/>
        </p:nvSpPr>
        <p:spPr>
          <a:xfrm>
            <a:off x="754764" y="1597747"/>
            <a:ext cx="6633681" cy="3785652"/>
          </a:xfrm>
          <a:prstGeom prst="rect">
            <a:avLst/>
          </a:prstGeom>
        </p:spPr>
        <p:txBody>
          <a:bodyPr wrap="square">
            <a:spAutoFit/>
          </a:bodyPr>
          <a:lstStyle/>
          <a:p>
            <a:endParaRPr lang="en-US" dirty="0">
              <a:solidFill>
                <a:schemeClr val="tx2"/>
              </a:solidFill>
            </a:endParaRPr>
          </a:p>
          <a:p>
            <a:r>
              <a:rPr lang="en-US" dirty="0">
                <a:solidFill>
                  <a:schemeClr val="tx2"/>
                </a:solidFill>
              </a:rPr>
              <a:t>“No qualified individual with a disability shall, by reason of such disability, be excluded from participation in or be denied the benefits of the services, programs or activities of any entity that receives federal financial assistance, or be subjected to discrimination by such entity.” 29 U.S.C. §794.</a:t>
            </a:r>
          </a:p>
          <a:p>
            <a:endParaRPr lang="en-US" dirty="0">
              <a:solidFill>
                <a:schemeClr val="tx2"/>
              </a:solidFill>
            </a:endParaRPr>
          </a:p>
          <a:p>
            <a:r>
              <a:rPr lang="en-US" sz="2400" b="1" dirty="0">
                <a:solidFill>
                  <a:schemeClr val="tx2"/>
                </a:solidFill>
              </a:rPr>
              <a:t>Covered Activities: </a:t>
            </a:r>
          </a:p>
          <a:p>
            <a:r>
              <a:rPr lang="en-US" dirty="0">
                <a:solidFill>
                  <a:schemeClr val="tx2"/>
                </a:solidFill>
              </a:rPr>
              <a:t>Section 504 applies to all of the operations of agencies and sub-agencies of state and local governments, even if federal financial assistance is directed to one component of the agency or for one purpose of the agency.</a:t>
            </a:r>
          </a:p>
        </p:txBody>
      </p:sp>
      <p:pic>
        <p:nvPicPr>
          <p:cNvPr id="2050" name="Picture 2" descr="Image result for section 504 of rehab ac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545" y="775724"/>
            <a:ext cx="3525534" cy="4829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0665" y="775724"/>
            <a:ext cx="7421880" cy="830997"/>
          </a:xfrm>
          <a:prstGeom prst="rect">
            <a:avLst/>
          </a:prstGeom>
        </p:spPr>
        <p:txBody>
          <a:bodyPr wrap="square">
            <a:spAutoFit/>
          </a:bodyPr>
          <a:lstStyle/>
          <a:p>
            <a:pPr algn="ctr"/>
            <a:r>
              <a:rPr lang="en-US" sz="2400" b="1" dirty="0">
                <a:solidFill>
                  <a:schemeClr val="tx2"/>
                </a:solidFill>
              </a:rPr>
              <a:t>Overview of the Legal Requirements: </a:t>
            </a:r>
          </a:p>
          <a:p>
            <a:pPr algn="ctr"/>
            <a:r>
              <a:rPr lang="en-US" sz="2400" b="1" dirty="0">
                <a:solidFill>
                  <a:schemeClr val="tx2"/>
                </a:solidFill>
              </a:rPr>
              <a:t>Section 504 of the Rehabilitation Act of 1973: </a:t>
            </a:r>
          </a:p>
        </p:txBody>
      </p:sp>
    </p:spTree>
    <p:extLst>
      <p:ext uri="{BB962C8B-B14F-4D97-AF65-F5344CB8AC3E}">
        <p14:creationId xmlns:p14="http://schemas.microsoft.com/office/powerpoint/2010/main" val="67931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16185-BE2E-4432-B5BD-219D10BB8CEA}"/>
              </a:ext>
            </a:extLst>
          </p:cNvPr>
          <p:cNvSpPr>
            <a:spLocks noGrp="1"/>
          </p:cNvSpPr>
          <p:nvPr>
            <p:ph type="sldNum" sz="quarter" idx="12"/>
          </p:nvPr>
        </p:nvSpPr>
        <p:spPr/>
        <p:txBody>
          <a:bodyPr/>
          <a:lstStyle/>
          <a:p>
            <a:fld id="{F290025F-A967-4A18-BBE0-0E81BEA69125}" type="slidenum">
              <a:rPr lang="en-US" smtClean="0"/>
              <a:t>9</a:t>
            </a:fld>
            <a:endParaRPr lang="en-US" dirty="0"/>
          </a:p>
        </p:txBody>
      </p:sp>
      <p:sp>
        <p:nvSpPr>
          <p:cNvPr id="3" name="Rectangle 2">
            <a:extLst>
              <a:ext uri="{FF2B5EF4-FFF2-40B4-BE49-F238E27FC236}">
                <a16:creationId xmlns:a16="http://schemas.microsoft.com/office/drawing/2014/main" id="{2C0145AD-8C07-425B-83D2-D6468D125485}"/>
              </a:ext>
            </a:extLst>
          </p:cNvPr>
          <p:cNvSpPr/>
          <p:nvPr/>
        </p:nvSpPr>
        <p:spPr>
          <a:xfrm>
            <a:off x="1254551" y="1263761"/>
            <a:ext cx="10068769" cy="1815882"/>
          </a:xfrm>
          <a:prstGeom prst="rect">
            <a:avLst/>
          </a:prstGeom>
        </p:spPr>
        <p:txBody>
          <a:bodyPr wrap="square">
            <a:spAutoFit/>
          </a:bodyPr>
          <a:lstStyle/>
          <a:p>
            <a:endParaRPr lang="en-US" sz="2400" dirty="0">
              <a:solidFill>
                <a:schemeClr val="tx2"/>
              </a:solidFill>
            </a:endParaRPr>
          </a:p>
          <a:p>
            <a:endParaRPr lang="en-US" sz="2400" dirty="0">
              <a:solidFill>
                <a:schemeClr val="tx2"/>
              </a:solidFill>
            </a:endParaRPr>
          </a:p>
          <a:p>
            <a:r>
              <a:rPr lang="en-US" sz="3200" dirty="0">
                <a:solidFill>
                  <a:schemeClr val="accent1"/>
                </a:solidFill>
              </a:rPr>
              <a:t>How do we apply Title II and Section 504 in child welfare enforcement?</a:t>
            </a:r>
          </a:p>
        </p:txBody>
      </p:sp>
      <p:sp>
        <p:nvSpPr>
          <p:cNvPr id="4" name="Rectangle 3"/>
          <p:cNvSpPr/>
          <p:nvPr/>
        </p:nvSpPr>
        <p:spPr>
          <a:xfrm>
            <a:off x="2439140" y="678986"/>
            <a:ext cx="7436380" cy="584775"/>
          </a:xfrm>
          <a:prstGeom prst="rect">
            <a:avLst/>
          </a:prstGeom>
        </p:spPr>
        <p:txBody>
          <a:bodyPr wrap="square">
            <a:spAutoFit/>
          </a:bodyPr>
          <a:lstStyle/>
          <a:p>
            <a:r>
              <a:rPr lang="en-US" sz="3200" b="1" dirty="0">
                <a:solidFill>
                  <a:schemeClr val="tx2"/>
                </a:solidFill>
              </a:rPr>
              <a:t>Applying the Legal Requirements</a:t>
            </a:r>
            <a:endParaRPr lang="en-US" sz="2000" b="1" dirty="0">
              <a:solidFill>
                <a:schemeClr val="tx2"/>
              </a:solidFill>
            </a:endParaRPr>
          </a:p>
        </p:txBody>
      </p:sp>
    </p:spTree>
    <p:extLst>
      <p:ext uri="{BB962C8B-B14F-4D97-AF65-F5344CB8AC3E}">
        <p14:creationId xmlns:p14="http://schemas.microsoft.com/office/powerpoint/2010/main" val="1675243042"/>
      </p:ext>
    </p:extLst>
  </p:cSld>
  <p:clrMapOvr>
    <a:masterClrMapping/>
  </p:clrMapOvr>
</p:sld>
</file>

<file path=ppt/theme/theme1.xml><?xml version="1.0" encoding="utf-8"?>
<a:theme xmlns:a="http://schemas.openxmlformats.org/drawingml/2006/main" name="Basis">
  <a:themeElements>
    <a:clrScheme name="Custom 1">
      <a:dk1>
        <a:sysClr val="windowText" lastClr="000000"/>
      </a:dk1>
      <a:lt1>
        <a:sysClr val="window" lastClr="FFFFFF"/>
      </a:lt1>
      <a:dk2>
        <a:srgbClr val="242852"/>
      </a:dk2>
      <a:lt2>
        <a:srgbClr val="ACCBF9"/>
      </a:lt2>
      <a:accent1>
        <a:srgbClr val="24285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23138</TotalTime>
  <Words>16562</Words>
  <Application>Microsoft Office PowerPoint</Application>
  <PresentationFormat>Widescreen</PresentationFormat>
  <Paragraphs>896</Paragraphs>
  <Slides>58</Slides>
  <Notes>53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Arial</vt:lpstr>
      <vt:lpstr>Calibri</vt:lpstr>
      <vt:lpstr>Calibri Light</vt:lpstr>
      <vt:lpstr>Century Gothic</vt:lpstr>
      <vt:lpstr>Corbel</vt:lpstr>
      <vt:lpstr>Franklin Gothic Book</vt:lpstr>
      <vt:lpstr>Helvetica</vt:lpstr>
      <vt:lpstr>Open Sans</vt:lpstr>
      <vt:lpstr>Publico</vt:lpstr>
      <vt:lpstr>Source Sans Pro</vt:lpstr>
      <vt:lpstr>SourceSansProRegular</vt:lpstr>
      <vt:lpstr>Times New Roman</vt:lpstr>
      <vt:lpstr>Wingdings</vt:lpstr>
      <vt:lpstr>Basis</vt:lpstr>
      <vt:lpstr>The Americans With Disabilities Act (ADA) and  §504 of the Rehabilitation Act:  Law, Policy, and practice</vt:lpstr>
      <vt:lpstr>GOALS</vt:lpstr>
      <vt:lpstr>PowerPoint Presentation</vt:lpstr>
      <vt:lpstr>Legislative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Reasonable Accommodations for Effective Communication </vt:lpstr>
      <vt:lpstr>PowerPoint Presentation</vt:lpstr>
      <vt:lpstr>Examples of Modifications/Accommodations</vt:lpstr>
      <vt:lpstr>Parental Supports = Reasonable Accommodations</vt:lpstr>
      <vt:lpstr>Image of Possibilities</vt:lpstr>
      <vt:lpstr>Examples of Parental Support: Adaptive Equipment</vt:lpstr>
      <vt:lpstr>PowerPoint Presentation</vt:lpstr>
      <vt:lpstr>PowerPoint Presentation</vt:lpstr>
      <vt:lpstr>PowerPoint Presentation</vt:lpstr>
      <vt:lpstr>Exceptions to the Rule:</vt:lpstr>
      <vt:lpstr>PowerPoint Presentation</vt:lpstr>
      <vt:lpstr>PowerPoint Presentation</vt:lpstr>
      <vt:lpstr>PowerPoint Presentation</vt:lpstr>
      <vt:lpstr>Undue Financial Burden? Not Off the Hook</vt:lpstr>
      <vt:lpstr>PowerPoint Presentation</vt:lpstr>
      <vt:lpstr>The Constitution of the  United States of America </vt:lpstr>
      <vt:lpstr>PowerPoint Presentation</vt:lpstr>
      <vt:lpstr>PowerPoint Presentation</vt:lpstr>
      <vt:lpstr>PowerPoint Presentation</vt:lpstr>
      <vt:lpstr>WHAT DO WE DO NOW?</vt:lpstr>
      <vt:lpstr>DFCS POLICY – ADMINISTRATION</vt:lpstr>
      <vt:lpstr>DFCS POLICY – RESOURCE DEVELOPMENT (1)</vt:lpstr>
      <vt:lpstr>DFCS PROCEDURES – RESOURCE DEVELOPMENT (2)</vt:lpstr>
      <vt:lpstr>DFCS PROCEDURES – RESOURCE DEVELOPMENT (3)</vt:lpstr>
      <vt:lpstr>DFCS PROCEDURES – RESOURCE DEVELOPMENT (4)</vt:lpstr>
      <vt:lpstr>DFCS PROCEDURES – RESOURCE DEVELOPMENT (4)</vt:lpstr>
      <vt:lpstr>HOW ABOUT PARENTS?</vt:lpstr>
      <vt:lpstr>LET’S RECAP</vt:lpstr>
      <vt:lpstr>LET’S DO AN EXERCISE</vt:lpstr>
      <vt:lpstr> </vt:lpstr>
      <vt:lpstr>How to Identify a Person With a Disability? </vt:lpstr>
      <vt:lpstr>PowerPoint Presentation</vt:lpstr>
      <vt:lpstr>PowerPoint Presentation</vt:lpstr>
      <vt:lpstr>Reasonable Accommodations = Reasonable Efforts </vt:lpstr>
      <vt:lpstr> Reasonable Efforts Check List  </vt:lpstr>
      <vt:lpstr> Reasonable Efforts CheckList </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With Disabilities Act and Section 504 of the Rehabilitation Act</dc:title>
  <dc:creator>Brenda Jones</dc:creator>
  <cp:lastModifiedBy>Michael Key</cp:lastModifiedBy>
  <cp:revision>1091</cp:revision>
  <cp:lastPrinted>2019-11-06T13:43:55Z</cp:lastPrinted>
  <dcterms:created xsi:type="dcterms:W3CDTF">2018-05-15T16:04:00Z</dcterms:created>
  <dcterms:modified xsi:type="dcterms:W3CDTF">2019-11-07T17:28:28Z</dcterms:modified>
</cp:coreProperties>
</file>