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Palatino"/>
          <a:ea typeface="Palatino"/>
          <a:cs typeface="Palatino"/>
        </a:font>
        <a:srgbClr val="5D5449">
          <a:alpha val="91000"/>
        </a:srgbClr>
      </a:tcTxStyle>
      <a:tcStyle>
        <a:tcBdr>
          <a:left>
            <a:ln w="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snapToObjects="1">
      <p:cViewPr varScale="1">
        <p:scale>
          <a:sx n="76" d="100"/>
          <a:sy n="76" d="100"/>
        </p:scale>
        <p:origin x="1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tableStyles.x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The Four Way Test (not the Rotary version).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Usually, it’s going to be a party whose protected health info is sought, and a party will have the opportunity to object, so advance notice may not really be required, since its whole purpose is to provide notice and opportunity to object.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The Four Way Test (not the Rotary version).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marL="388055" indent="-388055">
              <a:buSzPct val="100000"/>
              <a:buAutoNum type="arabicPeriod"/>
            </a:pPr>
            <a:r>
              <a:t>(insert case)</a:t>
            </a:r>
          </a:p>
          <a:p>
            <a:pPr marL="388055" indent="-388055">
              <a:buSzPct val="100000"/>
              <a:buAutoNum type="arabicPeriod"/>
            </a:pPr>
            <a:r>
              <a:t>Statements in place… (Sherman v. City of Atlanta, 293 Ga. 169, 174 (2013))</a:t>
            </a:r>
          </a:p>
          <a:p>
            <a:pPr marL="388055" indent="-388055">
              <a:buSzPct val="100000"/>
              <a:buAutoNum type="arabicPeriod"/>
            </a:pPr>
            <a:r>
              <a:t>Solely to admissibility… this is why stipulations need to be very precise and on the record.  Stipulations are treated under contract theory… what did the party agree to?  If a stipulation by more than one party, what did the parties agree to, specifically?</a:t>
            </a:r>
          </a:p>
          <a:p>
            <a:pPr marL="388055" indent="-388055">
              <a:buSzPct val="100000"/>
              <a:buAutoNum type="arabicPeriod"/>
            </a:pPr>
            <a:r>
              <a:t>Forced on party… (Reed. v. State, 249 Ga. 52, 57 (1982))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15-11-310(a)(1) contains the “in writing” and “acknowledged by the court” language, which in context of the law regarding the waivers of substantial rights (e.g., right to counsel) must be reviewed on the record to determine freely, &amp;c.</a:t>
            </a:r>
          </a:p>
          <a:p>
            <a:endParaRPr/>
          </a:p>
          <a:p>
            <a:r>
              <a:t>Essential that the written consent or surrender be admitted in evidence (repeat… the court may never base any part of its ruling on a document that has not been admitted in evidence)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Beware of the court saying “clear &amp; convincing” but actually meaning “preponderance” - that is, allowing the state to prove its case by simply tipping the scale, rather than by providing showing that its theory is substantially more likely than not.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ITIO E.M.D., 339 Ga. App. 189 (2016):</a:t>
            </a:r>
          </a:p>
          <a:p>
            <a:endParaRPr/>
          </a:p>
          <a:p>
            <a:r>
              <a:t>Mom repeatedly tested positive for Suboxone (used in MAT).</a:t>
            </a:r>
          </a:p>
          <a:p>
            <a:endParaRPr/>
          </a:p>
          <a:p>
            <a:r>
              <a:t>Mom’s doctor testified that Mom was using the drug under her prescription and that it would not interfere with Mom’s parenting.</a:t>
            </a:r>
          </a:p>
          <a:p>
            <a:endParaRPr/>
          </a:p>
          <a:p>
            <a:r>
              <a:t>DFCS called a testing coordinator from the county Drug Court Treatment Center.  Not qualified as an expert on Suboxone.</a:t>
            </a:r>
          </a:p>
          <a:p>
            <a:endParaRPr/>
          </a:p>
          <a:p>
            <a:r>
              <a:t>The coordinator testified that Suboxone produces a high like other opioids, is subject to abuse, makes it difficult for a person to think clearly, and produces severe withdrawal symptoms.  She stated that because of this, use of Suboxone disqualifies a person from Drug Court participation.</a:t>
            </a:r>
          </a:p>
          <a:p>
            <a:endParaRPr/>
          </a:p>
          <a:p>
            <a:r>
              <a:t>Mom’s atty objected that the coordinator was not qualified as an expert on Suboxone.</a:t>
            </a:r>
          </a:p>
          <a:p>
            <a:endParaRPr/>
          </a:p>
          <a:p>
            <a:r>
              <a:t>Court held that the testimony was admissible because it was simply about the Drug Court policies.</a:t>
            </a:r>
          </a:p>
          <a:p>
            <a:endParaRPr/>
          </a:p>
          <a:p>
            <a:r>
              <a:t>The court in TPR order found re: Suboxone according to the coordinator’s testimony.</a:t>
            </a:r>
          </a:p>
          <a:p>
            <a:endParaRPr/>
          </a:p>
          <a:p>
            <a:r>
              <a:t>Relevance:  </a:t>
            </a:r>
          </a:p>
          <a:p>
            <a:r>
              <a:t>-if witness wasn’t an expert, then her opinion is irrelevant;</a:t>
            </a:r>
          </a:p>
          <a:p>
            <a:r>
              <a:t>-if witness was merely testifying as to the Drug Court policy, then her testimony is also irrelevant.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This is just the old standard: specialized knowledge beyond the ken of the ordinary fact-finder.</a:t>
            </a:r>
          </a:p>
          <a:p>
            <a:r>
              <a:t>Not a high bar.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This is Daubert (509 US 579, 1993): admit only valid and reliable scientific evidence that fits the case.</a:t>
            </a:r>
          </a:p>
          <a:p>
            <a:endParaRPr/>
          </a:p>
          <a:p>
            <a:r>
              <a:t>And Kumho Tire (526 US 137, 1999): Daubert std applies to all expert testimony, not just “scientific” - in civil cases.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TZL:</a:t>
            </a:r>
          </a:p>
          <a:p>
            <a:r>
              <a:t>Based on testimony of father’s therapist, ct used “medically verifiable deficiency” grounds to TPR - concluding that a prior head injury rendered the father incapable of caring for the child.  </a:t>
            </a:r>
          </a:p>
          <a:p>
            <a:r>
              <a:t>But therapist “merely relayed that the father had mentioned during their interview that, years earlier, he had been in a serious automobile accident”.  No one testified or provided any evidence that amounted to a competent opinion as to the father’s mental health or how a deficiency therein affected his ability to care for the child.</a:t>
            </a:r>
          </a:p>
          <a:p>
            <a:endParaRPr/>
          </a:p>
          <a:p>
            <a:r>
              <a:t>JC: psychologist related numerous diagnoses and concerns regarding mom, but never said how mom’s conduct affected child, nor how the child would be harmed by this conduct (including mom’s recent drug use).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blurRad="38100" dist="12700" dir="5400000" rotWithShape="0">
                    <a:srgbClr val="E0DEC7">
                      <a:alpha val="80000"/>
                    </a:srgbClr>
                  </a:outerShdw>
                </a:effectLst>
              </a:defRPr>
            </a:lvl1pPr>
          </a:lstStyle>
          <a:p>
            <a:r>
              <a:t>Title Text</a:t>
            </a:r>
          </a:p>
        </p:txBody>
      </p:sp>
      <p:sp>
        <p:nvSpPr>
          <p:cNvPr id="12" name="Body Level One…"/>
          <p:cNvSpPr txBox="1">
            <a:spLocks noGrp="1"/>
          </p:cNvSpPr>
          <p:nvPr>
            <p:ph type="body" sz="quarter" idx="1"/>
          </p:nvPr>
        </p:nvSpPr>
        <p:spPr>
          <a:xfrm>
            <a:off x="1270000" y="5130800"/>
            <a:ext cx="10464800" cy="1270000"/>
          </a:xfrm>
          <a:prstGeom prst="rect">
            <a:avLst/>
          </a:prstGeom>
        </p:spPr>
        <p:txBody>
          <a:bodyPr anchor="t"/>
          <a:lstStyle>
            <a:lvl1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297853" y="9017000"/>
            <a:ext cx="389885" cy="368301"/>
          </a:xfrm>
          <a:prstGeom prst="rect">
            <a:avLst/>
          </a:prstGeom>
        </p:spPr>
        <p:txBody>
          <a:bodyPr/>
          <a:lstStyle>
            <a:lvl1pPr>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587500" y="6362700"/>
            <a:ext cx="104648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1587500" y="4241800"/>
            <a:ext cx="10464800" cy="774700"/>
          </a:xfrm>
          <a:prstGeom prst="rect">
            <a:avLst/>
          </a:prstGeom>
        </p:spPr>
        <p:txBody>
          <a:bodyPr>
            <a:spAutoFit/>
          </a:bodyPr>
          <a:lstStyle>
            <a:lvl1pPr marL="0" indent="0" algn="ctr">
              <a:spcBef>
                <a:spcPts val="2400"/>
              </a:spcBef>
              <a:buSzTx/>
              <a:buNone/>
              <a:defRPr sz="4000">
                <a:solidFill>
                  <a:srgbClr val="6E603B"/>
                </a:solidFill>
              </a:defRPr>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rot="150000">
            <a:off x="-1195867" y="-2647363"/>
            <a:ext cx="18923001" cy="25357456"/>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108197967_2985x4000.jpeg"/>
          <p:cNvSpPr>
            <a:spLocks noGrp="1"/>
          </p:cNvSpPr>
          <p:nvPr>
            <p:ph type="pic" idx="13"/>
          </p:nvPr>
        </p:nvSpPr>
        <p:spPr>
          <a:xfrm rot="150000">
            <a:off x="2791125" y="514141"/>
            <a:ext cx="8293101" cy="1111303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blurRad="38100" dist="12700" dir="5400000" rotWithShape="0">
                    <a:srgbClr val="E0DEC7">
                      <a:alpha val="80000"/>
                    </a:srgbClr>
                  </a:outerShdw>
                </a:effectLst>
              </a:defRPr>
            </a:lvl1pPr>
          </a:lstStyle>
          <a:p>
            <a:r>
              <a:t>Title Text</a:t>
            </a:r>
          </a:p>
        </p:txBody>
      </p:sp>
      <p:sp>
        <p:nvSpPr>
          <p:cNvPr id="22" name="Body Level One…"/>
          <p:cNvSpPr txBox="1">
            <a:spLocks noGrp="1"/>
          </p:cNvSpPr>
          <p:nvPr>
            <p:ph type="body" sz="quarter" idx="1"/>
          </p:nvPr>
        </p:nvSpPr>
        <p:spPr>
          <a:xfrm>
            <a:off x="1270000" y="8077200"/>
            <a:ext cx="10464800" cy="1244600"/>
          </a:xfrm>
          <a:prstGeom prst="rect">
            <a:avLst/>
          </a:prstGeom>
        </p:spPr>
        <p:txBody>
          <a:bodyPr anchor="t"/>
          <a:lstStyle>
            <a:lvl1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297853" y="9017000"/>
            <a:ext cx="389885" cy="368300"/>
          </a:xfrm>
          <a:prstGeom prst="rect">
            <a:avLst/>
          </a:prstGeom>
        </p:spPr>
        <p:txBody>
          <a:bodyPr anchor="t"/>
          <a:lstStyle>
            <a:lvl1pPr>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587500" y="3568700"/>
            <a:ext cx="10464800" cy="26035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rot="60000">
            <a:off x="7658053" y="1819938"/>
            <a:ext cx="4368801" cy="5854339"/>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155700" y="1828800"/>
            <a:ext cx="6070600" cy="3302000"/>
          </a:xfrm>
          <a:prstGeom prst="rect">
            <a:avLst/>
          </a:prstGeom>
        </p:spPr>
        <p:txBody>
          <a:bodyPr anchor="b"/>
          <a:lstStyle/>
          <a:p>
            <a:r>
              <a:t>Title Text</a:t>
            </a:r>
          </a:p>
        </p:txBody>
      </p:sp>
      <p:sp>
        <p:nvSpPr>
          <p:cNvPr id="40" name="Body Level One…"/>
          <p:cNvSpPr txBox="1">
            <a:spLocks noGrp="1"/>
          </p:cNvSpPr>
          <p:nvPr>
            <p:ph type="body" sz="quarter" idx="1"/>
          </p:nvPr>
        </p:nvSpPr>
        <p:spPr>
          <a:xfrm>
            <a:off x="1155700" y="5168900"/>
            <a:ext cx="6070600" cy="3302000"/>
          </a:xfrm>
          <a:prstGeom prst="rect">
            <a:avLst/>
          </a:prstGeom>
        </p:spPr>
        <p:txBody>
          <a:bodyPr anchor="t"/>
          <a:lstStyle>
            <a:lvl1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0" algn="ctr">
              <a:spcBef>
                <a:spcPts val="600"/>
              </a:spcBef>
              <a:buSz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34045" y="8997950"/>
            <a:ext cx="342901" cy="4064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108197967_2985x4000.jpeg"/>
          <p:cNvSpPr>
            <a:spLocks noGrp="1"/>
          </p:cNvSpPr>
          <p:nvPr>
            <p:ph type="pic" sz="half" idx="13"/>
          </p:nvPr>
        </p:nvSpPr>
        <p:spPr>
          <a:xfrm rot="60000">
            <a:off x="7468990" y="2623030"/>
            <a:ext cx="4508501" cy="6041542"/>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sz="half" idx="13"/>
          </p:nvPr>
        </p:nvSpPr>
        <p:spPr>
          <a:xfrm>
            <a:off x="7569200" y="-783291"/>
            <a:ext cx="4496616" cy="6747934"/>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a:off x="6883400" y="4546600"/>
            <a:ext cx="6457951" cy="43053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rot="60000">
            <a:off x="881007" y="643943"/>
            <a:ext cx="6108701" cy="8185863"/>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297853" y="9017000"/>
            <a:ext cx="389885" cy="368300"/>
          </a:xfrm>
          <a:prstGeom prst="rect">
            <a:avLst/>
          </a:prstGeom>
        </p:spPr>
        <p:txBody>
          <a:bodyPr anchor="t"/>
          <a:lstStyle>
            <a:lvl1pPr>
              <a:defRPr spc="21">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017000"/>
            <a:ext cx="342901" cy="406401"/>
          </a:xfrm>
          <a:prstGeom prst="rect">
            <a:avLst/>
          </a:prstGeom>
          <a:ln w="12700">
            <a:miter lim="400000"/>
          </a:ln>
        </p:spPr>
        <p:txBody>
          <a:bodyPr wrap="none" lIns="50800" tIns="50800" rIns="50800" bIns="50800" anchor="ctr">
            <a:spAutoFit/>
          </a:bodyPr>
          <a:lstStyle>
            <a:lvl1pPr>
              <a:defRPr sz="1800">
                <a:solidFill>
                  <a:srgbClr val="93741C"/>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1pPr>
      <a:lvl2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2pPr>
      <a:lvl3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3pPr>
      <a:lvl4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4pPr>
      <a:lvl5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5pPr>
      <a:lvl6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6pPr>
      <a:lvl7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7pPr>
      <a:lvl8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8pPr>
      <a:lvl9pPr marL="0" marR="0" indent="0" algn="ctr" defTabSz="584200" rtl="0" latinLnBrk="0">
        <a:lnSpc>
          <a:spcPct val="100000"/>
        </a:lnSpc>
        <a:spcBef>
          <a:spcPts val="0"/>
        </a:spcBef>
        <a:spcAft>
          <a:spcPts val="0"/>
        </a:spcAft>
        <a:buClrTx/>
        <a:buSzTx/>
        <a:buFontTx/>
        <a:buNone/>
        <a:tabLst/>
        <a:defRPr sz="7000" b="0" i="0" u="none" strike="noStrike" cap="none" spc="70" baseline="0">
          <a:solidFill>
            <a:srgbClr val="6E603B"/>
          </a:solidFill>
          <a:uFillTx/>
          <a:latin typeface="+mn-lt"/>
          <a:ea typeface="+mn-ea"/>
          <a:cs typeface="+mn-cs"/>
          <a:sym typeface="American Typewriter"/>
        </a:defRPr>
      </a:lvl9pPr>
    </p:titleStyle>
    <p:bodyStyle>
      <a:lvl1pPr marL="4445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1pPr>
      <a:lvl2pPr marL="8890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2pPr>
      <a:lvl3pPr marL="13335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3pPr>
      <a:lvl4pPr marL="17780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4pPr>
      <a:lvl5pPr marL="22225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5pPr>
      <a:lvl6pPr marL="26670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6pPr>
      <a:lvl7pPr marL="31115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7pPr>
      <a:lvl8pPr marL="35560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8pPr>
      <a:lvl9pPr marL="4000500" marR="0" indent="-444500" algn="l" defTabSz="584200" rtl="0" latinLnBrk="0">
        <a:lnSpc>
          <a:spcPct val="100000"/>
        </a:lnSpc>
        <a:spcBef>
          <a:spcPts val="3600"/>
        </a:spcBef>
        <a:spcAft>
          <a:spcPts val="0"/>
        </a:spcAft>
        <a:buClrTx/>
        <a:buSzPct val="45000"/>
        <a:buFontTx/>
        <a:buBlip>
          <a:blip r:embed="rId15"/>
        </a:buBlip>
        <a:tabLst/>
        <a:defRPr sz="3600" b="0" i="0" u="none" strike="noStrike" cap="none" spc="0" baseline="0">
          <a:solidFill>
            <a:srgbClr val="93741C"/>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judge.jpg" descr="judge.jpg"/>
          <p:cNvPicPr>
            <a:picLocks noGrp="1"/>
          </p:cNvPicPr>
          <p:nvPr>
            <p:ph type="pic" idx="13"/>
          </p:nvPr>
        </p:nvPicPr>
        <p:blipFill>
          <a:blip r:embed="rId2"/>
          <a:stretch>
            <a:fillRect/>
          </a:stretch>
        </p:blipFill>
        <p:spPr>
          <a:xfrm rot="21600000">
            <a:off x="3022599" y="1212849"/>
            <a:ext cx="6961556" cy="5295901"/>
          </a:xfrm>
          <a:prstGeom prst="rect">
            <a:avLst/>
          </a:prstGeom>
        </p:spPr>
      </p:pic>
      <p:sp>
        <p:nvSpPr>
          <p:cNvPr id="120" name="Evidence:  It’s How Judges Know Things"/>
          <p:cNvSpPr txBox="1">
            <a:spLocks noGrp="1"/>
          </p:cNvSpPr>
          <p:nvPr>
            <p:ph type="title"/>
          </p:nvPr>
        </p:nvSpPr>
        <p:spPr>
          <a:xfrm>
            <a:off x="1270000" y="6845300"/>
            <a:ext cx="10464800" cy="1733489"/>
          </a:xfrm>
          <a:prstGeom prst="rect">
            <a:avLst/>
          </a:prstGeom>
        </p:spPr>
        <p:txBody>
          <a:bodyPr/>
          <a:lstStyle>
            <a:lvl1pPr defTabSz="484886">
              <a:defRPr sz="6142" spc="61">
                <a:effectLst>
                  <a:outerShdw blurRad="31623" dist="10541" dir="5400000" rotWithShape="0">
                    <a:srgbClr val="E0DEC7">
                      <a:alpha val="80000"/>
                    </a:srgbClr>
                  </a:outerShdw>
                </a:effectLst>
              </a:defRPr>
            </a:lvl1pPr>
          </a:lstStyle>
          <a:p>
            <a:r>
              <a:t>Evidence:  It’s How Judges Know Things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dult Learning Moment"/>
          <p:cNvSpPr txBox="1">
            <a:spLocks noGrp="1"/>
          </p:cNvSpPr>
          <p:nvPr>
            <p:ph type="title"/>
          </p:nvPr>
        </p:nvSpPr>
        <p:spPr>
          <a:xfrm>
            <a:off x="908701" y="254000"/>
            <a:ext cx="11822398" cy="2349500"/>
          </a:xfrm>
          <a:prstGeom prst="rect">
            <a:avLst/>
          </a:prstGeom>
        </p:spPr>
        <p:txBody>
          <a:bodyPr/>
          <a:lstStyle/>
          <a:p>
            <a:r>
              <a:t>Adult Learning Moment</a:t>
            </a:r>
          </a:p>
        </p:txBody>
      </p:sp>
      <p:sp>
        <p:nvSpPr>
          <p:cNvPr id="147" name="The Four-Way Test for court consideration:…"/>
          <p:cNvSpPr txBox="1">
            <a:spLocks noGrp="1"/>
          </p:cNvSpPr>
          <p:nvPr>
            <p:ph type="body" idx="1"/>
          </p:nvPr>
        </p:nvSpPr>
        <p:spPr>
          <a:xfrm>
            <a:off x="883202" y="1927599"/>
            <a:ext cx="11822399" cy="7532624"/>
          </a:xfrm>
          <a:prstGeom prst="rect">
            <a:avLst/>
          </a:prstGeom>
        </p:spPr>
        <p:txBody>
          <a:bodyPr/>
          <a:lstStyle/>
          <a:p>
            <a:pPr marL="0" indent="0">
              <a:buSzTx/>
              <a:buNone/>
              <a:defRPr>
                <a:solidFill>
                  <a:srgbClr val="000000"/>
                </a:solidFill>
              </a:defRPr>
            </a:pPr>
            <a:r>
              <a:t>The Four-Way Test for court consideration:</a:t>
            </a:r>
          </a:p>
          <a:p>
            <a:pPr marL="1270000" lvl="1" indent="-635000">
              <a:buSzPct val="100000"/>
              <a:buAutoNum type="alphaUcPeriod"/>
              <a:defRPr>
                <a:solidFill>
                  <a:srgbClr val="000000"/>
                </a:solidFill>
              </a:defRPr>
            </a:pPr>
            <a:r>
              <a:t>Sworn testimony</a:t>
            </a:r>
          </a:p>
          <a:p>
            <a:pPr marL="1270000" lvl="1" indent="-635000">
              <a:buSzPct val="100000"/>
              <a:buAutoNum type="alphaUcPeriod"/>
              <a:defRPr>
                <a:solidFill>
                  <a:srgbClr val="000000"/>
                </a:solidFill>
              </a:defRPr>
            </a:pPr>
            <a:r>
              <a:t>Properly-introduced document or exhibit</a:t>
            </a:r>
          </a:p>
          <a:p>
            <a:pPr marL="1270000" lvl="1" indent="-635000">
              <a:buSzPct val="100000"/>
              <a:buAutoNum type="alphaUcPeriod"/>
              <a:defRPr>
                <a:solidFill>
                  <a:srgbClr val="000000"/>
                </a:solidFill>
              </a:defRPr>
            </a:pPr>
            <a:r>
              <a:t>Stipulation</a:t>
            </a:r>
          </a:p>
          <a:p>
            <a:pPr marL="1270000" lvl="1" indent="-635000">
              <a:buSzPct val="100000"/>
              <a:buAutoNum type="alphaUcPeriod"/>
              <a:defRPr>
                <a:solidFill>
                  <a:srgbClr val="000000"/>
                </a:solidFill>
              </a:defRPr>
            </a:pPr>
            <a:r>
              <a:t>Judicial Notice</a:t>
            </a:r>
          </a:p>
          <a:p>
            <a:pPr marL="0" lvl="1" indent="0">
              <a:buSzTx/>
              <a:buNone/>
              <a:defRPr>
                <a:solidFill>
                  <a:srgbClr val="000000"/>
                </a:solidFill>
              </a:defRPr>
            </a:pPr>
            <a:r>
              <a:t>All Together: “</a:t>
            </a:r>
            <a:r>
              <a:rPr i="1"/>
              <a:t>The court may never consider any fact that has not reached it by one of the Four Ways</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47">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1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1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14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100"/>
                                  </p:iterate>
                                  <p:childTnLst>
                                    <p:set>
                                      <p:cBhvr>
                                        <p:cTn id="28" fill="hold"/>
                                        <p:tgtEl>
                                          <p:spTgt spid="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enlightenment.png" descr="enlightenment.png"/>
          <p:cNvPicPr>
            <a:picLocks noChangeAspect="1"/>
          </p:cNvPicPr>
          <p:nvPr/>
        </p:nvPicPr>
        <p:blipFill>
          <a:blip r:embed="rId2"/>
          <a:stretch>
            <a:fillRect/>
          </a:stretch>
        </p:blipFill>
        <p:spPr>
          <a:xfrm>
            <a:off x="-10925" y="548"/>
            <a:ext cx="13026650" cy="6838992"/>
          </a:xfrm>
          <a:prstGeom prst="rect">
            <a:avLst/>
          </a:prstGeom>
          <a:ln w="12700">
            <a:miter lim="400000"/>
          </a:ln>
        </p:spPr>
      </p:pic>
      <p:sp>
        <p:nvSpPr>
          <p:cNvPr id="152" name="Remember The Four Ways"/>
          <p:cNvSpPr txBox="1"/>
          <p:nvPr/>
        </p:nvSpPr>
        <p:spPr>
          <a:xfrm>
            <a:off x="2771822" y="7563832"/>
            <a:ext cx="7461156" cy="92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900"/>
            </a:lvl1pPr>
          </a:lstStyle>
          <a:p>
            <a:r>
              <a:t>Remember The Four Ways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he following do not constitute evidence and may not be relied upon by a court:…"/>
          <p:cNvSpPr txBox="1">
            <a:spLocks noGrp="1"/>
          </p:cNvSpPr>
          <p:nvPr>
            <p:ph type="body" idx="1"/>
          </p:nvPr>
        </p:nvSpPr>
        <p:spPr>
          <a:prstGeom prst="rect">
            <a:avLst/>
          </a:prstGeom>
        </p:spPr>
        <p:txBody>
          <a:bodyPr/>
          <a:lstStyle/>
          <a:p>
            <a:pPr marL="0" indent="0" defTabSz="514095">
              <a:spcBef>
                <a:spcPts val="3100"/>
              </a:spcBef>
              <a:buSzTx/>
              <a:buNone/>
              <a:defRPr sz="3168">
                <a:solidFill>
                  <a:srgbClr val="000000"/>
                </a:solidFill>
              </a:defRPr>
            </a:pPr>
            <a:r>
              <a:t>The following do not constitute evidence and may not be relied upon by a court:</a:t>
            </a:r>
          </a:p>
          <a:p>
            <a:pPr marL="558800" indent="-558800" defTabSz="514095">
              <a:spcBef>
                <a:spcPts val="3100"/>
              </a:spcBef>
              <a:buSzPct val="100000"/>
              <a:buAutoNum type="arabicPeriod"/>
              <a:defRPr sz="3168">
                <a:solidFill>
                  <a:srgbClr val="000000"/>
                </a:solidFill>
              </a:defRPr>
            </a:pPr>
            <a:r>
              <a:t>Conversations with the court by parties or their counsel, even on the record (unless these constitute stipulations).  (</a:t>
            </a:r>
            <a:r>
              <a:rPr i="1"/>
              <a:t>ITIO C.H.</a:t>
            </a:r>
            <a:r>
              <a:t>, 343 Ga. App. 1 (2017))</a:t>
            </a:r>
          </a:p>
          <a:p>
            <a:pPr marL="558800" indent="-558800" defTabSz="514095">
              <a:spcBef>
                <a:spcPts val="3100"/>
              </a:spcBef>
              <a:buSzPct val="100000"/>
              <a:buAutoNum type="arabicPeriod"/>
              <a:defRPr sz="3168">
                <a:solidFill>
                  <a:srgbClr val="000000"/>
                </a:solidFill>
              </a:defRPr>
            </a:pPr>
            <a:r>
              <a:t>Unsworn statements by foster parents (or anyone else).</a:t>
            </a:r>
          </a:p>
          <a:p>
            <a:pPr marL="558800" indent="-558800" defTabSz="514095">
              <a:spcBef>
                <a:spcPts val="3100"/>
              </a:spcBef>
              <a:buSzPct val="100000"/>
              <a:buAutoNum type="arabicPeriod"/>
              <a:defRPr sz="3168">
                <a:solidFill>
                  <a:srgbClr val="000000"/>
                </a:solidFill>
              </a:defRPr>
            </a:pPr>
            <a:r>
              <a:t>Documents which have not been introduced (CASA reports, court orders, e.g.).</a:t>
            </a:r>
          </a:p>
          <a:p>
            <a:pPr marL="558800" indent="-558800" defTabSz="514095">
              <a:spcBef>
                <a:spcPts val="3100"/>
              </a:spcBef>
              <a:buSzPct val="100000"/>
              <a:buAutoNum type="arabicPeriod"/>
              <a:defRPr sz="3168">
                <a:solidFill>
                  <a:srgbClr val="000000"/>
                </a:solidFill>
              </a:defRPr>
            </a:pPr>
            <a:r>
              <a:t>The judge’s recollection or notes of what happened in a prior hearing.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he Juvenile Code clearly contemplates that witnesses must be sworn and subject to cross-examination, hearsay will not be allowed (unless under a statutory exception), parties have the right to confront witnesses, and rules of evidence regarding the introduction of exhibits should be followed. Like the right to counsel, these rights are not optional.”  ITIO C.H., 343 Ga. App. 1, 13 (2017)"/>
          <p:cNvSpPr txBox="1">
            <a:spLocks noGrp="1"/>
          </p:cNvSpPr>
          <p:nvPr>
            <p:ph type="body" idx="1"/>
          </p:nvPr>
        </p:nvSpPr>
        <p:spPr>
          <a:xfrm>
            <a:off x="879788" y="1420926"/>
            <a:ext cx="11726301" cy="7213601"/>
          </a:xfrm>
          <a:prstGeom prst="rect">
            <a:avLst/>
          </a:prstGeom>
        </p:spPr>
        <p:txBody>
          <a:bodyPr/>
          <a:lstStyle/>
          <a:p>
            <a:pPr marL="0" indent="0" defTabSz="457200">
              <a:lnSpc>
                <a:spcPts val="8500"/>
              </a:lnSpc>
              <a:spcBef>
                <a:spcPts val="0"/>
              </a:spcBef>
              <a:buSzTx/>
              <a:buNone/>
              <a:defRPr sz="3733">
                <a:solidFill>
                  <a:srgbClr val="000000"/>
                </a:solidFill>
              </a:defRPr>
            </a:pPr>
            <a:r>
              <a:t>“The Juvenile Code clearly contemplates that witnesses must be sworn and subject to cross-examination, hearsay will not be allowed (unless under a statutory exception), parties have the right to confront witnesses, and rules of evidence regarding the introduction of exhibits should be followed. Like the right to counsel, these rights are not optional.”  </a:t>
            </a:r>
            <a:r>
              <a:rPr i="1"/>
              <a:t>ITIO C.H.</a:t>
            </a:r>
            <a:r>
              <a:t>, 343 Ga. App. 1, 13 (2017)</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Judge Calling Witnesses"/>
          <p:cNvSpPr txBox="1">
            <a:spLocks noGrp="1"/>
          </p:cNvSpPr>
          <p:nvPr>
            <p:ph type="title"/>
          </p:nvPr>
        </p:nvSpPr>
        <p:spPr>
          <a:xfrm>
            <a:off x="1587500" y="254000"/>
            <a:ext cx="10464800" cy="1427510"/>
          </a:xfrm>
          <a:prstGeom prst="rect">
            <a:avLst/>
          </a:prstGeom>
        </p:spPr>
        <p:txBody>
          <a:bodyPr/>
          <a:lstStyle>
            <a:lvl1pPr defTabSz="578358">
              <a:defRPr sz="6930" spc="69"/>
            </a:lvl1pPr>
          </a:lstStyle>
          <a:p>
            <a:r>
              <a:t>Judge Calling Witnesses</a:t>
            </a:r>
          </a:p>
        </p:txBody>
      </p:sp>
      <p:sp>
        <p:nvSpPr>
          <p:cNvPr id="159" name="The court may, on its own motion, call a court appointed expert, call a witness regarding the competency of any party, or call a child witness or, at the suggestion of a party, call such witnesses, and all parties shall be entitled to cross-examine such witnesses. In all other situations, the court may only call witnesses when there is an agreement of all of the parties for the court to call such witnesses and all parties shall be entitled to cross-examine such witnesses.  Rule 614"/>
          <p:cNvSpPr txBox="1">
            <a:spLocks noGrp="1"/>
          </p:cNvSpPr>
          <p:nvPr>
            <p:ph type="body" idx="1"/>
          </p:nvPr>
        </p:nvSpPr>
        <p:spPr>
          <a:xfrm>
            <a:off x="845249" y="2000999"/>
            <a:ext cx="11765729" cy="6762001"/>
          </a:xfrm>
          <a:prstGeom prst="rect">
            <a:avLst/>
          </a:prstGeom>
        </p:spPr>
        <p:txBody>
          <a:bodyPr/>
          <a:lstStyle>
            <a:lvl1pPr marL="0" indent="0" defTabSz="457200">
              <a:lnSpc>
                <a:spcPts val="6000"/>
              </a:lnSpc>
              <a:spcBef>
                <a:spcPts val="0"/>
              </a:spcBef>
              <a:buSzTx/>
              <a:buNone/>
              <a:defRPr sz="3900">
                <a:solidFill>
                  <a:srgbClr val="000000"/>
                </a:solidFill>
              </a:defRPr>
            </a:lvl1pPr>
          </a:lstStyle>
          <a:p>
            <a:r>
              <a:t>The court may, on its own motion, call a court appointed expert, call a witness regarding the competency of any party, or call a child witness or, at the suggestion of a party, call such witnesses, and all parties shall be entitled to cross-examine such witnesses. In all other situations, the court may only call witnesses when there is an agreement of all of the parties for the court to call such witnesses and all parties shall be entitled to cross-examine such witnesses.  Rule 614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59">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tipulations"/>
          <p:cNvSpPr txBox="1">
            <a:spLocks noGrp="1"/>
          </p:cNvSpPr>
          <p:nvPr>
            <p:ph type="title"/>
          </p:nvPr>
        </p:nvSpPr>
        <p:spPr>
          <a:xfrm>
            <a:off x="1587500" y="254000"/>
            <a:ext cx="10464800" cy="1427510"/>
          </a:xfrm>
          <a:prstGeom prst="rect">
            <a:avLst/>
          </a:prstGeom>
        </p:spPr>
        <p:txBody>
          <a:bodyPr/>
          <a:lstStyle/>
          <a:p>
            <a:r>
              <a:t>Stipulations</a:t>
            </a:r>
          </a:p>
        </p:txBody>
      </p:sp>
      <p:sp>
        <p:nvSpPr>
          <p:cNvPr id="162" name="A stipulation is a type of evidence, and so must either be in writing or on the record, and very detailed.…"/>
          <p:cNvSpPr txBox="1">
            <a:spLocks noGrp="1"/>
          </p:cNvSpPr>
          <p:nvPr>
            <p:ph type="body" idx="1"/>
          </p:nvPr>
        </p:nvSpPr>
        <p:spPr>
          <a:xfrm>
            <a:off x="845249" y="2000999"/>
            <a:ext cx="11765729" cy="6762001"/>
          </a:xfrm>
          <a:prstGeom prst="rect">
            <a:avLst/>
          </a:prstGeom>
        </p:spPr>
        <p:txBody>
          <a:bodyPr/>
          <a:lstStyle/>
          <a:p>
            <a:pPr marL="0" indent="0" defTabSz="537463">
              <a:spcBef>
                <a:spcPts val="3300"/>
              </a:spcBef>
              <a:buSzTx/>
              <a:buNone/>
              <a:defRPr sz="3312">
                <a:solidFill>
                  <a:srgbClr val="000000"/>
                </a:solidFill>
              </a:defRPr>
            </a:pPr>
            <a:r>
              <a:t>A stipulation is a type of evidence, and so must either be in writing or on the record, and very detailed.  </a:t>
            </a:r>
          </a:p>
          <a:p>
            <a:pPr marL="0" indent="0" defTabSz="537463">
              <a:spcBef>
                <a:spcPts val="3300"/>
              </a:spcBef>
              <a:buSzTx/>
              <a:buNone/>
              <a:defRPr sz="3312">
                <a:solidFill>
                  <a:srgbClr val="000000"/>
                </a:solidFill>
              </a:defRPr>
            </a:pPr>
            <a:r>
              <a:t>Parties may not stipulate to legal conclusions - only to facts. </a:t>
            </a:r>
          </a:p>
          <a:p>
            <a:pPr marL="0" indent="0" defTabSz="537463">
              <a:spcBef>
                <a:spcPts val="3300"/>
              </a:spcBef>
              <a:buSzTx/>
              <a:buNone/>
              <a:defRPr sz="3312">
                <a:solidFill>
                  <a:srgbClr val="000000"/>
                </a:solidFill>
              </a:defRPr>
            </a:pPr>
            <a:r>
              <a:t>Statements by counsel in place are considered evidence unless verification is required by the court or a party.</a:t>
            </a:r>
          </a:p>
          <a:p>
            <a:pPr marL="0" indent="0" defTabSz="537463">
              <a:spcBef>
                <a:spcPts val="3300"/>
              </a:spcBef>
              <a:buSzTx/>
              <a:buNone/>
              <a:defRPr sz="3312">
                <a:solidFill>
                  <a:srgbClr val="000000"/>
                </a:solidFill>
              </a:defRPr>
            </a:pPr>
            <a:r>
              <a:t>A party may stipulate solely to admissibility without waiving the right to further examination on that evidence.</a:t>
            </a:r>
          </a:p>
          <a:p>
            <a:pPr marL="0" indent="0" defTabSz="537463">
              <a:spcBef>
                <a:spcPts val="3300"/>
              </a:spcBef>
              <a:buSzTx/>
              <a:buNone/>
              <a:defRPr sz="3312">
                <a:solidFill>
                  <a:srgbClr val="000000"/>
                </a:solidFill>
              </a:defRPr>
            </a:pPr>
            <a:r>
              <a:t>A stipulation may not be forced upon another party as a means of precluding further examination.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1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1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tipulations"/>
          <p:cNvSpPr txBox="1">
            <a:spLocks noGrp="1"/>
          </p:cNvSpPr>
          <p:nvPr>
            <p:ph type="title"/>
          </p:nvPr>
        </p:nvSpPr>
        <p:spPr>
          <a:xfrm>
            <a:off x="1587500" y="254000"/>
            <a:ext cx="10464800" cy="1427510"/>
          </a:xfrm>
          <a:prstGeom prst="rect">
            <a:avLst/>
          </a:prstGeom>
        </p:spPr>
        <p:txBody>
          <a:bodyPr/>
          <a:lstStyle/>
          <a:p>
            <a:r>
              <a:t>Stipulations</a:t>
            </a:r>
          </a:p>
        </p:txBody>
      </p:sp>
      <p:sp>
        <p:nvSpPr>
          <p:cNvPr id="167" name="A consent to termination of parental rights (like a surrender of parental rights) must be in writing and reviewed by the court do determine whether it has been entered freely, voluntarily, and knowingly.  (See, OCGA §15-11-310(a)(1)"/>
          <p:cNvSpPr txBox="1">
            <a:spLocks noGrp="1"/>
          </p:cNvSpPr>
          <p:nvPr>
            <p:ph type="body" idx="1"/>
          </p:nvPr>
        </p:nvSpPr>
        <p:spPr>
          <a:xfrm>
            <a:off x="845249" y="2000999"/>
            <a:ext cx="11765729" cy="6762001"/>
          </a:xfrm>
          <a:prstGeom prst="rect">
            <a:avLst/>
          </a:prstGeom>
        </p:spPr>
        <p:txBody>
          <a:bodyPr/>
          <a:lstStyle/>
          <a:p>
            <a:pPr marL="0" indent="0">
              <a:buSzTx/>
              <a:buNone/>
              <a:defRPr>
                <a:solidFill>
                  <a:srgbClr val="000000"/>
                </a:solidFill>
              </a:defRPr>
            </a:pPr>
            <a:r>
              <a:t>A consent to termination of parental rights (like a surrender of parental rights) must be in writing and reviewed by the court do determine whether it has been entered freely, voluntarily, and knowingly.  (</a:t>
            </a:r>
            <a:r>
              <a:rPr u="sng"/>
              <a:t>See</a:t>
            </a:r>
            <a:r>
              <a:rPr i="1" u="sng"/>
              <a:t>,</a:t>
            </a:r>
            <a:r>
              <a:rPr i="1"/>
              <a:t> </a:t>
            </a:r>
            <a:r>
              <a:t>OCGA §15-11-310(a)(1)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67">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Standard of Proof"/>
          <p:cNvSpPr txBox="1">
            <a:spLocks noGrp="1"/>
          </p:cNvSpPr>
          <p:nvPr>
            <p:ph type="title"/>
          </p:nvPr>
        </p:nvSpPr>
        <p:spPr>
          <a:xfrm>
            <a:off x="1155700" y="3777481"/>
            <a:ext cx="6070600" cy="2198638"/>
          </a:xfrm>
          <a:prstGeom prst="rect">
            <a:avLst/>
          </a:prstGeom>
        </p:spPr>
        <p:txBody>
          <a:bodyPr/>
          <a:lstStyle/>
          <a:p>
            <a:r>
              <a:t>Standard of Proof</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evidence standards.png" descr="evidence standards.png"/>
          <p:cNvPicPr>
            <a:picLocks noChangeAspect="1"/>
          </p:cNvPicPr>
          <p:nvPr/>
        </p:nvPicPr>
        <p:blipFill>
          <a:blip r:embed="rId2"/>
          <a:stretch>
            <a:fillRect/>
          </a:stretch>
        </p:blipFill>
        <p:spPr>
          <a:xfrm rot="5400000">
            <a:off x="1999434" y="-967272"/>
            <a:ext cx="9200118" cy="1153324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evidence standards.png" descr="evidence standards.png"/>
          <p:cNvPicPr>
            <a:picLocks noChangeAspect="1"/>
          </p:cNvPicPr>
          <p:nvPr/>
        </p:nvPicPr>
        <p:blipFill>
          <a:blip r:embed="rId3"/>
          <a:srcRect l="70028" b="69783"/>
          <a:stretch>
            <a:fillRect/>
          </a:stretch>
        </p:blipFill>
        <p:spPr>
          <a:xfrm rot="5400000">
            <a:off x="2127475" y="-839231"/>
            <a:ext cx="9045323" cy="11431955"/>
          </a:xfrm>
          <a:prstGeom prst="rect">
            <a:avLst/>
          </a:prstGeom>
          <a:ln w="12700">
            <a:miter lim="400000"/>
          </a:ln>
        </p:spPr>
      </p:pic>
      <p:sp>
        <p:nvSpPr>
          <p:cNvPr id="176" name="Clear &amp; Convincing =…"/>
          <p:cNvSpPr txBox="1"/>
          <p:nvPr/>
        </p:nvSpPr>
        <p:spPr>
          <a:xfrm>
            <a:off x="1421254" y="1329938"/>
            <a:ext cx="6955112" cy="132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000000"/>
                </a:solidFill>
              </a:defRPr>
            </a:pPr>
            <a:r>
              <a:t>Clear &amp; Convincing = </a:t>
            </a:r>
          </a:p>
          <a:p>
            <a:pPr>
              <a:defRPr>
                <a:solidFill>
                  <a:srgbClr val="000000"/>
                </a:solidFill>
              </a:defRPr>
            </a:pPr>
            <a:r>
              <a:t>Substantially more likely than not</a:t>
            </a:r>
          </a:p>
        </p:txBody>
      </p:sp>
    </p:spTree>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ebp_no_frame_transparent_no_.png" descr="ebp_no_frame_transparent_no_.png"/>
          <p:cNvPicPr>
            <a:picLocks noChangeAspect="1"/>
          </p:cNvPicPr>
          <p:nvPr/>
        </p:nvPicPr>
        <p:blipFill>
          <a:blip r:embed="rId2"/>
          <a:stretch>
            <a:fillRect/>
          </a:stretch>
        </p:blipFill>
        <p:spPr>
          <a:xfrm>
            <a:off x="0" y="3171380"/>
            <a:ext cx="13004800" cy="341084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levance"/>
          <p:cNvSpPr txBox="1">
            <a:spLocks noGrp="1"/>
          </p:cNvSpPr>
          <p:nvPr>
            <p:ph type="title"/>
          </p:nvPr>
        </p:nvSpPr>
        <p:spPr>
          <a:xfrm>
            <a:off x="1004773" y="23194"/>
            <a:ext cx="6070601" cy="2198638"/>
          </a:xfrm>
          <a:prstGeom prst="rect">
            <a:avLst/>
          </a:prstGeom>
        </p:spPr>
        <p:txBody>
          <a:bodyPr/>
          <a:lstStyle/>
          <a:p>
            <a:r>
              <a:t>Relevance</a:t>
            </a:r>
          </a:p>
        </p:txBody>
      </p:sp>
      <p:pic>
        <p:nvPicPr>
          <p:cNvPr id="181" name="irrelevance.jpg" descr="irrelevance.jpg"/>
          <p:cNvPicPr>
            <a:picLocks noChangeAspect="1"/>
          </p:cNvPicPr>
          <p:nvPr/>
        </p:nvPicPr>
        <p:blipFill>
          <a:blip r:embed="rId2"/>
          <a:srcRect l="5951" t="6531" r="5951" b="8318"/>
          <a:stretch>
            <a:fillRect/>
          </a:stretch>
        </p:blipFill>
        <p:spPr>
          <a:xfrm>
            <a:off x="3434133" y="2466440"/>
            <a:ext cx="9532371" cy="723465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levant evidence” means evidence having any tendency to make the existence of any fact that is of consequence to the determination of the action more probable or less probable than it would be without the evidence.  ~Rule 401…"/>
          <p:cNvSpPr txBox="1">
            <a:spLocks noGrp="1"/>
          </p:cNvSpPr>
          <p:nvPr>
            <p:ph type="body" idx="1"/>
          </p:nvPr>
        </p:nvSpPr>
        <p:spPr>
          <a:prstGeom prst="rect">
            <a:avLst/>
          </a:prstGeom>
        </p:spPr>
        <p:txBody>
          <a:bodyPr/>
          <a:lstStyle/>
          <a:p>
            <a:pPr marL="0" indent="0" defTabSz="438911">
              <a:lnSpc>
                <a:spcPts val="6500"/>
              </a:lnSpc>
              <a:spcBef>
                <a:spcPts val="0"/>
              </a:spcBef>
              <a:buSzTx/>
              <a:buNone/>
              <a:defRPr sz="4320">
                <a:solidFill>
                  <a:srgbClr val="000000"/>
                </a:solidFill>
              </a:defRPr>
            </a:pPr>
            <a:r>
              <a:t>“[R]elevant evidence” means evidence having any tendency to make the existence of any fact that is of consequence to the determination of the action more probable or less probable than it would be without the evidence.  ~Rule 401</a:t>
            </a:r>
          </a:p>
          <a:p>
            <a:pPr marL="0" lvl="1" indent="0" defTabSz="438911">
              <a:lnSpc>
                <a:spcPts val="6500"/>
              </a:lnSpc>
              <a:spcBef>
                <a:spcPts val="0"/>
              </a:spcBef>
              <a:buSzTx/>
              <a:buNone/>
              <a:defRPr sz="4320">
                <a:solidFill>
                  <a:srgbClr val="000000"/>
                </a:solidFill>
              </a:defRPr>
            </a:pPr>
            <a:endParaRPr/>
          </a:p>
          <a:p>
            <a:pPr marL="0" lvl="1" indent="0" defTabSz="438911">
              <a:lnSpc>
                <a:spcPts val="6500"/>
              </a:lnSpc>
              <a:spcBef>
                <a:spcPts val="0"/>
              </a:spcBef>
              <a:buSzTx/>
              <a:buNone/>
              <a:defRPr sz="4320">
                <a:solidFill>
                  <a:srgbClr val="000000"/>
                </a:solidFill>
              </a:defRPr>
            </a:pPr>
            <a:r>
              <a:t>Evidence which is not relevant is not admissible.  ~Rule 402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expert.jpg" descr="expert.jpg"/>
          <p:cNvPicPr>
            <a:picLocks noGrp="1"/>
          </p:cNvPicPr>
          <p:nvPr>
            <p:ph type="pic" idx="13"/>
          </p:nvPr>
        </p:nvPicPr>
        <p:blipFill>
          <a:blip r:embed="rId2"/>
          <a:stretch>
            <a:fillRect/>
          </a:stretch>
        </p:blipFill>
        <p:spPr>
          <a:xfrm>
            <a:off x="6455137" y="1087894"/>
            <a:ext cx="5758569" cy="7577812"/>
          </a:xfrm>
          <a:prstGeom prst="rect">
            <a:avLst/>
          </a:prstGeom>
        </p:spPr>
      </p:pic>
      <p:sp>
        <p:nvSpPr>
          <p:cNvPr id="188" name="Experts"/>
          <p:cNvSpPr txBox="1">
            <a:spLocks noGrp="1"/>
          </p:cNvSpPr>
          <p:nvPr>
            <p:ph type="title"/>
          </p:nvPr>
        </p:nvSpPr>
        <p:spPr>
          <a:xfrm>
            <a:off x="1155700" y="2909655"/>
            <a:ext cx="6070600" cy="2198639"/>
          </a:xfrm>
          <a:prstGeom prst="rect">
            <a:avLst/>
          </a:prstGeom>
        </p:spPr>
        <p:txBody>
          <a:bodyPr/>
          <a:lstStyle/>
          <a:p>
            <a:r>
              <a:t>Experts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ULE 702(b), PART 1:…"/>
          <p:cNvSpPr txBox="1">
            <a:spLocks noGrp="1"/>
          </p:cNvSpPr>
          <p:nvPr>
            <p:ph type="body" idx="1"/>
          </p:nvPr>
        </p:nvSpPr>
        <p:spPr>
          <a:xfrm>
            <a:off x="822600" y="351109"/>
            <a:ext cx="11994600" cy="9184791"/>
          </a:xfrm>
          <a:prstGeom prst="rect">
            <a:avLst/>
          </a:prstGeom>
        </p:spPr>
        <p:txBody>
          <a:bodyPr/>
          <a:lstStyle/>
          <a:p>
            <a:pPr marL="0" indent="0" algn="ctr" defTabSz="457200">
              <a:lnSpc>
                <a:spcPts val="6800"/>
              </a:lnSpc>
              <a:spcBef>
                <a:spcPts val="0"/>
              </a:spcBef>
              <a:buSzTx/>
              <a:buNone/>
              <a:defRPr sz="4500">
                <a:solidFill>
                  <a:srgbClr val="000000"/>
                </a:solidFill>
              </a:defRPr>
            </a:pPr>
            <a:r>
              <a:t> RULE 702(b), PART 1:</a:t>
            </a:r>
          </a:p>
          <a:p>
            <a:pPr marL="0" indent="0" algn="ctr" defTabSz="457200">
              <a:lnSpc>
                <a:spcPts val="6800"/>
              </a:lnSpc>
              <a:spcBef>
                <a:spcPts val="0"/>
              </a:spcBef>
              <a:buSzTx/>
              <a:buNone/>
              <a:defRPr sz="4500">
                <a:solidFill>
                  <a:srgbClr val="000000"/>
                </a:solidFill>
              </a:defRPr>
            </a:pPr>
            <a:endParaRPr/>
          </a:p>
          <a:p>
            <a:pPr marL="0" indent="0" defTabSz="457200">
              <a:lnSpc>
                <a:spcPts val="6800"/>
              </a:lnSpc>
              <a:spcBef>
                <a:spcPts val="0"/>
              </a:spcBef>
              <a:buSzTx/>
              <a:buNone/>
              <a:defRPr sz="4500">
                <a:solidFill>
                  <a:srgbClr val="000000"/>
                </a:solidFill>
              </a:defRPr>
            </a:pPr>
            <a:r>
              <a:t>“If scientific, technical, or other specialized knowledge will assist the trier of fact to understand the evidence or to determine a fact in issue, a witness qualified as an expert by knowledge, skill, training, or education may testify thereto in the form of an opinion or otherwise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ULE 702(b), PART 2:…"/>
          <p:cNvSpPr txBox="1">
            <a:spLocks noGrp="1"/>
          </p:cNvSpPr>
          <p:nvPr>
            <p:ph type="body" idx="1"/>
          </p:nvPr>
        </p:nvSpPr>
        <p:spPr>
          <a:xfrm>
            <a:off x="822600" y="351109"/>
            <a:ext cx="11994600" cy="9184791"/>
          </a:xfrm>
          <a:prstGeom prst="rect">
            <a:avLst/>
          </a:prstGeom>
        </p:spPr>
        <p:txBody>
          <a:bodyPr/>
          <a:lstStyle/>
          <a:p>
            <a:pPr marL="0" indent="0" algn="ctr" defTabSz="457200">
              <a:lnSpc>
                <a:spcPts val="6800"/>
              </a:lnSpc>
              <a:spcBef>
                <a:spcPts val="0"/>
              </a:spcBef>
              <a:buSzTx/>
              <a:buNone/>
              <a:defRPr sz="4500">
                <a:solidFill>
                  <a:srgbClr val="000000"/>
                </a:solidFill>
              </a:defRPr>
            </a:pPr>
            <a:r>
              <a:t>RULE 702(b), PART 2:</a:t>
            </a:r>
          </a:p>
          <a:p>
            <a:pPr marL="0" indent="0" algn="ctr" defTabSz="457200">
              <a:lnSpc>
                <a:spcPts val="6800"/>
              </a:lnSpc>
              <a:spcBef>
                <a:spcPts val="0"/>
              </a:spcBef>
              <a:buSzTx/>
              <a:buNone/>
              <a:defRPr sz="4500">
                <a:solidFill>
                  <a:srgbClr val="000000"/>
                </a:solidFill>
              </a:defRPr>
            </a:pPr>
            <a:endParaRPr/>
          </a:p>
          <a:p>
            <a:pPr marL="0" indent="0" defTabSz="457200">
              <a:lnSpc>
                <a:spcPts val="6800"/>
              </a:lnSpc>
              <a:spcBef>
                <a:spcPts val="0"/>
              </a:spcBef>
              <a:buSzTx/>
              <a:buNone/>
              <a:defRPr sz="4500">
                <a:solidFill>
                  <a:srgbClr val="000000"/>
                </a:solidFill>
              </a:defRPr>
            </a:pPr>
            <a:r>
              <a:t>“…if:</a:t>
            </a:r>
          </a:p>
          <a:p>
            <a:pPr marL="0" indent="0" defTabSz="457200">
              <a:lnSpc>
                <a:spcPts val="6800"/>
              </a:lnSpc>
              <a:spcBef>
                <a:spcPts val="0"/>
              </a:spcBef>
              <a:buSzTx/>
              <a:buNone/>
              <a:defRPr sz="4500">
                <a:solidFill>
                  <a:srgbClr val="000000"/>
                </a:solidFill>
              </a:defRPr>
            </a:pPr>
            <a:r>
              <a:t>(1) The testimony is based upon sufficient facts or data;</a:t>
            </a:r>
          </a:p>
          <a:p>
            <a:pPr marL="0" indent="0" defTabSz="457200">
              <a:lnSpc>
                <a:spcPts val="6800"/>
              </a:lnSpc>
              <a:spcBef>
                <a:spcPts val="0"/>
              </a:spcBef>
              <a:buSzTx/>
              <a:buNone/>
              <a:defRPr sz="4500">
                <a:solidFill>
                  <a:srgbClr val="000000"/>
                </a:solidFill>
              </a:defRPr>
            </a:pPr>
            <a:r>
              <a:t>(2) The testimony is the product of reliable principles and methods; and</a:t>
            </a:r>
          </a:p>
          <a:p>
            <a:pPr marL="0" indent="0" defTabSz="457200">
              <a:lnSpc>
                <a:spcPts val="6800"/>
              </a:lnSpc>
              <a:spcBef>
                <a:spcPts val="0"/>
              </a:spcBef>
              <a:buSzTx/>
              <a:buNone/>
              <a:defRPr sz="4500">
                <a:solidFill>
                  <a:srgbClr val="000000"/>
                </a:solidFill>
              </a:defRPr>
            </a:pPr>
            <a:r>
              <a:t>(3) The witness has applied the principles and methods reliably to the facts of the case…”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ufficient Basis"/>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Sufficient Basis</a:t>
            </a:r>
          </a:p>
        </p:txBody>
      </p:sp>
      <p:sp>
        <p:nvSpPr>
          <p:cNvPr id="199" name="This is simply a requirement that the testimony is based upon sufficient facts or data.…"/>
          <p:cNvSpPr txBox="1">
            <a:spLocks noGrp="1"/>
          </p:cNvSpPr>
          <p:nvPr>
            <p:ph type="body" idx="1"/>
          </p:nvPr>
        </p:nvSpPr>
        <p:spPr>
          <a:xfrm>
            <a:off x="845249" y="1547261"/>
            <a:ext cx="11765729" cy="7957940"/>
          </a:xfrm>
          <a:prstGeom prst="rect">
            <a:avLst/>
          </a:prstGeom>
        </p:spPr>
        <p:txBody>
          <a:bodyPr/>
          <a:lstStyle/>
          <a:p>
            <a:pPr marL="0" indent="0">
              <a:buSzTx/>
              <a:buNone/>
              <a:defRPr sz="5200">
                <a:solidFill>
                  <a:srgbClr val="000000"/>
                </a:solidFill>
              </a:defRPr>
            </a:pPr>
            <a:r>
              <a:t>This is simply a requirement that the testimony is based upon sufficient facts or data.</a:t>
            </a:r>
          </a:p>
          <a:p>
            <a:pPr marL="0" indent="0">
              <a:buSzTx/>
              <a:buNone/>
              <a:defRPr sz="5200">
                <a:solidFill>
                  <a:srgbClr val="000000"/>
                </a:solidFill>
              </a:defRPr>
            </a:pPr>
            <a:r>
              <a:t>If not, it’s merely speculation.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liable Principles"/>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Reliable Principles</a:t>
            </a:r>
          </a:p>
        </p:txBody>
      </p:sp>
      <p:sp>
        <p:nvSpPr>
          <p:cNvPr id="202" name="Can the theory/procedure/technique be tested?  Has it been tested?  How?…"/>
          <p:cNvSpPr txBox="1">
            <a:spLocks noGrp="1"/>
          </p:cNvSpPr>
          <p:nvPr>
            <p:ph type="body" idx="1"/>
          </p:nvPr>
        </p:nvSpPr>
        <p:spPr>
          <a:xfrm>
            <a:off x="845249" y="1547261"/>
            <a:ext cx="11765729" cy="7957940"/>
          </a:xfrm>
          <a:prstGeom prst="rect">
            <a:avLst/>
          </a:prstGeom>
        </p:spPr>
        <p:txBody>
          <a:bodyPr/>
          <a:lstStyle/>
          <a:p>
            <a:pPr marL="0" indent="0" defTabSz="531622">
              <a:spcBef>
                <a:spcPts val="3200"/>
              </a:spcBef>
              <a:buSzTx/>
              <a:buNone/>
              <a:defRPr sz="4732">
                <a:solidFill>
                  <a:srgbClr val="000000"/>
                </a:solidFill>
              </a:defRPr>
            </a:pPr>
            <a:r>
              <a:t>Can the theory/procedure/technique be tested?  Has it been tested?  How?</a:t>
            </a:r>
          </a:p>
          <a:p>
            <a:pPr marL="0" lvl="1" indent="0" defTabSz="531622">
              <a:spcBef>
                <a:spcPts val="3200"/>
              </a:spcBef>
              <a:buSzTx/>
              <a:buNone/>
              <a:defRPr sz="4732">
                <a:solidFill>
                  <a:srgbClr val="000000"/>
                </a:solidFill>
              </a:defRPr>
            </a:pPr>
            <a:r>
              <a:t>Peer review and publication?</a:t>
            </a:r>
          </a:p>
          <a:p>
            <a:pPr marL="0" lvl="1" indent="0" defTabSz="531622">
              <a:spcBef>
                <a:spcPts val="3200"/>
              </a:spcBef>
              <a:buSzTx/>
              <a:buNone/>
              <a:defRPr sz="4732">
                <a:solidFill>
                  <a:srgbClr val="000000"/>
                </a:solidFill>
              </a:defRPr>
            </a:pPr>
            <a:r>
              <a:t>Error rates?</a:t>
            </a:r>
          </a:p>
          <a:p>
            <a:pPr marL="0" lvl="1" indent="0" defTabSz="531622">
              <a:spcBef>
                <a:spcPts val="3200"/>
              </a:spcBef>
              <a:buSzTx/>
              <a:buNone/>
              <a:defRPr sz="4732">
                <a:solidFill>
                  <a:srgbClr val="000000"/>
                </a:solidFill>
              </a:defRPr>
            </a:pPr>
            <a:r>
              <a:t>Degree of acceptance in scientific community?</a:t>
            </a:r>
          </a:p>
          <a:p>
            <a:pPr marL="0" lvl="1" indent="0" defTabSz="531622">
              <a:spcBef>
                <a:spcPts val="3200"/>
              </a:spcBef>
              <a:buSzTx/>
              <a:buNone/>
              <a:defRPr sz="4732">
                <a:solidFill>
                  <a:srgbClr val="000000"/>
                </a:solidFill>
              </a:defRPr>
            </a:pPr>
            <a:r>
              <a:t>Developed for litigation, or independently?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02">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2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per Application"/>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Proper Application</a:t>
            </a:r>
          </a:p>
        </p:txBody>
      </p:sp>
      <p:sp>
        <p:nvSpPr>
          <p:cNvPr id="205" name="The witness has done everything correctly to ensure an accurate outcome;…"/>
          <p:cNvSpPr txBox="1">
            <a:spLocks noGrp="1"/>
          </p:cNvSpPr>
          <p:nvPr>
            <p:ph type="body" idx="1"/>
          </p:nvPr>
        </p:nvSpPr>
        <p:spPr>
          <a:xfrm>
            <a:off x="845249" y="1547261"/>
            <a:ext cx="11765729" cy="7957940"/>
          </a:xfrm>
          <a:prstGeom prst="rect">
            <a:avLst/>
          </a:prstGeom>
        </p:spPr>
        <p:txBody>
          <a:bodyPr/>
          <a:lstStyle/>
          <a:p>
            <a:pPr marL="0" indent="0">
              <a:buSzTx/>
              <a:buNone/>
              <a:defRPr sz="5200">
                <a:solidFill>
                  <a:srgbClr val="000000"/>
                </a:solidFill>
              </a:defRPr>
            </a:pPr>
            <a:r>
              <a:t>The witness has done everything correctly to ensure an accurate outcome;</a:t>
            </a:r>
          </a:p>
          <a:p>
            <a:pPr marL="0" indent="0">
              <a:buSzTx/>
              <a:buNone/>
              <a:defRPr sz="5200">
                <a:solidFill>
                  <a:srgbClr val="000000"/>
                </a:solidFill>
              </a:defRPr>
            </a:pPr>
            <a:r>
              <a:t>AND</a:t>
            </a:r>
          </a:p>
          <a:p>
            <a:pPr marL="0" indent="0">
              <a:buSzTx/>
              <a:buNone/>
              <a:defRPr sz="5200">
                <a:solidFill>
                  <a:srgbClr val="000000"/>
                </a:solidFill>
              </a:defRPr>
            </a:pPr>
            <a:r>
              <a:t>The witness has applied the outcomes reliably to the facts of the case.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05">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Not all testimony by an expert is “expert testimony” under the definition of Rule 702(b):…"/>
          <p:cNvSpPr txBox="1">
            <a:spLocks noGrp="1"/>
          </p:cNvSpPr>
          <p:nvPr>
            <p:ph type="body" idx="1"/>
          </p:nvPr>
        </p:nvSpPr>
        <p:spPr>
          <a:xfrm>
            <a:off x="876300" y="463176"/>
            <a:ext cx="11699689" cy="8956115"/>
          </a:xfrm>
          <a:prstGeom prst="rect">
            <a:avLst/>
          </a:prstGeom>
        </p:spPr>
        <p:txBody>
          <a:bodyPr/>
          <a:lstStyle/>
          <a:p>
            <a:pPr marL="0" indent="0" defTabSz="457200">
              <a:lnSpc>
                <a:spcPts val="6800"/>
              </a:lnSpc>
              <a:spcBef>
                <a:spcPts val="0"/>
              </a:spcBef>
              <a:buSzTx/>
              <a:buNone/>
              <a:defRPr sz="4500">
                <a:solidFill>
                  <a:srgbClr val="000000"/>
                </a:solidFill>
              </a:defRPr>
            </a:pPr>
            <a:r>
              <a:t>Not all testimony by an expert is “expert testimony” under the definition of Rule 702(b):</a:t>
            </a:r>
          </a:p>
          <a:p>
            <a:pPr marL="0" indent="0" defTabSz="457200">
              <a:lnSpc>
                <a:spcPts val="6800"/>
              </a:lnSpc>
              <a:spcBef>
                <a:spcPts val="0"/>
              </a:spcBef>
              <a:buSzTx/>
              <a:buNone/>
              <a:defRPr sz="4500">
                <a:solidFill>
                  <a:srgbClr val="000000"/>
                </a:solidFill>
              </a:defRPr>
            </a:pPr>
            <a:endParaRPr/>
          </a:p>
          <a:p>
            <a:pPr marL="0" indent="0" defTabSz="457200">
              <a:lnSpc>
                <a:spcPts val="6800"/>
              </a:lnSpc>
              <a:spcBef>
                <a:spcPts val="0"/>
              </a:spcBef>
              <a:buSzTx/>
              <a:buNone/>
              <a:defRPr sz="4500" i="1">
                <a:solidFill>
                  <a:srgbClr val="000000"/>
                </a:solidFill>
              </a:defRPr>
            </a:pPr>
            <a:r>
              <a:t>ITIO T.Z.L.</a:t>
            </a:r>
            <a:r>
              <a:rPr i="0"/>
              <a:t>, 325 Ga. App. 84 (2013)</a:t>
            </a:r>
          </a:p>
          <a:p>
            <a:pPr marL="0" indent="0" defTabSz="457200">
              <a:lnSpc>
                <a:spcPts val="6800"/>
              </a:lnSpc>
              <a:spcBef>
                <a:spcPts val="0"/>
              </a:spcBef>
              <a:buSzTx/>
              <a:buNone/>
              <a:defRPr sz="4500" i="1">
                <a:solidFill>
                  <a:srgbClr val="000000"/>
                </a:solidFill>
              </a:defRPr>
            </a:pPr>
            <a:endParaRPr i="0"/>
          </a:p>
          <a:p>
            <a:pPr marL="0" indent="0" defTabSz="457200">
              <a:lnSpc>
                <a:spcPts val="6800"/>
              </a:lnSpc>
              <a:spcBef>
                <a:spcPts val="0"/>
              </a:spcBef>
              <a:buSzTx/>
              <a:buNone/>
              <a:defRPr sz="4500" i="1">
                <a:solidFill>
                  <a:srgbClr val="000000"/>
                </a:solidFill>
              </a:defRPr>
            </a:pPr>
            <a:r>
              <a:t>ITIO J.C.</a:t>
            </a:r>
            <a:r>
              <a:rPr i="0"/>
              <a:t>, 334 Ga. App. 526 (2015)</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iscounting Expert Testimony"/>
          <p:cNvSpPr txBox="1">
            <a:spLocks noGrp="1"/>
          </p:cNvSpPr>
          <p:nvPr>
            <p:ph type="title"/>
          </p:nvPr>
        </p:nvSpPr>
        <p:spPr>
          <a:xfrm>
            <a:off x="1587500" y="254000"/>
            <a:ext cx="10464800" cy="1044499"/>
          </a:xfrm>
          <a:prstGeom prst="rect">
            <a:avLst/>
          </a:prstGeom>
        </p:spPr>
        <p:txBody>
          <a:bodyPr/>
          <a:lstStyle>
            <a:lvl1pPr defTabSz="455675">
              <a:defRPr sz="5460" spc="54"/>
            </a:lvl1pPr>
          </a:lstStyle>
          <a:p>
            <a:r>
              <a:t>Discounting Expert Testimony</a:t>
            </a:r>
          </a:p>
        </p:txBody>
      </p:sp>
      <p:sp>
        <p:nvSpPr>
          <p:cNvPr id="212" name="Triers of fact may not arbitrarily ignore expert opinion, but may choose not to adhere to it when there is good cause to discount it.…"/>
          <p:cNvSpPr txBox="1">
            <a:spLocks noGrp="1"/>
          </p:cNvSpPr>
          <p:nvPr>
            <p:ph type="body" idx="1"/>
          </p:nvPr>
        </p:nvSpPr>
        <p:spPr>
          <a:xfrm>
            <a:off x="845249" y="1547261"/>
            <a:ext cx="11765729" cy="7957940"/>
          </a:xfrm>
          <a:prstGeom prst="rect">
            <a:avLst/>
          </a:prstGeom>
        </p:spPr>
        <p:txBody>
          <a:bodyPr/>
          <a:lstStyle/>
          <a:p>
            <a:pPr marL="0" indent="0">
              <a:buSzTx/>
              <a:buNone/>
              <a:defRPr sz="5300">
                <a:solidFill>
                  <a:srgbClr val="000000"/>
                </a:solidFill>
              </a:defRPr>
            </a:pPr>
            <a:r>
              <a:t>Triers of fact may not arbitrarily ignore expert opinion, but may choose not to adhere to it when there is good cause to discount it.</a:t>
            </a:r>
          </a:p>
          <a:p>
            <a:pPr marL="0" indent="0">
              <a:buSzTx/>
              <a:buNone/>
              <a:defRPr sz="5300">
                <a:solidFill>
                  <a:srgbClr val="000000"/>
                </a:solidFill>
              </a:defRPr>
            </a:pPr>
            <a:r>
              <a:t>What constitutes good cause?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12">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evidence based policy making.png" descr="evidence based policy making.png"/>
          <p:cNvPicPr>
            <a:picLocks noChangeAspect="1"/>
          </p:cNvPicPr>
          <p:nvPr/>
        </p:nvPicPr>
        <p:blipFill>
          <a:blip r:embed="rId2"/>
          <a:stretch>
            <a:fillRect/>
          </a:stretch>
        </p:blipFill>
        <p:spPr>
          <a:xfrm>
            <a:off x="-13893" y="1944257"/>
            <a:ext cx="13462001" cy="5877217"/>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Discounting Expert Testimony"/>
          <p:cNvSpPr txBox="1">
            <a:spLocks noGrp="1"/>
          </p:cNvSpPr>
          <p:nvPr>
            <p:ph type="title"/>
          </p:nvPr>
        </p:nvSpPr>
        <p:spPr>
          <a:xfrm>
            <a:off x="1587500" y="254000"/>
            <a:ext cx="10464800" cy="1044499"/>
          </a:xfrm>
          <a:prstGeom prst="rect">
            <a:avLst/>
          </a:prstGeom>
        </p:spPr>
        <p:txBody>
          <a:bodyPr/>
          <a:lstStyle>
            <a:lvl1pPr defTabSz="455675">
              <a:defRPr sz="5460" spc="54"/>
            </a:lvl1pPr>
          </a:lstStyle>
          <a:p>
            <a:r>
              <a:t>Discounting Expert Testimony</a:t>
            </a:r>
          </a:p>
        </p:txBody>
      </p:sp>
      <p:sp>
        <p:nvSpPr>
          <p:cNvPr id="215" name="1. The correctness or adequacy of the factual assumptions on which the opinion is based;…"/>
          <p:cNvSpPr txBox="1">
            <a:spLocks noGrp="1"/>
          </p:cNvSpPr>
          <p:nvPr>
            <p:ph type="body" idx="1"/>
          </p:nvPr>
        </p:nvSpPr>
        <p:spPr>
          <a:xfrm>
            <a:off x="845249" y="1547261"/>
            <a:ext cx="11765729" cy="7957940"/>
          </a:xfrm>
          <a:prstGeom prst="rect">
            <a:avLst/>
          </a:prstGeom>
        </p:spPr>
        <p:txBody>
          <a:bodyPr/>
          <a:lstStyle/>
          <a:p>
            <a:pPr marL="0" indent="0" defTabSz="525779">
              <a:spcBef>
                <a:spcPts val="3200"/>
              </a:spcBef>
              <a:buSzTx/>
              <a:buNone/>
              <a:defRPr sz="4769">
                <a:solidFill>
                  <a:srgbClr val="000000"/>
                </a:solidFill>
              </a:defRPr>
            </a:pPr>
            <a:r>
              <a:t>1. The correctness or adequacy of the factual assumptions on which the opinion is based;</a:t>
            </a:r>
          </a:p>
          <a:p>
            <a:pPr marL="0" indent="0" defTabSz="525779">
              <a:spcBef>
                <a:spcPts val="3200"/>
              </a:spcBef>
              <a:buSzTx/>
              <a:buNone/>
              <a:defRPr sz="4769">
                <a:solidFill>
                  <a:srgbClr val="000000"/>
                </a:solidFill>
              </a:defRPr>
            </a:pPr>
            <a:r>
              <a:t>2. Possible bias in the expert’s appraisal;</a:t>
            </a:r>
          </a:p>
          <a:p>
            <a:pPr marL="0" indent="0" defTabSz="525779">
              <a:spcBef>
                <a:spcPts val="3200"/>
              </a:spcBef>
              <a:buSzTx/>
              <a:buNone/>
              <a:defRPr sz="4769">
                <a:solidFill>
                  <a:srgbClr val="000000"/>
                </a:solidFill>
              </a:defRPr>
            </a:pPr>
            <a:r>
              <a:t>3. Inconsistencies in the expert’s testimony or material variations between experts; and</a:t>
            </a:r>
          </a:p>
          <a:p>
            <a:pPr marL="0" indent="0" defTabSz="525779">
              <a:spcBef>
                <a:spcPts val="3200"/>
              </a:spcBef>
              <a:buSzTx/>
              <a:buNone/>
              <a:defRPr sz="4769">
                <a:solidFill>
                  <a:srgbClr val="000000"/>
                </a:solidFill>
              </a:defRPr>
            </a:pPr>
            <a:r>
              <a:t>4. The relevance and strength of contrary lay testimony.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15">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shhh-smiley.png.webp" descr="shhh-smiley.png.webp"/>
          <p:cNvPicPr>
            <a:picLocks noGrp="1"/>
          </p:cNvPicPr>
          <p:nvPr>
            <p:ph type="pic" idx="13"/>
          </p:nvPr>
        </p:nvPicPr>
        <p:blipFill>
          <a:blip r:embed="rId2"/>
          <a:stretch>
            <a:fillRect/>
          </a:stretch>
        </p:blipFill>
        <p:spPr>
          <a:xfrm>
            <a:off x="7492999" y="1784349"/>
            <a:ext cx="4737101" cy="6184902"/>
          </a:xfrm>
          <a:prstGeom prst="rect">
            <a:avLst/>
          </a:prstGeom>
        </p:spPr>
      </p:pic>
      <p:sp>
        <p:nvSpPr>
          <p:cNvPr id="218" name="Privilege…"/>
          <p:cNvSpPr txBox="1">
            <a:spLocks noGrp="1"/>
          </p:cNvSpPr>
          <p:nvPr>
            <p:ph type="title"/>
          </p:nvPr>
        </p:nvSpPr>
        <p:spPr>
          <a:xfrm>
            <a:off x="1155700" y="2909655"/>
            <a:ext cx="6070600" cy="3283742"/>
          </a:xfrm>
          <a:prstGeom prst="rect">
            <a:avLst/>
          </a:prstGeom>
        </p:spPr>
        <p:txBody>
          <a:bodyPr/>
          <a:lstStyle/>
          <a:p>
            <a:pPr defTabSz="531622">
              <a:defRPr sz="6370" spc="63"/>
            </a:pPr>
            <a:r>
              <a:t>Privilege</a:t>
            </a:r>
          </a:p>
          <a:p>
            <a:pPr defTabSz="531622">
              <a:defRPr sz="6370" spc="63"/>
            </a:pPr>
            <a:r>
              <a:t>&amp;</a:t>
            </a:r>
          </a:p>
          <a:p>
            <a:pPr defTabSz="531622">
              <a:defRPr sz="6370" spc="63"/>
            </a:pPr>
            <a:r>
              <a:t>Confidentiality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rivileges"/>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Privileges</a:t>
            </a:r>
          </a:p>
        </p:txBody>
      </p:sp>
      <p:sp>
        <p:nvSpPr>
          <p:cNvPr id="221" name="Privileged communications may not be testified to, even under court order or other compulsion (Rule 501).…"/>
          <p:cNvSpPr txBox="1">
            <a:spLocks noGrp="1"/>
          </p:cNvSpPr>
          <p:nvPr>
            <p:ph type="body" idx="1"/>
          </p:nvPr>
        </p:nvSpPr>
        <p:spPr>
          <a:xfrm>
            <a:off x="845249" y="1547261"/>
            <a:ext cx="11765729" cy="7957940"/>
          </a:xfrm>
          <a:prstGeom prst="rect">
            <a:avLst/>
          </a:prstGeom>
        </p:spPr>
        <p:txBody>
          <a:bodyPr/>
          <a:lstStyle/>
          <a:p>
            <a:pPr marL="0" indent="0" defTabSz="443991">
              <a:spcBef>
                <a:spcPts val="2700"/>
              </a:spcBef>
              <a:buSzTx/>
              <a:buNone/>
              <a:defRPr sz="4028">
                <a:solidFill>
                  <a:srgbClr val="000000"/>
                </a:solidFill>
              </a:defRPr>
            </a:pPr>
            <a:r>
              <a:t>Privileged communications may not be testified to, even under court order or other compulsion (Rule 501).</a:t>
            </a:r>
          </a:p>
          <a:p>
            <a:pPr marL="0" indent="0" defTabSz="443991">
              <a:spcBef>
                <a:spcPts val="2700"/>
              </a:spcBef>
              <a:buSzTx/>
              <a:buNone/>
              <a:defRPr sz="4028">
                <a:solidFill>
                  <a:srgbClr val="000000"/>
                </a:solidFill>
              </a:defRPr>
            </a:pPr>
            <a:r>
              <a:t>Common examples:</a:t>
            </a:r>
          </a:p>
          <a:p>
            <a:pPr marL="0" lvl="1" indent="0" algn="ctr" defTabSz="443991">
              <a:spcBef>
                <a:spcPts val="2700"/>
              </a:spcBef>
              <a:buSzTx/>
              <a:buNone/>
              <a:defRPr sz="4028">
                <a:solidFill>
                  <a:srgbClr val="000000"/>
                </a:solidFill>
              </a:defRPr>
            </a:pPr>
            <a:r>
              <a:t>Attorney-Client</a:t>
            </a:r>
          </a:p>
          <a:p>
            <a:pPr marL="0" lvl="1" indent="0" algn="ctr" defTabSz="443991">
              <a:spcBef>
                <a:spcPts val="2700"/>
              </a:spcBef>
              <a:buSzTx/>
              <a:buNone/>
              <a:defRPr sz="4028">
                <a:solidFill>
                  <a:srgbClr val="000000"/>
                </a:solidFill>
              </a:defRPr>
            </a:pPr>
            <a:r>
              <a:t>Husband-Wife</a:t>
            </a:r>
          </a:p>
          <a:p>
            <a:pPr marL="0" lvl="1" indent="0" algn="ctr" defTabSz="443991">
              <a:spcBef>
                <a:spcPts val="2700"/>
              </a:spcBef>
              <a:buSzTx/>
              <a:buNone/>
              <a:defRPr sz="4028">
                <a:solidFill>
                  <a:srgbClr val="000000"/>
                </a:solidFill>
              </a:defRPr>
            </a:pPr>
            <a:r>
              <a:t>Confessor-Penitent or Pastoral Counseling</a:t>
            </a:r>
          </a:p>
          <a:p>
            <a:pPr marL="0" lvl="1" indent="0" algn="ctr" defTabSz="443991">
              <a:spcBef>
                <a:spcPts val="2700"/>
              </a:spcBef>
              <a:buSzTx/>
              <a:buNone/>
              <a:defRPr sz="4028">
                <a:solidFill>
                  <a:srgbClr val="000000"/>
                </a:solidFill>
              </a:defRPr>
            </a:pPr>
            <a:r>
              <a:t>Psychiatrist/Psychologist/LCSW/Other MH Therapist-Patient [But see OCGA §15-11-181(d)]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21">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2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2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100"/>
                                  </p:iterate>
                                  <p:childTnLst>
                                    <p:set>
                                      <p:cBhvr>
                                        <p:cTn id="28" fill="hold"/>
                                        <p:tgtEl>
                                          <p:spTgt spid="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onfidentiality"/>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Confidentiality</a:t>
            </a:r>
          </a:p>
        </p:txBody>
      </p:sp>
      <p:sp>
        <p:nvSpPr>
          <p:cNvPr id="224" name="Confidential communications must be testified to under legal compulsion (e.g., subpoena).…"/>
          <p:cNvSpPr txBox="1">
            <a:spLocks noGrp="1"/>
          </p:cNvSpPr>
          <p:nvPr>
            <p:ph type="body" idx="1"/>
          </p:nvPr>
        </p:nvSpPr>
        <p:spPr>
          <a:xfrm>
            <a:off x="845249" y="1547261"/>
            <a:ext cx="11765729" cy="7957940"/>
          </a:xfrm>
          <a:prstGeom prst="rect">
            <a:avLst/>
          </a:prstGeom>
        </p:spPr>
        <p:txBody>
          <a:bodyPr/>
          <a:lstStyle/>
          <a:p>
            <a:pPr marL="0" indent="0">
              <a:buSzTx/>
              <a:buNone/>
              <a:defRPr sz="5300">
                <a:solidFill>
                  <a:srgbClr val="000000"/>
                </a:solidFill>
              </a:defRPr>
            </a:pPr>
            <a:r>
              <a:t>Confidential communications must be testified to under legal compulsion (e.g., subpoena).</a:t>
            </a:r>
          </a:p>
          <a:p>
            <a:pPr marL="0" indent="0">
              <a:buSzTx/>
              <a:buNone/>
              <a:defRPr sz="5300">
                <a:solidFill>
                  <a:srgbClr val="000000"/>
                </a:solidFill>
              </a:defRPr>
            </a:pPr>
            <a:r>
              <a:t>Doctor-Patient communications (not MH-related) are confidential, but not privileged.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24">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fidentiality"/>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Confidentiality</a:t>
            </a:r>
          </a:p>
        </p:txBody>
      </p:sp>
      <p:sp>
        <p:nvSpPr>
          <p:cNvPr id="227" name="Confidentiality protections do not generally apply anywhere within the context of legal proceedings.  A witness on the stand or a party in discovery may not usually prevent the release of confidential communications or information."/>
          <p:cNvSpPr txBox="1">
            <a:spLocks noGrp="1"/>
          </p:cNvSpPr>
          <p:nvPr>
            <p:ph type="body" idx="1"/>
          </p:nvPr>
        </p:nvSpPr>
        <p:spPr>
          <a:xfrm>
            <a:off x="845249" y="1547261"/>
            <a:ext cx="11765729" cy="7957940"/>
          </a:xfrm>
          <a:prstGeom prst="rect">
            <a:avLst/>
          </a:prstGeom>
        </p:spPr>
        <p:txBody>
          <a:bodyPr/>
          <a:lstStyle>
            <a:lvl1pPr marL="0" indent="0">
              <a:buSzTx/>
              <a:buNone/>
              <a:defRPr sz="5300">
                <a:solidFill>
                  <a:srgbClr val="000000"/>
                </a:solidFill>
              </a:defRPr>
            </a:lvl1pPr>
          </a:lstStyle>
          <a:p>
            <a:r>
              <a:t>Confidentiality protections do not generally apply anywhere within the context of legal proceedings.  A witness on the stand or a party in discovery may not usually prevent the release of confidential communications or information.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27">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ourt-Ordered Evals"/>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Court-Ordered Evals</a:t>
            </a:r>
          </a:p>
        </p:txBody>
      </p:sp>
      <p:sp>
        <p:nvSpPr>
          <p:cNvPr id="230" name="No privilege regarding court-ordered MH evals, as long as mental health treatment by that provider is not given or contemplated.  State v. Herendeen, 279 Ga. 323, 236 (2005)."/>
          <p:cNvSpPr txBox="1">
            <a:spLocks noGrp="1"/>
          </p:cNvSpPr>
          <p:nvPr>
            <p:ph type="body" idx="1"/>
          </p:nvPr>
        </p:nvSpPr>
        <p:spPr>
          <a:xfrm>
            <a:off x="845249" y="1547261"/>
            <a:ext cx="11765729" cy="7957940"/>
          </a:xfrm>
          <a:prstGeom prst="rect">
            <a:avLst/>
          </a:prstGeom>
        </p:spPr>
        <p:txBody>
          <a:bodyPr/>
          <a:lstStyle/>
          <a:p>
            <a:pPr marL="0" indent="0">
              <a:buSzTx/>
              <a:buNone/>
              <a:defRPr sz="5300">
                <a:solidFill>
                  <a:srgbClr val="000000"/>
                </a:solidFill>
              </a:defRPr>
            </a:pPr>
            <a:r>
              <a:t>No privilege regarding court-ordered MH evals, as long as mental health treatment by that provider is not given or contemplated.  </a:t>
            </a:r>
            <a:r>
              <a:rPr i="1"/>
              <a:t>State v. Herendeen</a:t>
            </a:r>
            <a:r>
              <a:t>, 279 Ga. 323, 236 (2005).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30">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HIPAA"/>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HIPAA</a:t>
            </a:r>
          </a:p>
        </p:txBody>
      </p:sp>
      <p:sp>
        <p:nvSpPr>
          <p:cNvPr id="233" name="HIPAA does not apply to any court-ordered discovery or testimony, as long as the party seeking the testimony provides a written assurance that the party has used reasonable efforts to notify the person whose protected information is sought.…"/>
          <p:cNvSpPr txBox="1">
            <a:spLocks noGrp="1"/>
          </p:cNvSpPr>
          <p:nvPr>
            <p:ph type="body" idx="1"/>
          </p:nvPr>
        </p:nvSpPr>
        <p:spPr>
          <a:xfrm>
            <a:off x="845249" y="1547261"/>
            <a:ext cx="11765729" cy="6486115"/>
          </a:xfrm>
          <a:prstGeom prst="rect">
            <a:avLst/>
          </a:prstGeom>
        </p:spPr>
        <p:txBody>
          <a:bodyPr/>
          <a:lstStyle/>
          <a:p>
            <a:pPr marL="0" indent="0" defTabSz="420624">
              <a:spcBef>
                <a:spcPts val="2500"/>
              </a:spcBef>
              <a:buSzTx/>
              <a:buNone/>
              <a:defRPr sz="3816">
                <a:solidFill>
                  <a:srgbClr val="000000"/>
                </a:solidFill>
              </a:defRPr>
            </a:pPr>
            <a:r>
              <a:t>HIPAA does not apply to any court-ordered discovery or testimony, as long as the party seeking the testimony provides a written assurance that the party has used reasonable efforts to notify the person whose protected information is sought.</a:t>
            </a:r>
          </a:p>
          <a:p>
            <a:pPr marL="0" indent="0" defTabSz="420624">
              <a:spcBef>
                <a:spcPts val="2500"/>
              </a:spcBef>
              <a:buSzTx/>
              <a:buNone/>
              <a:defRPr sz="3816">
                <a:solidFill>
                  <a:srgbClr val="000000"/>
                </a:solidFill>
              </a:defRPr>
            </a:pPr>
            <a:r>
              <a:t>A written assurance of notice must be received by the holder of the protected information before the holder can be compelled to testify.</a:t>
            </a:r>
          </a:p>
          <a:p>
            <a:pPr marL="0" indent="0" defTabSz="420624">
              <a:spcBef>
                <a:spcPts val="2500"/>
              </a:spcBef>
              <a:buSzTx/>
              <a:buNone/>
              <a:defRPr sz="3816">
                <a:solidFill>
                  <a:srgbClr val="000000"/>
                </a:solidFill>
              </a:defRPr>
            </a:pPr>
            <a:r>
              <a:t>45 CFR §164.512(e)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33">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HIPAA"/>
          <p:cNvSpPr txBox="1">
            <a:spLocks noGrp="1"/>
          </p:cNvSpPr>
          <p:nvPr>
            <p:ph type="title"/>
          </p:nvPr>
        </p:nvSpPr>
        <p:spPr>
          <a:xfrm>
            <a:off x="1587500" y="254000"/>
            <a:ext cx="10464800" cy="1044499"/>
          </a:xfrm>
          <a:prstGeom prst="rect">
            <a:avLst/>
          </a:prstGeom>
        </p:spPr>
        <p:txBody>
          <a:bodyPr/>
          <a:lstStyle>
            <a:lvl1pPr defTabSz="537463">
              <a:defRPr sz="6440" spc="64"/>
            </a:lvl1pPr>
          </a:lstStyle>
          <a:p>
            <a:r>
              <a:t>HIPAA</a:t>
            </a:r>
          </a:p>
        </p:txBody>
      </p:sp>
      <p:sp>
        <p:nvSpPr>
          <p:cNvPr id="236" name="45 CFR 164.512(e):…"/>
          <p:cNvSpPr txBox="1">
            <a:spLocks noGrp="1"/>
          </p:cNvSpPr>
          <p:nvPr>
            <p:ph type="body" idx="1"/>
          </p:nvPr>
        </p:nvSpPr>
        <p:spPr>
          <a:xfrm>
            <a:off x="845249" y="1275476"/>
            <a:ext cx="11949302" cy="8174159"/>
          </a:xfrm>
          <a:prstGeom prst="rect">
            <a:avLst/>
          </a:prstGeom>
        </p:spPr>
        <p:txBody>
          <a:bodyPr/>
          <a:lstStyle/>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45 CFR 164.512(e):</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(iii) For the purposes of paragraph (e)(1)(ii)(A) of this section, a covered entity receives satisfactory assurances from a party seeking protected health information if the covered entity receives from such party a written statement and accompanying documentation demonstrating that:</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	(A) The party requesting such information has made a good faith attempt to provide written notice to the individual (or, if the individual's location is unknown, to mail a notice to the individual's last known address);</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	(B) The notice included sufficient information about the litigation or proceeding in which the protected health information is requested to permit the individual to raise an objection to the court or administrative tribunal; and</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	(C) The time for the individual to raise objections to the court or administrative tribunal has elapsed, and:</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		(1) No objections were filed; or</a:t>
            </a:r>
          </a:p>
          <a:p>
            <a:pPr marL="0" indent="0" defTabSz="457200">
              <a:lnSpc>
                <a:spcPct val="117999"/>
              </a:lnSpc>
              <a:spcBef>
                <a:spcPts val="0"/>
              </a:spcBef>
              <a:buSzTx/>
              <a:buNone/>
              <a:defRPr sz="2600">
                <a:solidFill>
                  <a:srgbClr val="000000"/>
                </a:solidFill>
                <a:latin typeface="Helvetica Neue"/>
                <a:ea typeface="Helvetica Neue"/>
                <a:cs typeface="Helvetica Neue"/>
                <a:sym typeface="Helvetica Neue"/>
              </a:defRPr>
            </a:pPr>
            <a:r>
              <a:t>		(2) All objections filed by the individual have been resolved by the court or the administrative tribunal and the disclosures being sought are consistent with such resolution.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36">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2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2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2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2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2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100"/>
                                  </p:iterate>
                                  <p:childTnLst>
                                    <p:set>
                                      <p:cBhvr>
                                        <p:cTn id="28" fill="hold"/>
                                        <p:tgtEl>
                                          <p:spTgt spid="23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type="lt">
                                    <p:tmAbs val="100"/>
                                  </p:iterate>
                                  <p:childTnLst>
                                    <p:set>
                                      <p:cBhvr>
                                        <p:cTn id="32" fill="hold"/>
                                        <p:tgtEl>
                                          <p:spTgt spid="2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questions.jpg" descr="questions.jpg"/>
          <p:cNvPicPr>
            <a:picLocks noGrp="1" noChangeAspect="1"/>
          </p:cNvPicPr>
          <p:nvPr>
            <p:ph type="pic" idx="13"/>
          </p:nvPr>
        </p:nvPicPr>
        <p:blipFill>
          <a:blip r:embed="rId2"/>
          <a:srcRect l="632" r="30"/>
          <a:stretch>
            <a:fillRect/>
          </a:stretch>
        </p:blipFill>
        <p:spPr>
          <a:xfrm rot="30000">
            <a:off x="-670577" y="-44758"/>
            <a:ext cx="14647143" cy="986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5" y="21600"/>
                </a:lnTo>
                <a:lnTo>
                  <a:pt x="17835" y="21599"/>
                </a:lnTo>
                <a:lnTo>
                  <a:pt x="21600" y="21355"/>
                </a:lnTo>
                <a:lnTo>
                  <a:pt x="20972" y="1"/>
                </a:lnTo>
                <a:lnTo>
                  <a:pt x="0" y="0"/>
                </a:lnTo>
                <a:close/>
              </a:path>
            </a:pathLst>
          </a:cu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Jerry Bruce…"/>
          <p:cNvSpPr txBox="1">
            <a:spLocks noGrp="1"/>
          </p:cNvSpPr>
          <p:nvPr>
            <p:ph type="title"/>
          </p:nvPr>
        </p:nvSpPr>
        <p:spPr>
          <a:xfrm>
            <a:off x="1587500" y="254000"/>
            <a:ext cx="10464800" cy="9038203"/>
          </a:xfrm>
          <a:prstGeom prst="rect">
            <a:avLst/>
          </a:prstGeom>
        </p:spPr>
        <p:txBody>
          <a:bodyPr/>
          <a:lstStyle/>
          <a:p>
            <a:pPr>
              <a:defRPr sz="5400" spc="53"/>
            </a:pPr>
            <a:r>
              <a:t>Jerry Bruce</a:t>
            </a:r>
          </a:p>
          <a:p>
            <a:pPr>
              <a:defRPr sz="5400" spc="53"/>
            </a:pPr>
            <a:r>
              <a:t>jerry.bruce@georgiacourts.gov</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evidence based policing.jpg" descr="evidence based policing.jpg"/>
          <p:cNvPicPr>
            <a:picLocks noChangeAspect="1"/>
          </p:cNvPicPr>
          <p:nvPr/>
        </p:nvPicPr>
        <p:blipFill>
          <a:blip r:embed="rId2"/>
          <a:srcRect b="16039"/>
          <a:stretch>
            <a:fillRect/>
          </a:stretch>
        </p:blipFill>
        <p:spPr>
          <a:xfrm>
            <a:off x="2617390" y="-9922"/>
            <a:ext cx="7769945" cy="977333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2000x1000_legal2.jpg" descr="2000x1000_legal2.jpg"/>
          <p:cNvPicPr>
            <a:picLocks noGrp="1" noChangeAspect="1"/>
          </p:cNvPicPr>
          <p:nvPr>
            <p:ph type="pic" idx="13"/>
          </p:nvPr>
        </p:nvPicPr>
        <p:blipFill>
          <a:blip r:embed="rId2"/>
          <a:srcRect l="17468" r="17468"/>
          <a:stretch>
            <a:fillRect/>
          </a:stretch>
        </p:blipFill>
        <p:spPr>
          <a:xfrm rot="150000">
            <a:off x="-178672" y="-277772"/>
            <a:ext cx="13362180" cy="10268685"/>
          </a:xfrm>
          <a:custGeom>
            <a:avLst/>
            <a:gdLst/>
            <a:ahLst/>
            <a:cxnLst>
              <a:cxn ang="0">
                <a:pos x="wd2" y="hd2"/>
              </a:cxn>
              <a:cxn ang="5400000">
                <a:pos x="wd2" y="hd2"/>
              </a:cxn>
              <a:cxn ang="10800000">
                <a:pos x="wd2" y="hd2"/>
              </a:cxn>
              <a:cxn ang="16200000">
                <a:pos x="wd2" y="hd2"/>
              </a:cxn>
            </a:cxnLst>
            <a:rect l="0" t="0" r="r" b="b"/>
            <a:pathLst>
              <a:path w="21600" h="21600" extrusionOk="0">
                <a:moveTo>
                  <a:pt x="0" y="1188"/>
                </a:moveTo>
                <a:lnTo>
                  <a:pt x="685" y="21600"/>
                </a:lnTo>
                <a:lnTo>
                  <a:pt x="687" y="21600"/>
                </a:lnTo>
                <a:lnTo>
                  <a:pt x="21600" y="20412"/>
                </a:lnTo>
                <a:lnTo>
                  <a:pt x="20915" y="0"/>
                </a:lnTo>
                <a:lnTo>
                  <a:pt x="20913" y="0"/>
                </a:lnTo>
                <a:lnTo>
                  <a:pt x="0" y="1188"/>
                </a:lnTo>
                <a:close/>
              </a:path>
            </a:pathLst>
          </a:custGeom>
        </p:spPr>
      </p:pic>
      <p:sp>
        <p:nvSpPr>
          <p:cNvPr id="129" name="Evidence-…"/>
          <p:cNvSpPr txBox="1"/>
          <p:nvPr/>
        </p:nvSpPr>
        <p:spPr>
          <a:xfrm>
            <a:off x="213448" y="6263371"/>
            <a:ext cx="3732882" cy="326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300">
                <a:solidFill>
                  <a:srgbClr val="FFFFFF"/>
                </a:solidFill>
              </a:defRPr>
            </a:pPr>
            <a:r>
              <a:t>Evidence-</a:t>
            </a:r>
          </a:p>
          <a:p>
            <a:pPr>
              <a:defRPr sz="6300">
                <a:solidFill>
                  <a:srgbClr val="FFFFFF"/>
                </a:solidFill>
              </a:defRPr>
            </a:pPr>
            <a:r>
              <a:t>Based</a:t>
            </a:r>
          </a:p>
          <a:p>
            <a:pPr>
              <a:defRPr sz="6300">
                <a:solidFill>
                  <a:srgbClr val="FFFFFF"/>
                </a:solidFill>
              </a:defRPr>
            </a:pPr>
            <a:r>
              <a:t>Courts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smoker.jpg" descr="smoker.jpg"/>
          <p:cNvPicPr>
            <a:picLocks noGrp="1" noChangeAspect="1"/>
          </p:cNvPicPr>
          <p:nvPr>
            <p:ph type="pic" idx="13"/>
          </p:nvPr>
        </p:nvPicPr>
        <p:blipFill>
          <a:blip r:embed="rId2"/>
          <a:srcRect l="26752" b="1"/>
          <a:stretch>
            <a:fillRect/>
          </a:stretch>
        </p:blipFill>
        <p:spPr>
          <a:xfrm rot="150000">
            <a:off x="1197425" y="-248557"/>
            <a:ext cx="10680486" cy="8207815"/>
          </a:xfrm>
          <a:custGeom>
            <a:avLst/>
            <a:gdLst/>
            <a:ahLst/>
            <a:cxnLst>
              <a:cxn ang="0">
                <a:pos x="wd2" y="hd2"/>
              </a:cxn>
              <a:cxn ang="5400000">
                <a:pos x="wd2" y="hd2"/>
              </a:cxn>
              <a:cxn ang="10800000">
                <a:pos x="wd2" y="hd2"/>
              </a:cxn>
              <a:cxn ang="16200000">
                <a:pos x="wd2" y="hd2"/>
              </a:cxn>
            </a:cxnLst>
            <a:rect l="0" t="0" r="r" b="b"/>
            <a:pathLst>
              <a:path w="21600" h="21600" extrusionOk="0">
                <a:moveTo>
                  <a:pt x="0" y="1188"/>
                </a:moveTo>
                <a:lnTo>
                  <a:pt x="685" y="21600"/>
                </a:lnTo>
                <a:lnTo>
                  <a:pt x="21600" y="20412"/>
                </a:lnTo>
                <a:lnTo>
                  <a:pt x="20915" y="0"/>
                </a:lnTo>
                <a:lnTo>
                  <a:pt x="0" y="1188"/>
                </a:lnTo>
                <a:close/>
              </a:path>
            </a:pathLst>
          </a:custGeom>
        </p:spPr>
      </p:pic>
      <p:sp>
        <p:nvSpPr>
          <p:cNvPr id="132" name="“I like a smooth experience.  That’s why I use Evidence!”"/>
          <p:cNvSpPr txBox="1"/>
          <p:nvPr/>
        </p:nvSpPr>
        <p:spPr>
          <a:xfrm>
            <a:off x="598303" y="7881418"/>
            <a:ext cx="12195850" cy="157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400">
                <a:solidFill>
                  <a:srgbClr val="000000"/>
                </a:solidFill>
              </a:defRPr>
            </a:pPr>
            <a:r>
              <a:t>“I like a smooth experience.  That’s why I use </a:t>
            </a:r>
            <a:r>
              <a:rPr i="1"/>
              <a:t>Evidence!</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evidence.jpg" descr="evidence.jpg"/>
          <p:cNvPicPr>
            <a:picLocks noGrp="1"/>
          </p:cNvPicPr>
          <p:nvPr>
            <p:ph type="pic" idx="13"/>
          </p:nvPr>
        </p:nvPicPr>
        <p:blipFill>
          <a:blip r:embed="rId2"/>
          <a:stretch>
            <a:fillRect/>
          </a:stretch>
        </p:blipFill>
        <p:spPr>
          <a:xfrm>
            <a:off x="7458081" y="1728074"/>
            <a:ext cx="4819638" cy="6297452"/>
          </a:xfrm>
          <a:prstGeom prst="rect">
            <a:avLst/>
          </a:prstGeom>
        </p:spPr>
      </p:pic>
      <p:sp>
        <p:nvSpPr>
          <p:cNvPr id="135" name="What is Evidence?"/>
          <p:cNvSpPr txBox="1">
            <a:spLocks noGrp="1"/>
          </p:cNvSpPr>
          <p:nvPr>
            <p:ph type="title"/>
          </p:nvPr>
        </p:nvSpPr>
        <p:spPr>
          <a:xfrm>
            <a:off x="1155700" y="2106662"/>
            <a:ext cx="6070600" cy="2198638"/>
          </a:xfrm>
          <a:prstGeom prst="rect">
            <a:avLst/>
          </a:prstGeom>
        </p:spPr>
        <p:txBody>
          <a:bodyPr/>
          <a:lstStyle/>
          <a:p>
            <a:r>
              <a:t>What is Evidence?</a:t>
            </a:r>
          </a:p>
        </p:txBody>
      </p:sp>
      <p:sp>
        <p:nvSpPr>
          <p:cNvPr id="136" name="“Evidence” is any thing produced by a party in court as a means of establishing a factual claim."/>
          <p:cNvSpPr txBox="1">
            <a:spLocks noGrp="1"/>
          </p:cNvSpPr>
          <p:nvPr>
            <p:ph type="body" sz="quarter" idx="1"/>
          </p:nvPr>
        </p:nvSpPr>
        <p:spPr>
          <a:xfrm>
            <a:off x="1155700" y="4648200"/>
            <a:ext cx="6070600" cy="3302000"/>
          </a:xfrm>
          <a:prstGeom prst="rect">
            <a:avLst/>
          </a:prstGeom>
        </p:spPr>
        <p:txBody>
          <a:bodyPr/>
          <a:lstStyle/>
          <a:p>
            <a:r>
              <a:t>“Evidence” is any thing produced by a party in court as a means of establishing a factual claim.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roof"/>
          <p:cNvSpPr txBox="1">
            <a:spLocks noGrp="1"/>
          </p:cNvSpPr>
          <p:nvPr>
            <p:ph type="title"/>
          </p:nvPr>
        </p:nvSpPr>
        <p:spPr>
          <a:prstGeom prst="rect">
            <a:avLst/>
          </a:prstGeom>
        </p:spPr>
        <p:txBody>
          <a:bodyPr/>
          <a:lstStyle/>
          <a:p>
            <a:r>
              <a:t>Proof</a:t>
            </a:r>
          </a:p>
        </p:txBody>
      </p:sp>
      <p:sp>
        <p:nvSpPr>
          <p:cNvPr id="139" name="“Proof” is the process of using evidence to establish a factual claim to the relevant degree of certainty."/>
          <p:cNvSpPr txBox="1">
            <a:spLocks noGrp="1"/>
          </p:cNvSpPr>
          <p:nvPr>
            <p:ph type="body" idx="1"/>
          </p:nvPr>
        </p:nvSpPr>
        <p:spPr>
          <a:xfrm>
            <a:off x="1587500" y="2736850"/>
            <a:ext cx="10464800" cy="6032500"/>
          </a:xfrm>
          <a:prstGeom prst="rect">
            <a:avLst/>
          </a:prstGeom>
        </p:spPr>
        <p:txBody>
          <a:bodyPr/>
          <a:lstStyle>
            <a:lvl1pPr marL="0" indent="0">
              <a:buSzTx/>
              <a:buNone/>
              <a:defRPr sz="4600">
                <a:solidFill>
                  <a:srgbClr val="000000"/>
                </a:solidFill>
              </a:defRPr>
            </a:lvl1pPr>
          </a:lstStyle>
          <a:p>
            <a:r>
              <a:t>“Proof” is the process of using evidence to establish a factual claim to the relevant degree of certainty.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Judicial Knowledge of Facts"/>
          <p:cNvSpPr txBox="1">
            <a:spLocks noGrp="1"/>
          </p:cNvSpPr>
          <p:nvPr>
            <p:ph type="title"/>
          </p:nvPr>
        </p:nvSpPr>
        <p:spPr>
          <a:prstGeom prst="rect">
            <a:avLst/>
          </a:prstGeom>
        </p:spPr>
        <p:txBody>
          <a:bodyPr/>
          <a:lstStyle/>
          <a:p>
            <a:r>
              <a:t>Judicial Knowledge of Facts</a:t>
            </a:r>
          </a:p>
        </p:txBody>
      </p:sp>
      <p:sp>
        <p:nvSpPr>
          <p:cNvPr id="142" name="In any hearing or trial, judges may use only those facts presented by the parties at that hearing or trial to reach legal conclusions.…"/>
          <p:cNvSpPr txBox="1">
            <a:spLocks noGrp="1"/>
          </p:cNvSpPr>
          <p:nvPr>
            <p:ph type="body" idx="1"/>
          </p:nvPr>
        </p:nvSpPr>
        <p:spPr>
          <a:prstGeom prst="rect">
            <a:avLst/>
          </a:prstGeom>
        </p:spPr>
        <p:txBody>
          <a:bodyPr/>
          <a:lstStyle/>
          <a:p>
            <a:pPr marL="520700" indent="-520700" defTabSz="479044">
              <a:spcBef>
                <a:spcPts val="2900"/>
              </a:spcBef>
              <a:buSzPct val="100000"/>
              <a:buAutoNum type="arabicPeriod"/>
              <a:defRPr sz="2952">
                <a:solidFill>
                  <a:srgbClr val="000000"/>
                </a:solidFill>
              </a:defRPr>
            </a:pPr>
            <a:r>
              <a:t>In any hearing or trial, judges may use only those facts presented by the parties at that hearing or trial to reach legal conclusions.</a:t>
            </a:r>
          </a:p>
          <a:p>
            <a:pPr marL="520700" indent="-520700" defTabSz="479044">
              <a:spcBef>
                <a:spcPts val="2900"/>
              </a:spcBef>
              <a:buSzPct val="100000"/>
              <a:buAutoNum type="arabicPeriod"/>
              <a:defRPr sz="2952">
                <a:solidFill>
                  <a:srgbClr val="000000"/>
                </a:solidFill>
              </a:defRPr>
            </a:pPr>
            <a:r>
              <a:t>Facts are adduced by:</a:t>
            </a:r>
          </a:p>
          <a:p>
            <a:pPr marL="1041400" lvl="1" indent="-520700" defTabSz="479044">
              <a:spcBef>
                <a:spcPts val="2900"/>
              </a:spcBef>
              <a:buSzPct val="100000"/>
              <a:buAutoNum type="alphaUcPeriod"/>
              <a:defRPr sz="2952">
                <a:solidFill>
                  <a:srgbClr val="000000"/>
                </a:solidFill>
              </a:defRPr>
            </a:pPr>
            <a:r>
              <a:t>Sworn testimony</a:t>
            </a:r>
          </a:p>
          <a:p>
            <a:pPr marL="1041400" lvl="1" indent="-520700" defTabSz="479044">
              <a:spcBef>
                <a:spcPts val="2900"/>
              </a:spcBef>
              <a:buSzPct val="100000"/>
              <a:buAutoNum type="alphaUcPeriod"/>
              <a:defRPr sz="2952">
                <a:solidFill>
                  <a:srgbClr val="000000"/>
                </a:solidFill>
              </a:defRPr>
            </a:pPr>
            <a:r>
              <a:t>Properly-introduced document or exhibit</a:t>
            </a:r>
          </a:p>
          <a:p>
            <a:pPr marL="1041400" lvl="1" indent="-520700" defTabSz="479044">
              <a:spcBef>
                <a:spcPts val="2900"/>
              </a:spcBef>
              <a:buSzPct val="100000"/>
              <a:buAutoNum type="alphaUcPeriod"/>
              <a:defRPr sz="2952">
                <a:solidFill>
                  <a:srgbClr val="000000"/>
                </a:solidFill>
              </a:defRPr>
            </a:pPr>
            <a:r>
              <a:t>Stipulation</a:t>
            </a:r>
          </a:p>
          <a:p>
            <a:pPr marL="1041400" lvl="1" indent="-520700" defTabSz="479044">
              <a:spcBef>
                <a:spcPts val="2900"/>
              </a:spcBef>
              <a:buSzPct val="100000"/>
              <a:buAutoNum type="alphaUcPeriod"/>
              <a:defRPr sz="2952">
                <a:solidFill>
                  <a:srgbClr val="000000"/>
                </a:solidFill>
              </a:defRPr>
            </a:pPr>
            <a:r>
              <a:t>Judicial Notice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42">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1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1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1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1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1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100"/>
                                  </p:iterate>
                                  <p:childTnLst>
                                    <p:set>
                                      <p:cBhvr>
                                        <p:cTn id="28" fill="hold"/>
                                        <p:tgtEl>
                                          <p:spTgt spid="1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theme/theme1.xml><?xml version="1.0" encoding="utf-8"?>
<a:theme xmlns:a="http://schemas.openxmlformats.org/drawingml/2006/main"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2142</Words>
  <Application>Microsoft Macintosh PowerPoint</Application>
  <PresentationFormat>Custom</PresentationFormat>
  <Paragraphs>154</Paragraphs>
  <Slides>39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American Typewriter</vt:lpstr>
      <vt:lpstr>Helvetica Neue</vt:lpstr>
      <vt:lpstr>Palatino</vt:lpstr>
      <vt:lpstr>HardCover</vt:lpstr>
      <vt:lpstr>Evidence:  It’s How Judges Know Things</vt:lpstr>
      <vt:lpstr>PowerPoint Presentation</vt:lpstr>
      <vt:lpstr>PowerPoint Presentation</vt:lpstr>
      <vt:lpstr>PowerPoint Presentation</vt:lpstr>
      <vt:lpstr>PowerPoint Presentation</vt:lpstr>
      <vt:lpstr>PowerPoint Presentation</vt:lpstr>
      <vt:lpstr>What is Evidence?</vt:lpstr>
      <vt:lpstr>Proof</vt:lpstr>
      <vt:lpstr>Judicial Knowledge of Facts</vt:lpstr>
      <vt:lpstr>Adult Learning Moment</vt:lpstr>
      <vt:lpstr>PowerPoint Presentation</vt:lpstr>
      <vt:lpstr>PowerPoint Presentation</vt:lpstr>
      <vt:lpstr>PowerPoint Presentation</vt:lpstr>
      <vt:lpstr>Judge Calling Witnesses</vt:lpstr>
      <vt:lpstr>Stipulations</vt:lpstr>
      <vt:lpstr>Stipulations</vt:lpstr>
      <vt:lpstr>Standard of Proof</vt:lpstr>
      <vt:lpstr>PowerPoint Presentation</vt:lpstr>
      <vt:lpstr>PowerPoint Presentation</vt:lpstr>
      <vt:lpstr>Relevance</vt:lpstr>
      <vt:lpstr>PowerPoint Presentation</vt:lpstr>
      <vt:lpstr>Experts</vt:lpstr>
      <vt:lpstr>PowerPoint Presentation</vt:lpstr>
      <vt:lpstr>PowerPoint Presentation</vt:lpstr>
      <vt:lpstr>Sufficient Basis</vt:lpstr>
      <vt:lpstr>Reliable Principles</vt:lpstr>
      <vt:lpstr>Proper Application</vt:lpstr>
      <vt:lpstr>PowerPoint Presentation</vt:lpstr>
      <vt:lpstr>Discounting Expert Testimony</vt:lpstr>
      <vt:lpstr>Discounting Expert Testimony</vt:lpstr>
      <vt:lpstr>Privilege &amp; Confidentiality</vt:lpstr>
      <vt:lpstr>Privileges</vt:lpstr>
      <vt:lpstr>Confidentiality</vt:lpstr>
      <vt:lpstr>Confidentiality</vt:lpstr>
      <vt:lpstr>Court-Ordered Evals</vt:lpstr>
      <vt:lpstr>HIPAA</vt:lpstr>
      <vt:lpstr>HIPAA</vt:lpstr>
      <vt:lpstr>PowerPoint Presentation</vt:lpstr>
      <vt:lpstr>Jerry Bruce jerry.bruce@georgiacourts.gov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It’s How Judges Know Things</dc:title>
  <cp:lastModifiedBy>Jonah Bruce</cp:lastModifiedBy>
  <cp:revision>1</cp:revision>
  <dcterms:modified xsi:type="dcterms:W3CDTF">2020-03-06T15:18:05Z</dcterms:modified>
</cp:coreProperties>
</file>