
<file path=[Content_Types].xml><?xml version="1.0" encoding="utf-8"?>
<Types xmlns="http://schemas.openxmlformats.org/package/2006/content-types">
  <Default Extension="png" ContentType="image/png"/>
  <Default Extension="pptx" ContentType="image/pptx"/>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56" r:id="rId14"/>
    <p:sldId id="257" r:id="rId15"/>
    <p:sldId id="258" r:id="rId16"/>
    <p:sldId id="286"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43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852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dd4dcfa1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dd4dcfa1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i="1" dirty="0">
                <a:solidFill>
                  <a:schemeClr val="dk1"/>
                </a:solidFill>
                <a:latin typeface="Open Sans"/>
                <a:ea typeface="Open Sans"/>
                <a:cs typeface="Open Sans"/>
                <a:sym typeface="Open Sans"/>
              </a:rPr>
              <a:t>https://njdc.info/wp-content/uploads/2014/09/CAIJS-Model-Statutes-Court-Rules-May-15.pdf</a:t>
            </a:r>
            <a:endParaRPr sz="1200" i="1" dirty="0">
              <a:solidFill>
                <a:schemeClr val="dk1"/>
              </a:solidFill>
              <a:highlight>
                <a:schemeClr val="lt1"/>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highlight>
                  <a:schemeClr val="lt1"/>
                </a:highlight>
                <a:latin typeface="Open Sans"/>
                <a:ea typeface="Open Sans"/>
                <a:cs typeface="Open Sans"/>
                <a:sym typeface="Open Sans"/>
              </a:rPr>
              <a:t>“[Courts have] settled virtually without exception on a basic rule embodying </a:t>
            </a:r>
            <a:endParaRPr sz="1200" i="1" dirty="0">
              <a:solidFill>
                <a:schemeClr val="dk1"/>
              </a:solidFill>
              <a:highlight>
                <a:schemeClr val="lt1"/>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highlight>
                  <a:schemeClr val="lt1"/>
                </a:highlight>
                <a:latin typeface="Open Sans"/>
                <a:ea typeface="Open Sans"/>
                <a:cs typeface="Open Sans"/>
                <a:sym typeface="Open Sans"/>
              </a:rPr>
              <a:t>notions of fundamental fairness: trial courts may not shackle defendants routinely, </a:t>
            </a:r>
            <a:endParaRPr sz="1200" i="1" dirty="0">
              <a:solidFill>
                <a:schemeClr val="dk1"/>
              </a:solidFill>
              <a:highlight>
                <a:schemeClr val="lt1"/>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highlight>
                  <a:schemeClr val="lt1"/>
                </a:highlight>
                <a:latin typeface="Open Sans"/>
                <a:ea typeface="Open Sans"/>
                <a:cs typeface="Open Sans"/>
                <a:sym typeface="Open Sans"/>
              </a:rPr>
              <a:t>but only if there is a particular reason to do so.”</a:t>
            </a:r>
            <a:endParaRPr sz="1200" i="1" dirty="0">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49763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dd4dcfa1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dd4dcfa1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i="1" dirty="0">
                <a:solidFill>
                  <a:schemeClr val="dk1"/>
                </a:solidFill>
                <a:latin typeface="Open Sans"/>
                <a:ea typeface="Open Sans"/>
                <a:cs typeface="Open Sans"/>
                <a:sym typeface="Open Sans"/>
              </a:rPr>
              <a:t>https://njdc.info/wp-content/uploads/2014/09/CAIJS-Model-Statutes-Court-Rules-May-15.pdf</a:t>
            </a:r>
            <a:endParaRPr sz="1200" i="1" dirty="0">
              <a:solidFill>
                <a:schemeClr val="dk1"/>
              </a:solidFill>
              <a:highlight>
                <a:schemeClr val="lt1"/>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highlight>
                  <a:schemeClr val="lt1"/>
                </a:highlight>
                <a:latin typeface="Open Sans"/>
                <a:ea typeface="Open Sans"/>
                <a:cs typeface="Open Sans"/>
                <a:sym typeface="Open Sans"/>
              </a:rPr>
              <a:t>“[Courts have] settled virtually without exception on a basic rule embodying </a:t>
            </a:r>
            <a:endParaRPr sz="1200" i="1" dirty="0">
              <a:solidFill>
                <a:schemeClr val="dk1"/>
              </a:solidFill>
              <a:highlight>
                <a:schemeClr val="lt1"/>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highlight>
                  <a:schemeClr val="lt1"/>
                </a:highlight>
                <a:latin typeface="Open Sans"/>
                <a:ea typeface="Open Sans"/>
                <a:cs typeface="Open Sans"/>
                <a:sym typeface="Open Sans"/>
              </a:rPr>
              <a:t>notions of fundamental fairness: trial courts may not shackle defendants routinely, </a:t>
            </a:r>
            <a:endParaRPr sz="1200" i="1" dirty="0">
              <a:solidFill>
                <a:schemeClr val="dk1"/>
              </a:solidFill>
              <a:highlight>
                <a:schemeClr val="lt1"/>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highlight>
                  <a:schemeClr val="lt1"/>
                </a:highlight>
                <a:latin typeface="Open Sans"/>
                <a:ea typeface="Open Sans"/>
                <a:cs typeface="Open Sans"/>
                <a:sym typeface="Open Sans"/>
              </a:rPr>
              <a:t>but only if there is a particular reason to do so.”</a:t>
            </a:r>
            <a:endParaRPr sz="1200" i="1" dirty="0">
              <a:solidFill>
                <a:schemeClr val="dk1"/>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31598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NCJFCJ calls </a:t>
            </a:r>
            <a:r>
              <a:rPr lang="en-US" b="1" dirty="0"/>
              <a:t>for judges to utilize their leadership position to convene security personnel </a:t>
            </a:r>
            <a:r>
              <a:rPr lang="en-US" dirty="0"/>
              <a:t>and other justice system stakeholders to address shackling and to work together to identify ways to ensure the safety of children and other parties. </a:t>
            </a:r>
          </a:p>
          <a:p>
            <a:r>
              <a:rPr lang="en-US" dirty="0"/>
              <a:t>The NCJFCJ encourages judges and court systems to </a:t>
            </a:r>
            <a:r>
              <a:rPr lang="en-US" b="1" dirty="0"/>
              <a:t>continually review policies </a:t>
            </a:r>
            <a:r>
              <a:rPr lang="en-US" dirty="0"/>
              <a:t>and practices related to shackling children. </a:t>
            </a:r>
          </a:p>
          <a:p>
            <a:endParaRPr lang="en-US" b="1" dirty="0"/>
          </a:p>
        </p:txBody>
      </p:sp>
    </p:spTree>
    <p:extLst>
      <p:ext uri="{BB962C8B-B14F-4D97-AF65-F5344CB8AC3E}">
        <p14:creationId xmlns:p14="http://schemas.microsoft.com/office/powerpoint/2010/main" val="11457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GB" sz="1100" b="0" i="0" u="none" strike="noStrike" cap="none" dirty="0">
                <a:solidFill>
                  <a:srgbClr val="000000"/>
                </a:solidFill>
                <a:effectLst/>
                <a:latin typeface="Arial"/>
                <a:ea typeface="Arial"/>
                <a:cs typeface="Arial"/>
                <a:sym typeface="Arial"/>
              </a:rPr>
              <a:t>Today, </a:t>
            </a:r>
            <a:r>
              <a:rPr lang="en-GB" sz="1100" b="1" i="0" u="none" strike="noStrike" cap="none" dirty="0">
                <a:solidFill>
                  <a:srgbClr val="000000"/>
                </a:solidFill>
                <a:effectLst/>
                <a:latin typeface="Arial"/>
                <a:ea typeface="Arial"/>
                <a:cs typeface="Arial"/>
                <a:sym typeface="Arial"/>
              </a:rPr>
              <a:t>most states in the nation (32 plus D.C.) have abandoned the practice</a:t>
            </a:r>
            <a:r>
              <a:rPr lang="en-GB" sz="1100" b="0" i="0" u="none" strike="noStrike" cap="none" dirty="0">
                <a:solidFill>
                  <a:srgbClr val="000000"/>
                </a:solidFill>
                <a:effectLst/>
                <a:latin typeface="Arial"/>
                <a:ea typeface="Arial"/>
                <a:cs typeface="Arial"/>
                <a:sym typeface="Arial"/>
              </a:rPr>
              <a:t> of routinely restraining children in juvenile court. They did this in the face of growing evidence that the practice is unnecessary for courtroom security and harmful to children and their chances of rehabilitation. FL (Rule, 2013),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NC (Statute, 2013),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SC (Statute, 2014; passed unanimously),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TN (Rule, 2016),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KY (Rule, 2016).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Louisiana passed a statute last year.  </a:t>
            </a:r>
            <a:endParaRPr lang="en-U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Fla. R. Juv. P. § 8.100(b) (2013); KY. Juv. R. Prac. &amp; Proc. 23 (2016); N.C. Gen. Stat. § 7B-2402.1 (2013); S.C. Code Ann. § 63-19-1435 (2014); Tenn. R. Juv. P. § 204 (2016), Louisiana Act 453 (effective Aug, 2018)</a:t>
            </a:r>
            <a:endParaRPr lang="en-US" sz="1100" b="0" i="0" u="none" strike="noStrike" cap="none" dirty="0">
              <a:solidFill>
                <a:srgbClr val="000000"/>
              </a:solidFill>
              <a:effectLst/>
              <a:latin typeface="Arial"/>
              <a:ea typeface="Arial"/>
              <a:cs typeface="Arial"/>
              <a:sym typeface="Arial"/>
            </a:endParaRPr>
          </a:p>
          <a:p>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57898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Only half of the states list factors the court must consider when assessing whether the young person poses a risk.4 Some of these factors are as broad as “any relevant factor,” while others are more specific, with an intent to guide the individualized assessment of each child, including factors like: past attempts to flee, a history of disruptive or aggressive behavior, threats made to self or others, the seriousness of the charge, security resources in the courtroom, and the child’s delinquency history</a:t>
            </a:r>
          </a:p>
        </p:txBody>
      </p:sp>
    </p:spTree>
    <p:extLst>
      <p:ext uri="{BB962C8B-B14F-4D97-AF65-F5344CB8AC3E}">
        <p14:creationId xmlns:p14="http://schemas.microsoft.com/office/powerpoint/2010/main" val="184882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85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dd4dcfa1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dd4dcfa1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457200" lvl="0" indent="-330200" algn="l" rtl="0">
              <a:lnSpc>
                <a:spcPct val="115000"/>
              </a:lnSpc>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In 2017 - 2018, bipartisan legislation introduced to limit indiscriminate shackling of children unless the court issued an order that “the use of restraints is necessary based on review of multiple risk factors.</a:t>
            </a:r>
            <a:endParaRPr dirty="0"/>
          </a:p>
        </p:txBody>
      </p:sp>
    </p:spTree>
    <p:extLst>
      <p:ext uri="{BB962C8B-B14F-4D97-AF65-F5344CB8AC3E}">
        <p14:creationId xmlns:p14="http://schemas.microsoft.com/office/powerpoint/2010/main" val="4072900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910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059250-526E-4A2F-BAF8-4A3AD5E7E817}" type="datetimeFigureOut">
              <a:rPr lang="en-US" smtClean="0"/>
              <a:t>5/8/20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055607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59250-526E-4A2F-BAF8-4A3AD5E7E817}" type="datetimeFigureOut">
              <a:rPr lang="en-US" smtClean="0"/>
              <a:t>5/8/20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722972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437380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ptx"/><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ptx"/><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ptx"/><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ideo" Target="https://www.youtube.com/embed/PZryE2bqwdk?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ptx"/><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ptx"/><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ptx"/><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ptx"/><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ptx"/><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ptx"/><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ptx"/><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ptx"/><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ptx"/><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ptx"/><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ptx"/><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ptx"/><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ptx"/><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ptx"/><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ptx"/><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ptx"/><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ptx"/><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ptx"/><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ptx"/><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ptx"/><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ptx"/><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pptx"/><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ptx"/><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ptx"/><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ptx"/><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pptx"/><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70CCD3-1289-42C6-BF66-16060C7EF4C0}"/>
              </a:ext>
            </a:extLst>
          </p:cNvPr>
          <p:cNvPicPr>
            <a:picLocks noChangeAspect="1"/>
          </p:cNvPicPr>
          <p:nvPr/>
        </p:nvPicPr>
        <p:blipFill>
          <a:blip r:embed="rId3"/>
          <a:stretch>
            <a:fillRect/>
          </a:stretch>
        </p:blipFill>
        <p:spPr>
          <a:xfrm>
            <a:off x="87465" y="363639"/>
            <a:ext cx="8916902" cy="4415095"/>
          </a:xfrm>
          <a:prstGeom prst="rect">
            <a:avLst/>
          </a:prstGeom>
        </p:spPr>
      </p:pic>
    </p:spTree>
    <p:extLst>
      <p:ext uri="{BB962C8B-B14F-4D97-AF65-F5344CB8AC3E}">
        <p14:creationId xmlns:p14="http://schemas.microsoft.com/office/powerpoint/2010/main" val="56502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816B-FF42-45CC-8A0E-0EF255B180DC}"/>
              </a:ext>
            </a:extLst>
          </p:cNvPr>
          <p:cNvSpPr>
            <a:spLocks noGrp="1"/>
          </p:cNvSpPr>
          <p:nvPr>
            <p:ph type="title"/>
          </p:nvPr>
        </p:nvSpPr>
        <p:spPr>
          <a:xfrm>
            <a:off x="0" y="1"/>
            <a:ext cx="9090212" cy="922084"/>
          </a:xfrm>
          <a:solidFill>
            <a:schemeClr val="bg2">
              <a:lumMod val="90000"/>
            </a:schemeClr>
          </a:solidFill>
        </p:spPr>
        <p:txBody>
          <a:bodyPr/>
          <a:lstStyle/>
          <a:p>
            <a:br>
              <a:rPr lang="en-US" sz="1400" b="1" dirty="0">
                <a:latin typeface="Arial Narrow" panose="020B0606020202030204" pitchFamily="34" charset="0"/>
              </a:rPr>
            </a:br>
            <a:r>
              <a:rPr lang="en-US" sz="1400" b="1" dirty="0">
                <a:latin typeface="Arial Narrow" panose="020B0606020202030204" pitchFamily="34" charset="0"/>
              </a:rPr>
              <a:t> </a:t>
            </a:r>
            <a:r>
              <a:rPr lang="en-US" b="1" dirty="0">
                <a:latin typeface="Arial Narrow" panose="020B0606020202030204" pitchFamily="34" charset="0"/>
              </a:rPr>
              <a:t>Judicial Stakeholder Views on Shackling in Georgia</a:t>
            </a:r>
          </a:p>
        </p:txBody>
      </p:sp>
      <p:sp>
        <p:nvSpPr>
          <p:cNvPr id="3" name="Text Placeholder 2">
            <a:extLst>
              <a:ext uri="{FF2B5EF4-FFF2-40B4-BE49-F238E27FC236}">
                <a16:creationId xmlns:a16="http://schemas.microsoft.com/office/drawing/2014/main" id="{8B1F152E-6DA0-419A-AF50-778E72BA56BC}"/>
              </a:ext>
            </a:extLst>
          </p:cNvPr>
          <p:cNvSpPr>
            <a:spLocks noGrp="1"/>
          </p:cNvSpPr>
          <p:nvPr>
            <p:ph type="body" idx="1"/>
          </p:nvPr>
        </p:nvSpPr>
        <p:spPr>
          <a:xfrm>
            <a:off x="311699" y="1152475"/>
            <a:ext cx="8417363" cy="3796044"/>
          </a:xfrm>
        </p:spPr>
        <p:txBody>
          <a:bodyPr/>
          <a:lstStyle/>
          <a:p>
            <a:r>
              <a:rPr lang="en-US" dirty="0"/>
              <a:t>2018 survey of 174 judicial stakeholders across state</a:t>
            </a:r>
          </a:p>
          <a:p>
            <a:endParaRPr lang="en-US" sz="1200" dirty="0"/>
          </a:p>
          <a:p>
            <a:r>
              <a:rPr lang="en-US" dirty="0"/>
              <a:t>Majority of stakeholders wanted state law to restrict juvenile shackling</a:t>
            </a:r>
          </a:p>
          <a:p>
            <a:endParaRPr lang="en-US" sz="1200" dirty="0"/>
          </a:p>
          <a:p>
            <a:pPr lvl="1">
              <a:spcBef>
                <a:spcPts val="0"/>
              </a:spcBef>
            </a:pPr>
            <a:r>
              <a:rPr lang="en-US" sz="2000" dirty="0">
                <a:solidFill>
                  <a:schemeClr val="accent2">
                    <a:lumMod val="75000"/>
                  </a:schemeClr>
                </a:solidFill>
              </a:rPr>
              <a:t>“According to research the psychological impact is great, and trying to convince a child that they are innocent until presumed guilty while shackled is tough.”</a:t>
            </a:r>
          </a:p>
          <a:p>
            <a:pPr lvl="1">
              <a:spcBef>
                <a:spcPts val="0"/>
              </a:spcBef>
            </a:pPr>
            <a:endParaRPr lang="en-US" sz="1200" dirty="0">
              <a:solidFill>
                <a:schemeClr val="accent2">
                  <a:lumMod val="75000"/>
                </a:schemeClr>
              </a:solidFill>
            </a:endParaRPr>
          </a:p>
          <a:p>
            <a:pPr lvl="1">
              <a:spcBef>
                <a:spcPts val="0"/>
              </a:spcBef>
            </a:pPr>
            <a:r>
              <a:rPr lang="en-US" sz="2000" dirty="0">
                <a:solidFill>
                  <a:schemeClr val="accent2">
                    <a:lumMod val="75000"/>
                  </a:schemeClr>
                </a:solidFill>
              </a:rPr>
              <a:t>“Adults are not shackled. But juveniles charged with the most minor crimes are shackled. It does not make sense. And it is contrary to the purpose of the juvenile code trying not to treat kids as criminals, but only as making bad choices.” </a:t>
            </a:r>
          </a:p>
          <a:p>
            <a:pPr lvl="1">
              <a:spcBef>
                <a:spcPts val="0"/>
              </a:spcBef>
            </a:pPr>
            <a:endParaRPr lang="en-US" sz="1200" dirty="0">
              <a:solidFill>
                <a:schemeClr val="accent2">
                  <a:lumMod val="75000"/>
                </a:schemeClr>
              </a:solidFill>
            </a:endParaRPr>
          </a:p>
          <a:p>
            <a:pPr lvl="1">
              <a:spcBef>
                <a:spcPts val="0"/>
              </a:spcBef>
            </a:pPr>
            <a:r>
              <a:rPr lang="en-US" sz="2000" dirty="0">
                <a:solidFill>
                  <a:schemeClr val="accent2">
                    <a:lumMod val="75000"/>
                  </a:schemeClr>
                </a:solidFill>
              </a:rPr>
              <a:t>“Unshackled children are generally more relaxed and better behaved.”</a:t>
            </a:r>
          </a:p>
          <a:p>
            <a:pPr lvl="1">
              <a:spcBef>
                <a:spcPts val="0"/>
              </a:spcBef>
            </a:pPr>
            <a:endParaRPr lang="en-US" dirty="0"/>
          </a:p>
        </p:txBody>
      </p:sp>
    </p:spTree>
    <p:extLst>
      <p:ext uri="{BB962C8B-B14F-4D97-AF65-F5344CB8AC3E}">
        <p14:creationId xmlns:p14="http://schemas.microsoft.com/office/powerpoint/2010/main" val="26285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1B10-29E0-44D5-8C20-05B5B2E41840}"/>
              </a:ext>
            </a:extLst>
          </p:cNvPr>
          <p:cNvSpPr>
            <a:spLocks noGrp="1"/>
          </p:cNvSpPr>
          <p:nvPr>
            <p:ph type="title"/>
          </p:nvPr>
        </p:nvSpPr>
        <p:spPr>
          <a:xfrm>
            <a:off x="0" y="-1"/>
            <a:ext cx="9144000" cy="1163781"/>
          </a:xfrm>
          <a:solidFill>
            <a:schemeClr val="bg2">
              <a:lumMod val="90000"/>
            </a:schemeClr>
          </a:solidFill>
        </p:spPr>
        <p:txBody>
          <a:bodyPr/>
          <a:lstStyle/>
          <a:p>
            <a:r>
              <a:rPr lang="en-US" sz="3600" b="1" dirty="0">
                <a:latin typeface="Arial Narrow" panose="020B0606020202030204" pitchFamily="34" charset="0"/>
              </a:rPr>
              <a:t>  UJCR 20: Physical Restraint of Juveniles</a:t>
            </a:r>
            <a:br>
              <a:rPr lang="en-US" sz="3600" b="1" dirty="0">
                <a:latin typeface="Arial Narrow" panose="020B0606020202030204" pitchFamily="34" charset="0"/>
              </a:rPr>
            </a:br>
            <a:r>
              <a:rPr lang="en-US" sz="3600" b="1" dirty="0">
                <a:latin typeface="Arial Narrow" panose="020B0606020202030204" pitchFamily="34" charset="0"/>
              </a:rPr>
              <a:t>  in the Courtroom</a:t>
            </a:r>
            <a:endParaRPr lang="en-US" dirty="0">
              <a:latin typeface="Arial Narrow" panose="020B0606020202030204" pitchFamily="34" charset="0"/>
            </a:endParaRPr>
          </a:p>
        </p:txBody>
      </p:sp>
      <p:sp>
        <p:nvSpPr>
          <p:cNvPr id="3" name="Rectangle 2">
            <a:extLst>
              <a:ext uri="{FF2B5EF4-FFF2-40B4-BE49-F238E27FC236}">
                <a16:creationId xmlns:a16="http://schemas.microsoft.com/office/drawing/2014/main" id="{D658D290-275C-4C4E-92B2-3D518F8DEA4A}"/>
              </a:ext>
            </a:extLst>
          </p:cNvPr>
          <p:cNvSpPr/>
          <p:nvPr/>
        </p:nvSpPr>
        <p:spPr>
          <a:xfrm>
            <a:off x="972590" y="1517371"/>
            <a:ext cx="6591992" cy="3277820"/>
          </a:xfrm>
          <a:prstGeom prst="rect">
            <a:avLst/>
          </a:prstGeom>
        </p:spPr>
        <p:txBody>
          <a:bodyPr wrap="square">
            <a:spAutoFit/>
          </a:bodyPr>
          <a:lstStyle/>
          <a:p>
            <a:pPr lvl="1" algn="just"/>
            <a:r>
              <a:rPr lang="en-US" dirty="0"/>
              <a:t>Consistent with applicable law, a juvenile </a:t>
            </a:r>
            <a:r>
              <a:rPr lang="en-US" dirty="0">
                <a:solidFill>
                  <a:schemeClr val="accent2">
                    <a:lumMod val="75000"/>
                  </a:schemeClr>
                </a:solidFill>
              </a:rPr>
              <a:t>may not be physically restrained </a:t>
            </a:r>
            <a:r>
              <a:rPr lang="en-US" dirty="0"/>
              <a:t>during a court proceeding </a:t>
            </a:r>
            <a:r>
              <a:rPr lang="en-US" dirty="0">
                <a:solidFill>
                  <a:schemeClr val="accent2">
                    <a:lumMod val="75000"/>
                  </a:schemeClr>
                </a:solidFill>
              </a:rPr>
              <a:t>unless such restraint is authorized by court order or local protocol </a:t>
            </a:r>
            <a:r>
              <a:rPr lang="en-US" dirty="0"/>
              <a:t>of the court.   </a:t>
            </a:r>
          </a:p>
          <a:p>
            <a:pPr lvl="1" algn="just"/>
            <a:endParaRPr lang="en-US" sz="1100" dirty="0"/>
          </a:p>
          <a:p>
            <a:pPr lvl="1" algn="just"/>
            <a:r>
              <a:rPr lang="en-US" dirty="0"/>
              <a:t>Every juvenile court shall establish </a:t>
            </a:r>
            <a:r>
              <a:rPr lang="en-US" dirty="0">
                <a:solidFill>
                  <a:schemeClr val="accent2">
                    <a:lumMod val="75000"/>
                  </a:schemeClr>
                </a:solidFill>
              </a:rPr>
              <a:t>a written protocol </a:t>
            </a:r>
            <a:r>
              <a:rPr lang="en-US" dirty="0"/>
              <a:t>that addresses the circumstances under which a juvenile may be physically restrained while appearing in court, which considers </a:t>
            </a:r>
          </a:p>
          <a:p>
            <a:pPr marL="285750" indent="-285750">
              <a:buFont typeface="Arial" panose="020B0604020202020204" pitchFamily="34" charset="0"/>
              <a:buChar char="•"/>
            </a:pPr>
            <a:endParaRPr lang="en-US" sz="1100" dirty="0"/>
          </a:p>
          <a:p>
            <a:pPr marL="1200150" lvl="2" indent="-285750" algn="just">
              <a:buFont typeface="Arial" panose="020B0604020202020204" pitchFamily="34" charset="0"/>
              <a:buChar char="•"/>
            </a:pPr>
            <a:r>
              <a:rPr lang="en-US" dirty="0"/>
              <a:t>the </a:t>
            </a:r>
            <a:r>
              <a:rPr lang="en-US" dirty="0">
                <a:solidFill>
                  <a:schemeClr val="accent2">
                    <a:lumMod val="75000"/>
                  </a:schemeClr>
                </a:solidFill>
              </a:rPr>
              <a:t>welfare and due process rights of the juvenile</a:t>
            </a:r>
            <a:r>
              <a:rPr lang="en-US" dirty="0"/>
              <a:t>, </a:t>
            </a:r>
          </a:p>
          <a:p>
            <a:pPr marL="1200150" lvl="2" indent="-285750" algn="just">
              <a:buFont typeface="Arial" panose="020B0604020202020204" pitchFamily="34" charset="0"/>
              <a:buChar char="•"/>
            </a:pPr>
            <a:r>
              <a:rPr lang="en-US" dirty="0"/>
              <a:t>the </a:t>
            </a:r>
            <a:r>
              <a:rPr lang="en-US" dirty="0">
                <a:solidFill>
                  <a:schemeClr val="accent2">
                    <a:lumMod val="75000"/>
                  </a:schemeClr>
                </a:solidFill>
              </a:rPr>
              <a:t>integrity of the judicial proceeding</a:t>
            </a:r>
            <a:r>
              <a:rPr lang="en-US" dirty="0"/>
              <a:t>, and </a:t>
            </a:r>
          </a:p>
          <a:p>
            <a:pPr marL="1200150" lvl="2" indent="-285750" algn="just">
              <a:buFont typeface="Arial" panose="020B0604020202020204" pitchFamily="34" charset="0"/>
              <a:buChar char="•"/>
            </a:pPr>
            <a:r>
              <a:rPr lang="en-US" dirty="0"/>
              <a:t>the </a:t>
            </a:r>
            <a:r>
              <a:rPr lang="en-US" dirty="0">
                <a:solidFill>
                  <a:schemeClr val="accent2">
                    <a:lumMod val="75000"/>
                  </a:schemeClr>
                </a:solidFill>
              </a:rPr>
              <a:t>safety of the court and public.</a:t>
            </a:r>
          </a:p>
          <a:p>
            <a:pPr lvl="2" algn="r"/>
            <a:r>
              <a:rPr lang="en-US" sz="1600" dirty="0"/>
              <a:t>Effective July 1, 2020</a:t>
            </a:r>
          </a:p>
        </p:txBody>
      </p:sp>
    </p:spTree>
    <p:extLst>
      <p:ext uri="{BB962C8B-B14F-4D97-AF65-F5344CB8AC3E}">
        <p14:creationId xmlns:p14="http://schemas.microsoft.com/office/powerpoint/2010/main" val="324328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F964-42F0-4BD3-BE19-A98C4FC0E4FC}"/>
              </a:ext>
            </a:extLst>
          </p:cNvPr>
          <p:cNvSpPr>
            <a:spLocks noGrp="1"/>
          </p:cNvSpPr>
          <p:nvPr>
            <p:ph type="title"/>
          </p:nvPr>
        </p:nvSpPr>
        <p:spPr>
          <a:xfrm>
            <a:off x="0" y="0"/>
            <a:ext cx="9144000" cy="1017725"/>
          </a:xfrm>
          <a:solidFill>
            <a:schemeClr val="bg2">
              <a:lumMod val="90000"/>
            </a:schemeClr>
          </a:solidFill>
        </p:spPr>
        <p:txBody>
          <a:bodyPr/>
          <a:lstStyle/>
          <a:p>
            <a:br>
              <a:rPr lang="en-US" sz="1600" b="1" dirty="0">
                <a:latin typeface="Arial Narrow" panose="020B0606020202030204" pitchFamily="34" charset="0"/>
              </a:rPr>
            </a:br>
            <a:r>
              <a:rPr lang="en-US" sz="1600" b="1" dirty="0">
                <a:latin typeface="Arial Narrow" panose="020B0606020202030204" pitchFamily="34" charset="0"/>
              </a:rPr>
              <a:t>     </a:t>
            </a:r>
            <a:r>
              <a:rPr lang="en-US" sz="3600" b="1" dirty="0">
                <a:latin typeface="Arial Narrow" panose="020B0606020202030204" pitchFamily="34" charset="0"/>
              </a:rPr>
              <a:t>Panelists</a:t>
            </a:r>
          </a:p>
        </p:txBody>
      </p:sp>
      <p:sp>
        <p:nvSpPr>
          <p:cNvPr id="3" name="Text Placeholder 2">
            <a:extLst>
              <a:ext uri="{FF2B5EF4-FFF2-40B4-BE49-F238E27FC236}">
                <a16:creationId xmlns:a16="http://schemas.microsoft.com/office/drawing/2014/main" id="{4CA2D851-8BF1-4867-B456-60EE12F425C3}"/>
              </a:ext>
            </a:extLst>
          </p:cNvPr>
          <p:cNvSpPr>
            <a:spLocks noGrp="1"/>
          </p:cNvSpPr>
          <p:nvPr>
            <p:ph type="body" idx="1"/>
          </p:nvPr>
        </p:nvSpPr>
        <p:spPr/>
        <p:txBody>
          <a:bodyPr/>
          <a:lstStyle/>
          <a:p>
            <a:endParaRPr lang="en-US" sz="2400" dirty="0">
              <a:solidFill>
                <a:schemeClr val="accent2">
                  <a:lumMod val="75000"/>
                </a:schemeClr>
              </a:solidFill>
            </a:endParaRPr>
          </a:p>
          <a:p>
            <a:r>
              <a:rPr lang="en-US" sz="2400" dirty="0">
                <a:solidFill>
                  <a:schemeClr val="accent2">
                    <a:lumMod val="75000"/>
                  </a:schemeClr>
                </a:solidFill>
              </a:rPr>
              <a:t>Judge Michael Key </a:t>
            </a:r>
            <a:r>
              <a:rPr lang="en-US" sz="2400" dirty="0"/>
              <a:t>- Troup County Juvenile Court; Lead Judge, J4C Court Improvement Initiative </a:t>
            </a:r>
          </a:p>
          <a:p>
            <a:endParaRPr lang="en-US" sz="2400" dirty="0">
              <a:solidFill>
                <a:schemeClr val="accent2">
                  <a:lumMod val="75000"/>
                </a:schemeClr>
              </a:solidFill>
            </a:endParaRPr>
          </a:p>
          <a:p>
            <a:r>
              <a:rPr lang="en-US" sz="2400" dirty="0">
                <a:solidFill>
                  <a:schemeClr val="accent2">
                    <a:lumMod val="75000"/>
                  </a:schemeClr>
                </a:solidFill>
              </a:rPr>
              <a:t>Dr. Sarah Vinson </a:t>
            </a:r>
            <a:r>
              <a:rPr lang="en-US" sz="2400" dirty="0"/>
              <a:t>- Licensed Child and Adolescent Psychiatrist, Lorio Psych Group</a:t>
            </a:r>
          </a:p>
          <a:p>
            <a:endParaRPr lang="en-US" sz="2400" dirty="0">
              <a:solidFill>
                <a:schemeClr val="accent2">
                  <a:lumMod val="75000"/>
                </a:schemeClr>
              </a:solidFill>
            </a:endParaRPr>
          </a:p>
          <a:p>
            <a:r>
              <a:rPr lang="en-US" sz="2400" dirty="0">
                <a:solidFill>
                  <a:schemeClr val="accent2">
                    <a:lumMod val="75000"/>
                  </a:schemeClr>
                </a:solidFill>
              </a:rPr>
              <a:t>Ms. Jennifer DeWeese </a:t>
            </a:r>
            <a:r>
              <a:rPr lang="en-US" sz="2400" dirty="0"/>
              <a:t>- Parent Representative, DJJ Youth Reentry Task Force and DeKalb County DJJ Citizen’s Academy</a:t>
            </a:r>
          </a:p>
          <a:p>
            <a:pPr marL="114300" indent="0">
              <a:buNone/>
            </a:pPr>
            <a:endParaRPr lang="en-US" dirty="0"/>
          </a:p>
        </p:txBody>
      </p:sp>
    </p:spTree>
    <p:extLst>
      <p:ext uri="{BB962C8B-B14F-4D97-AF65-F5344CB8AC3E}">
        <p14:creationId xmlns:p14="http://schemas.microsoft.com/office/powerpoint/2010/main" val="26257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tmp/-M6o70tM5XifipnMo_Uk.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M6o70tM5XifipnMo_Ul.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M6o70tM5XifipnMo_Um.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Clark Doll experiments">
            <a:hlinkClick r:id="" action="ppaction://media"/>
            <a:extLst>
              <a:ext uri="{FF2B5EF4-FFF2-40B4-BE49-F238E27FC236}">
                <a16:creationId xmlns:a16="http://schemas.microsoft.com/office/drawing/2014/main" id="{4CF08CF7-BFD2-B142-ACF6-9EEB9289D146}"/>
              </a:ext>
            </a:extLst>
          </p:cNvPr>
          <p:cNvPicPr>
            <a:picLocks noRot="1" noChangeAspect="1"/>
          </p:cNvPicPr>
          <p:nvPr>
            <a:videoFile r:link="rId1"/>
          </p:nvPr>
        </p:nvPicPr>
        <p:blipFill>
          <a:blip r:embed="rId3"/>
          <a:stretch>
            <a:fillRect/>
          </a:stretch>
        </p:blipFill>
        <p:spPr>
          <a:xfrm>
            <a:off x="221955" y="387350"/>
            <a:ext cx="5829300" cy="4368800"/>
          </a:xfrm>
          <a:prstGeom prst="rect">
            <a:avLst/>
          </a:prstGeom>
        </p:spPr>
      </p:pic>
      <p:sp>
        <p:nvSpPr>
          <p:cNvPr id="3" name="TextBox 2">
            <a:extLst>
              <a:ext uri="{FF2B5EF4-FFF2-40B4-BE49-F238E27FC236}">
                <a16:creationId xmlns:a16="http://schemas.microsoft.com/office/drawing/2014/main" id="{F63ADF74-65C6-5846-9798-139EB9E19AC0}"/>
              </a:ext>
            </a:extLst>
          </p:cNvPr>
          <p:cNvSpPr txBox="1"/>
          <p:nvPr/>
        </p:nvSpPr>
        <p:spPr>
          <a:xfrm>
            <a:off x="6432698" y="678924"/>
            <a:ext cx="2371060" cy="3785652"/>
          </a:xfrm>
          <a:prstGeom prst="rect">
            <a:avLst/>
          </a:prstGeom>
          <a:noFill/>
        </p:spPr>
        <p:txBody>
          <a:bodyPr wrap="square" rtlCol="0">
            <a:spAutoFit/>
          </a:bodyPr>
          <a:lstStyle/>
          <a:p>
            <a:r>
              <a:rPr lang="en-US" sz="2000" dirty="0"/>
              <a:t>If you're treated a certain kind of way, you become a certain kind of person. If things are described to you as being real, they're real for you whether they're real or not.</a:t>
            </a:r>
          </a:p>
          <a:p>
            <a:endParaRPr lang="en-US" sz="2000" dirty="0"/>
          </a:p>
          <a:p>
            <a:pPr algn="r"/>
            <a:r>
              <a:rPr lang="en-US" sz="1600" i="1" dirty="0"/>
              <a:t>- James Baldwin</a:t>
            </a:r>
          </a:p>
        </p:txBody>
      </p:sp>
    </p:spTree>
    <p:extLst>
      <p:ext uri="{BB962C8B-B14F-4D97-AF65-F5344CB8AC3E}">
        <p14:creationId xmlns:p14="http://schemas.microsoft.com/office/powerpoint/2010/main" val="15925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tmp/-M6o70tN6uhZFTBDwUPs.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tmp/-M6o70tN6uhZFTBDwUPt.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tmp/-M6o70tN6uhZFTBDwUPu.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AA2C2B-C62A-4830-9497-E20BCA69C7CD}"/>
              </a:ext>
            </a:extLst>
          </p:cNvPr>
          <p:cNvSpPr>
            <a:spLocks noGrp="1"/>
          </p:cNvSpPr>
          <p:nvPr>
            <p:ph type="title"/>
          </p:nvPr>
        </p:nvSpPr>
        <p:spPr>
          <a:xfrm>
            <a:off x="0" y="0"/>
            <a:ext cx="9144000" cy="1083449"/>
          </a:xfrm>
          <a:solidFill>
            <a:schemeClr val="bg2">
              <a:lumMod val="90000"/>
            </a:schemeClr>
          </a:solidFill>
        </p:spPr>
        <p:txBody>
          <a:bodyPr>
            <a:normAutofit/>
          </a:bodyPr>
          <a:lstStyle/>
          <a:p>
            <a:r>
              <a:rPr lang="en-US" sz="3200" b="1" dirty="0">
                <a:latin typeface="Arial Narrow" panose="020B0606020202030204" pitchFamily="34" charset="0"/>
              </a:rPr>
              <a:t>  Prior to 2015: Children Routinely Restrained </a:t>
            </a:r>
            <a:br>
              <a:rPr lang="en-US" sz="3200" b="1" dirty="0">
                <a:latin typeface="Arial Narrow" panose="020B0606020202030204" pitchFamily="34" charset="0"/>
              </a:rPr>
            </a:br>
            <a:r>
              <a:rPr lang="en-US" sz="3200" b="1" dirty="0">
                <a:latin typeface="Arial Narrow" panose="020B0606020202030204" pitchFamily="34" charset="0"/>
              </a:rPr>
              <a:t>  in Juvenile Court</a:t>
            </a:r>
          </a:p>
        </p:txBody>
      </p:sp>
      <p:sp>
        <p:nvSpPr>
          <p:cNvPr id="4" name="Content Placeholder 3">
            <a:extLst>
              <a:ext uri="{FF2B5EF4-FFF2-40B4-BE49-F238E27FC236}">
                <a16:creationId xmlns:a16="http://schemas.microsoft.com/office/drawing/2014/main" id="{EF3381CA-4331-403B-A53C-F4CB132A094D}"/>
              </a:ext>
            </a:extLst>
          </p:cNvPr>
          <p:cNvSpPr>
            <a:spLocks noGrp="1"/>
          </p:cNvSpPr>
          <p:nvPr>
            <p:ph idx="1"/>
          </p:nvPr>
        </p:nvSpPr>
        <p:spPr>
          <a:xfrm>
            <a:off x="2827724" y="1195115"/>
            <a:ext cx="6316276" cy="3544518"/>
          </a:xfrm>
        </p:spPr>
        <p:txBody>
          <a:bodyPr>
            <a:normAutofit fontScale="92500" lnSpcReduction="10000"/>
          </a:bodyPr>
          <a:lstStyle/>
          <a:p>
            <a:endParaRPr lang="en-US" dirty="0"/>
          </a:p>
          <a:p>
            <a:r>
              <a:rPr lang="en-US" sz="2200" dirty="0"/>
              <a:t>Most states had no policy on juvenile restraints </a:t>
            </a:r>
          </a:p>
          <a:p>
            <a:r>
              <a:rPr lang="en-US" sz="2200" dirty="0"/>
              <a:t>Children routinely appeared in shackles, regardless of age, size, risk to the court</a:t>
            </a:r>
          </a:p>
          <a:p>
            <a:r>
              <a:rPr lang="en-US" sz="2200" dirty="0"/>
              <a:t>Restraints typically include metal handcuffs, ankle cuffs and belly chains</a:t>
            </a:r>
          </a:p>
          <a:p>
            <a:pPr marL="342900" lvl="1" indent="0">
              <a:buNone/>
            </a:pPr>
            <a:endParaRPr lang="en-US" sz="1900" dirty="0">
              <a:solidFill>
                <a:schemeClr val="bg2">
                  <a:lumMod val="50000"/>
                </a:schemeClr>
              </a:solidFill>
            </a:endParaRPr>
          </a:p>
          <a:p>
            <a:pPr marL="342900" lvl="1" indent="0">
              <a:buNone/>
            </a:pPr>
            <a:r>
              <a:rPr lang="en-US" sz="2500" dirty="0">
                <a:solidFill>
                  <a:schemeClr val="accent2">
                    <a:lumMod val="75000"/>
                  </a:schemeClr>
                </a:solidFill>
              </a:rPr>
              <a:t>“</a:t>
            </a:r>
            <a:r>
              <a:rPr lang="en-US" sz="2200" dirty="0">
                <a:solidFill>
                  <a:schemeClr val="accent2">
                    <a:lumMod val="75000"/>
                  </a:schemeClr>
                </a:solidFill>
              </a:rPr>
              <a:t>It is particularly traumatic and troubling seeing children who are so small that the cuffs slip off their wrists.” GA Juvenile Court Judge</a:t>
            </a:r>
            <a:endParaRPr lang="en-US" sz="2500" dirty="0">
              <a:solidFill>
                <a:schemeClr val="accent2">
                  <a:lumMod val="75000"/>
                </a:schemeClr>
              </a:solidFill>
            </a:endParaRPr>
          </a:p>
        </p:txBody>
      </p:sp>
      <p:pic>
        <p:nvPicPr>
          <p:cNvPr id="6" name="Picture 5">
            <a:extLst>
              <a:ext uri="{FF2B5EF4-FFF2-40B4-BE49-F238E27FC236}">
                <a16:creationId xmlns:a16="http://schemas.microsoft.com/office/drawing/2014/main" id="{C7F33021-7F49-4E9B-A946-DB42CCDC5579}"/>
              </a:ext>
            </a:extLst>
          </p:cNvPr>
          <p:cNvPicPr>
            <a:picLocks noChangeAspect="1"/>
          </p:cNvPicPr>
          <p:nvPr/>
        </p:nvPicPr>
        <p:blipFill>
          <a:blip r:embed="rId2"/>
          <a:stretch>
            <a:fillRect/>
          </a:stretch>
        </p:blipFill>
        <p:spPr>
          <a:xfrm>
            <a:off x="378434" y="1205728"/>
            <a:ext cx="2274285" cy="3673844"/>
          </a:xfrm>
          <a:prstGeom prst="rect">
            <a:avLst/>
          </a:prstGeom>
        </p:spPr>
      </p:pic>
    </p:spTree>
    <p:extLst>
      <p:ext uri="{BB962C8B-B14F-4D97-AF65-F5344CB8AC3E}">
        <p14:creationId xmlns:p14="http://schemas.microsoft.com/office/powerpoint/2010/main" val="77570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tmp/-M6o70tN6uhZFTBDwUPv.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tmp/-M6o70tN6uhZFTBDwUPw.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tmp/-M6o70tOGiz32PiRYSrl.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tmp/-M6o70tOGiz32PiRYSrn.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tmp/-M6o70tOGiz32PiRYSrq.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tmp/-M6o70tOGiz32PiRYSrs.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tmp/-M6o70tPSJEFSfPKjwRU.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tmp/-M6o70tPSJEFSfPKjwRV.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tmp/-M6o70tPSJEFSfPKjwRW.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tmp/-M6o70tPSJEFSfPKjwRX.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0" y="0"/>
            <a:ext cx="9144000" cy="906716"/>
          </a:xfrm>
          <a:prstGeom prst="rect">
            <a:avLst/>
          </a:prstGeom>
          <a:solidFill>
            <a:schemeClr val="bg2">
              <a:lumMod val="90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Arial Narrow" panose="020B0606020202030204" pitchFamily="34" charset="0"/>
              </a:rPr>
              <a:t> Shackling Adults Is Inherently Prejudicial</a:t>
            </a:r>
            <a:endParaRPr sz="3200" b="1" dirty="0">
              <a:latin typeface="Arial Narrow" panose="020B0606020202030204" pitchFamily="34" charset="0"/>
            </a:endParaRPr>
          </a:p>
        </p:txBody>
      </p:sp>
      <p:sp>
        <p:nvSpPr>
          <p:cNvPr id="124" name="Google Shape;124;p27"/>
          <p:cNvSpPr txBox="1">
            <a:spLocks noGrp="1"/>
          </p:cNvSpPr>
          <p:nvPr>
            <p:ph type="body" idx="1"/>
          </p:nvPr>
        </p:nvSpPr>
        <p:spPr>
          <a:xfrm>
            <a:off x="634071" y="1089596"/>
            <a:ext cx="7745157" cy="4236784"/>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Clr>
                <a:srgbClr val="111111"/>
              </a:buClr>
              <a:buSzPts val="1800"/>
              <a:buNone/>
            </a:pPr>
            <a:endParaRPr lang="en-US" sz="2800" b="1" dirty="0">
              <a:solidFill>
                <a:srgbClr val="111111"/>
              </a:solidFill>
            </a:endParaRPr>
          </a:p>
          <a:p>
            <a:pPr marL="114300" lvl="0" indent="0" algn="l" rtl="0">
              <a:spcBef>
                <a:spcPts val="0"/>
              </a:spcBef>
              <a:spcAft>
                <a:spcPts val="0"/>
              </a:spcAft>
              <a:buClr>
                <a:srgbClr val="111111"/>
              </a:buClr>
              <a:buSzPts val="1800"/>
              <a:buNone/>
            </a:pPr>
            <a:r>
              <a:rPr lang="en-US" sz="2800" b="1" dirty="0">
                <a:solidFill>
                  <a:srgbClr val="111111"/>
                </a:solidFill>
              </a:rPr>
              <a:t>Deck v. Missouri, 544 U.S. 622 (2005)</a:t>
            </a:r>
          </a:p>
          <a:p>
            <a:pPr>
              <a:spcBef>
                <a:spcPts val="1000"/>
              </a:spcBef>
              <a:buClr>
                <a:srgbClr val="111111"/>
              </a:buClr>
              <a:buChar char="○"/>
            </a:pPr>
            <a:r>
              <a:rPr lang="en" sz="2200" dirty="0">
                <a:solidFill>
                  <a:srgbClr val="111111"/>
                </a:solidFill>
              </a:rPr>
              <a:t>Violates the constitutional </a:t>
            </a:r>
            <a:r>
              <a:rPr lang="en" sz="2200" dirty="0">
                <a:solidFill>
                  <a:schemeClr val="accent2">
                    <a:lumMod val="75000"/>
                  </a:schemeClr>
                </a:solidFill>
              </a:rPr>
              <a:t>right to due process </a:t>
            </a:r>
            <a:endParaRPr sz="2200" dirty="0">
              <a:solidFill>
                <a:schemeClr val="accent2">
                  <a:lumMod val="75000"/>
                </a:schemeClr>
              </a:solidFill>
            </a:endParaRPr>
          </a:p>
          <a:p>
            <a:pPr>
              <a:spcBef>
                <a:spcPts val="1000"/>
              </a:spcBef>
              <a:buClr>
                <a:srgbClr val="111111"/>
              </a:buClr>
              <a:buChar char="○"/>
            </a:pPr>
            <a:r>
              <a:rPr lang="en" sz="2200" dirty="0">
                <a:solidFill>
                  <a:srgbClr val="111111"/>
                </a:solidFill>
              </a:rPr>
              <a:t>Undermines </a:t>
            </a:r>
            <a:r>
              <a:rPr lang="en" sz="2200" dirty="0">
                <a:solidFill>
                  <a:schemeClr val="accent2">
                    <a:lumMod val="75000"/>
                  </a:schemeClr>
                </a:solidFill>
              </a:rPr>
              <a:t>right to a fair trial </a:t>
            </a:r>
            <a:r>
              <a:rPr lang="en" sz="2200" dirty="0"/>
              <a:t>and</a:t>
            </a:r>
            <a:r>
              <a:rPr lang="en" sz="2200" dirty="0">
                <a:solidFill>
                  <a:schemeClr val="accent2">
                    <a:lumMod val="75000"/>
                  </a:schemeClr>
                </a:solidFill>
              </a:rPr>
              <a:t> presumption of innocence  </a:t>
            </a:r>
          </a:p>
          <a:p>
            <a:pPr>
              <a:spcBef>
                <a:spcPts val="1000"/>
              </a:spcBef>
              <a:buClr>
                <a:srgbClr val="111111"/>
              </a:buClr>
              <a:buChar char="○"/>
            </a:pPr>
            <a:r>
              <a:rPr lang="en" sz="2200" dirty="0">
                <a:solidFill>
                  <a:srgbClr val="111111"/>
                </a:solidFill>
              </a:rPr>
              <a:t>Is only permissible “in the presence of a </a:t>
            </a:r>
            <a:r>
              <a:rPr lang="en" sz="2200" dirty="0">
                <a:solidFill>
                  <a:schemeClr val="accent2">
                    <a:lumMod val="75000"/>
                  </a:schemeClr>
                </a:solidFill>
              </a:rPr>
              <a:t>special need</a:t>
            </a:r>
            <a:r>
              <a:rPr lang="en" sz="2200" dirty="0">
                <a:solidFill>
                  <a:srgbClr val="111111"/>
                </a:solidFill>
              </a:rPr>
              <a:t>”</a:t>
            </a:r>
          </a:p>
          <a:p>
            <a:pPr algn="just">
              <a:spcBef>
                <a:spcPts val="600"/>
              </a:spcBef>
              <a:buClr>
                <a:srgbClr val="111111"/>
              </a:buClr>
              <a:buFont typeface="Courier New" panose="02070309020205020404" pitchFamily="49" charset="0"/>
              <a:buChar char="o"/>
            </a:pPr>
            <a:endParaRPr lang="en" sz="1100" b="1" dirty="0">
              <a:solidFill>
                <a:srgbClr val="111111"/>
              </a:solidFill>
            </a:endParaRPr>
          </a:p>
          <a:p>
            <a:pPr marL="114300" indent="0" algn="just">
              <a:spcBef>
                <a:spcPts val="600"/>
              </a:spcBef>
              <a:buClr>
                <a:srgbClr val="111111"/>
              </a:buClr>
              <a:buNone/>
            </a:pPr>
            <a:r>
              <a:rPr lang="en" sz="2400" b="1" dirty="0"/>
              <a:t>Hill v. Georgia, </a:t>
            </a:r>
            <a:r>
              <a:rPr lang="en-US" sz="2400" b="1" dirty="0"/>
              <a:t>GA Supreme Court (May 4, 2020)</a:t>
            </a:r>
          </a:p>
          <a:p>
            <a:pPr algn="just">
              <a:spcBef>
                <a:spcPts val="600"/>
              </a:spcBef>
              <a:buClr>
                <a:srgbClr val="111111"/>
              </a:buClr>
              <a:buFont typeface="Courier New" panose="02070309020205020404" pitchFamily="49" charset="0"/>
              <a:buChar char="o"/>
            </a:pPr>
            <a:r>
              <a:rPr lang="en-US" sz="2000" dirty="0"/>
              <a:t>Murder conviction reversed because court “abused its discretion for failing to make the required case-specific and individualized findings” for shackling of defendant</a:t>
            </a:r>
          </a:p>
          <a:p>
            <a:pPr marL="1314450" lvl="2" indent="-285750">
              <a:spcBef>
                <a:spcPts val="600"/>
              </a:spcBef>
              <a:buClr>
                <a:srgbClr val="111111"/>
              </a:buClr>
              <a:buSzPts val="1800"/>
              <a:buFont typeface="Courier New" panose="02070309020205020404" pitchFamily="49" charset="0"/>
              <a:buChar char="o"/>
            </a:pPr>
            <a:endParaRPr lang="en-US" sz="2000" dirty="0">
              <a:solidFill>
                <a:schemeClr val="tx1">
                  <a:lumMod val="50000"/>
                  <a:lumOff val="50000"/>
                </a:schemeClr>
              </a:solidFill>
            </a:endParaRPr>
          </a:p>
          <a:p>
            <a:pPr marL="1314450" lvl="2" indent="-285750">
              <a:spcBef>
                <a:spcPts val="600"/>
              </a:spcBef>
              <a:buClr>
                <a:srgbClr val="111111"/>
              </a:buClr>
              <a:buSzPts val="1800"/>
              <a:buFont typeface="Courier New" panose="02070309020205020404" pitchFamily="49" charset="0"/>
              <a:buChar char="o"/>
            </a:pPr>
            <a:endParaRPr lang="en-US" sz="1800" dirty="0">
              <a:solidFill>
                <a:schemeClr val="tx1">
                  <a:lumMod val="50000"/>
                  <a:lumOff val="50000"/>
                </a:schemeClr>
              </a:solidFill>
            </a:endParaRPr>
          </a:p>
          <a:p>
            <a:pPr marL="1314450" lvl="2" indent="-285750">
              <a:spcBef>
                <a:spcPts val="600"/>
              </a:spcBef>
              <a:buClr>
                <a:srgbClr val="111111"/>
              </a:buClr>
              <a:buSzPts val="1800"/>
              <a:buFont typeface="Courier New" panose="02070309020205020404" pitchFamily="49" charset="0"/>
              <a:buChar char="o"/>
            </a:pPr>
            <a:endParaRPr lang="en-US" sz="1800" dirty="0">
              <a:solidFill>
                <a:schemeClr val="tx1">
                  <a:lumMod val="50000"/>
                  <a:lumOff val="50000"/>
                </a:schemeClr>
              </a:solidFill>
            </a:endParaRPr>
          </a:p>
          <a:p>
            <a:pPr marL="1314450" lvl="2" indent="-285750">
              <a:spcBef>
                <a:spcPts val="600"/>
              </a:spcBef>
              <a:buClr>
                <a:srgbClr val="111111"/>
              </a:buClr>
              <a:buSzPts val="1800"/>
              <a:buFont typeface="Courier New" panose="02070309020205020404" pitchFamily="49" charset="0"/>
              <a:buChar char="o"/>
            </a:pPr>
            <a:endParaRPr lang="en-US" sz="1800" dirty="0">
              <a:solidFill>
                <a:schemeClr val="tx1">
                  <a:lumMod val="50000"/>
                  <a:lumOff val="50000"/>
                </a:schemeClr>
              </a:solidFill>
            </a:endParaRPr>
          </a:p>
        </p:txBody>
      </p:sp>
      <p:pic>
        <p:nvPicPr>
          <p:cNvPr id="6" name="Google Shape;125;p27">
            <a:extLst>
              <a:ext uri="{FF2B5EF4-FFF2-40B4-BE49-F238E27FC236}">
                <a16:creationId xmlns:a16="http://schemas.microsoft.com/office/drawing/2014/main" id="{7C099D23-D4DF-4FC3-A254-A59D96396A51}"/>
              </a:ext>
            </a:extLst>
          </p:cNvPr>
          <p:cNvPicPr preferRelativeResize="0"/>
          <p:nvPr/>
        </p:nvPicPr>
        <p:blipFill>
          <a:blip r:embed="rId3">
            <a:alphaModFix/>
          </a:blip>
          <a:stretch>
            <a:fillRect/>
          </a:stretch>
        </p:blipFill>
        <p:spPr>
          <a:xfrm>
            <a:off x="6964680" y="290837"/>
            <a:ext cx="2080260" cy="1743703"/>
          </a:xfrm>
          <a:prstGeom prst="rect">
            <a:avLst/>
          </a:prstGeom>
          <a:noFill/>
          <a:ln>
            <a:noFill/>
          </a:ln>
        </p:spPr>
      </p:pic>
    </p:spTree>
    <p:extLst>
      <p:ext uri="{BB962C8B-B14F-4D97-AF65-F5344CB8AC3E}">
        <p14:creationId xmlns:p14="http://schemas.microsoft.com/office/powerpoint/2010/main" val="92627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tmp/-M6o70tPSJEFSfPKjwRY.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tmp/-M6o70tPSJEFSfPKjwRZ.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tmp/-M6o70tPSJEFSfPKjwR_.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tmp/-M6o70tPSJEFSfPKjwRa.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tmp/-M6o70tQIuR7QSO3C2wn.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tmp/-M6o70tR9VQgQMGuhVoF.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tmp/-M6o70tR9VQgQMGuhVoJ.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Object 1" descr="/tmp/-M6oAWnAeKjC_0PZW_OE.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Object 1" descr="/tmp/-M6oAWnAeKjC_0PZW_OE.1.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Object 1" descr="/tmp/-M6oAWnAeKjC_0PZW_OE.2.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0" y="0"/>
            <a:ext cx="9144000" cy="906716"/>
          </a:xfrm>
          <a:prstGeom prst="rect">
            <a:avLst/>
          </a:prstGeom>
          <a:solidFill>
            <a:schemeClr val="bg2">
              <a:lumMod val="90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Arial Narrow" panose="020B0606020202030204" pitchFamily="34" charset="0"/>
              </a:rPr>
              <a:t>  Routine Shackling of Juveniles</a:t>
            </a:r>
            <a:endParaRPr sz="3200" b="1" dirty="0">
              <a:latin typeface="Arial Narrow" panose="020B0606020202030204" pitchFamily="34" charset="0"/>
            </a:endParaRPr>
          </a:p>
        </p:txBody>
      </p:sp>
      <p:sp>
        <p:nvSpPr>
          <p:cNvPr id="124" name="Google Shape;124;p27"/>
          <p:cNvSpPr txBox="1">
            <a:spLocks noGrp="1"/>
          </p:cNvSpPr>
          <p:nvPr>
            <p:ph type="body" idx="1"/>
          </p:nvPr>
        </p:nvSpPr>
        <p:spPr>
          <a:xfrm>
            <a:off x="420711" y="1493520"/>
            <a:ext cx="7745157" cy="3090449"/>
          </a:xfrm>
          <a:prstGeom prst="rect">
            <a:avLst/>
          </a:prstGeom>
        </p:spPr>
        <p:txBody>
          <a:bodyPr spcFirstLastPara="1" wrap="square" lIns="91425" tIns="91425" rIns="91425" bIns="91425" anchor="t" anchorCtr="0">
            <a:noAutofit/>
          </a:bodyPr>
          <a:lstStyle/>
          <a:p>
            <a:pPr lvl="0" indent="-381000">
              <a:buSzPts val="2400"/>
              <a:buAutoNum type="arabicPeriod"/>
            </a:pPr>
            <a:r>
              <a:rPr lang="en-US" sz="2400" dirty="0"/>
              <a:t>Runs counter to rehabilitative purpose of juvenile court</a:t>
            </a:r>
          </a:p>
          <a:p>
            <a:pPr lvl="0" indent="-381000">
              <a:buSzPts val="2400"/>
              <a:buAutoNum type="arabicPeriod"/>
            </a:pPr>
            <a:endParaRPr lang="en-US" sz="1200" dirty="0"/>
          </a:p>
          <a:p>
            <a:pPr lvl="0" indent="-381000">
              <a:lnSpc>
                <a:spcPct val="100000"/>
              </a:lnSpc>
              <a:buSzPts val="2400"/>
              <a:buAutoNum type="arabicPeriod"/>
            </a:pPr>
            <a:r>
              <a:rPr lang="en-US" sz="2400" dirty="0"/>
              <a:t>Interferes with due process &amp; right to engage with counsel (OCGA 15-11-1)</a:t>
            </a:r>
          </a:p>
          <a:p>
            <a:pPr marL="990600" lvl="1" indent="-457200">
              <a:lnSpc>
                <a:spcPct val="100000"/>
              </a:lnSpc>
              <a:spcBef>
                <a:spcPts val="0"/>
              </a:spcBef>
              <a:buSzPts val="2400"/>
            </a:pPr>
            <a:endParaRPr lang="en-US" sz="1200" dirty="0"/>
          </a:p>
          <a:p>
            <a:pPr lvl="0" indent="-381000">
              <a:buSzPts val="2400"/>
              <a:buAutoNum type="arabicPeriod"/>
            </a:pPr>
            <a:r>
              <a:rPr lang="en-US" sz="2400" dirty="0"/>
              <a:t>Inflicts trauma and damages child’s self-perception</a:t>
            </a:r>
          </a:p>
          <a:p>
            <a:pPr lvl="0" indent="-381000">
              <a:buSzPts val="2400"/>
              <a:buAutoNum type="arabicPeriod"/>
            </a:pPr>
            <a:endParaRPr lang="en-US" sz="1100" dirty="0"/>
          </a:p>
          <a:p>
            <a:pPr lvl="0" indent="-381000">
              <a:buSzPts val="2400"/>
              <a:buAutoNum type="arabicPeriod"/>
            </a:pPr>
            <a:r>
              <a:rPr lang="en-US" sz="2400" dirty="0"/>
              <a:t>Is unnecessary to protect courtroom security</a:t>
            </a:r>
            <a:endParaRPr lang="en-US" sz="2400" dirty="0">
              <a:solidFill>
                <a:schemeClr val="tx1">
                  <a:lumMod val="50000"/>
                  <a:lumOff val="50000"/>
                </a:schemeClr>
              </a:solidFill>
            </a:endParaRPr>
          </a:p>
          <a:p>
            <a:pPr marL="1314450" lvl="2" indent="-285750">
              <a:spcBef>
                <a:spcPts val="600"/>
              </a:spcBef>
              <a:buClr>
                <a:srgbClr val="111111"/>
              </a:buClr>
              <a:buSzPts val="1800"/>
              <a:buFont typeface="Courier New" panose="02070309020205020404" pitchFamily="49" charset="0"/>
              <a:buChar char="o"/>
            </a:pPr>
            <a:endParaRPr lang="en-US" sz="1800" dirty="0">
              <a:solidFill>
                <a:schemeClr val="tx1">
                  <a:lumMod val="50000"/>
                  <a:lumOff val="50000"/>
                </a:schemeClr>
              </a:solidFill>
            </a:endParaRPr>
          </a:p>
          <a:p>
            <a:pPr marL="1314450" lvl="2" indent="-285750">
              <a:spcBef>
                <a:spcPts val="600"/>
              </a:spcBef>
              <a:buClr>
                <a:srgbClr val="111111"/>
              </a:buClr>
              <a:buSzPts val="1800"/>
              <a:buFont typeface="Courier New" panose="02070309020205020404" pitchFamily="49" charset="0"/>
              <a:buChar char="o"/>
            </a:pPr>
            <a:endParaRPr lang="en-US" sz="1800" dirty="0">
              <a:solidFill>
                <a:schemeClr val="tx1">
                  <a:lumMod val="50000"/>
                  <a:lumOff val="50000"/>
                </a:schemeClr>
              </a:solidFill>
            </a:endParaRPr>
          </a:p>
        </p:txBody>
      </p:sp>
      <p:pic>
        <p:nvPicPr>
          <p:cNvPr id="2" name="Picture 1">
            <a:extLst>
              <a:ext uri="{FF2B5EF4-FFF2-40B4-BE49-F238E27FC236}">
                <a16:creationId xmlns:a16="http://schemas.microsoft.com/office/drawing/2014/main" id="{121E1E0F-02B2-4425-80D8-928E8A7605CF}"/>
              </a:ext>
            </a:extLst>
          </p:cNvPr>
          <p:cNvPicPr>
            <a:picLocks noChangeAspect="1"/>
          </p:cNvPicPr>
          <p:nvPr/>
        </p:nvPicPr>
        <p:blipFill>
          <a:blip r:embed="rId3"/>
          <a:stretch>
            <a:fillRect/>
          </a:stretch>
        </p:blipFill>
        <p:spPr>
          <a:xfrm>
            <a:off x="6913444" y="87091"/>
            <a:ext cx="2123492" cy="1406429"/>
          </a:xfrm>
          <a:prstGeom prst="rect">
            <a:avLst/>
          </a:prstGeom>
        </p:spPr>
      </p:pic>
    </p:spTree>
    <p:extLst>
      <p:ext uri="{BB962C8B-B14F-4D97-AF65-F5344CB8AC3E}">
        <p14:creationId xmlns:p14="http://schemas.microsoft.com/office/powerpoint/2010/main" val="2551786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Object 1" descr="/tmp/-M6oAWnAeKjC_0PZW_OE.3.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2" name="Object 1" descr="/tmp/-M6oAWnAeKjC_0PZW_OE.4.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pic>
        <p:nvPicPr>
          <p:cNvPr id="2" name="Object 1" descr="/tmp/-M6oAWnAeKjC_0PZW_OE.5.pptx"/>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2A34-9DA5-4E40-B3C4-99D995C25F59}"/>
              </a:ext>
            </a:extLst>
          </p:cNvPr>
          <p:cNvSpPr>
            <a:spLocks noGrp="1"/>
          </p:cNvSpPr>
          <p:nvPr>
            <p:ph type="title"/>
          </p:nvPr>
        </p:nvSpPr>
        <p:spPr>
          <a:xfrm>
            <a:off x="0" y="0"/>
            <a:ext cx="9144000" cy="1033670"/>
          </a:xfrm>
          <a:solidFill>
            <a:schemeClr val="bg2">
              <a:lumMod val="90000"/>
            </a:schemeClr>
          </a:solidFill>
        </p:spPr>
        <p:txBody>
          <a:bodyPr>
            <a:normAutofit fontScale="90000"/>
          </a:bodyPr>
          <a:lstStyle/>
          <a:p>
            <a:r>
              <a:rPr lang="en-US" sz="1200" b="1" dirty="0">
                <a:latin typeface="Arial Narrow" panose="020B0606020202030204" pitchFamily="34" charset="0"/>
              </a:rPr>
              <a:t> </a:t>
            </a:r>
            <a:r>
              <a:rPr lang="en-US" sz="3200" b="1" dirty="0">
                <a:latin typeface="Arial Narrow" panose="020B0606020202030204" pitchFamily="34" charset="0"/>
              </a:rPr>
              <a:t>     National Council of Juvenile &amp; </a:t>
            </a:r>
            <a:br>
              <a:rPr lang="en-US" sz="3200" b="1" dirty="0">
                <a:latin typeface="Arial Narrow" panose="020B0606020202030204" pitchFamily="34" charset="0"/>
              </a:rPr>
            </a:br>
            <a:r>
              <a:rPr lang="en-US" sz="3200" b="1" dirty="0">
                <a:latin typeface="Arial Narrow" panose="020B0606020202030204" pitchFamily="34" charset="0"/>
              </a:rPr>
              <a:t>     Family Court Judges (2015)</a:t>
            </a:r>
          </a:p>
        </p:txBody>
      </p:sp>
      <p:sp>
        <p:nvSpPr>
          <p:cNvPr id="3" name="Content Placeholder 2">
            <a:extLst>
              <a:ext uri="{FF2B5EF4-FFF2-40B4-BE49-F238E27FC236}">
                <a16:creationId xmlns:a16="http://schemas.microsoft.com/office/drawing/2014/main" id="{1F6A4AF8-FE22-41B8-AEF9-33E05B503075}"/>
              </a:ext>
            </a:extLst>
          </p:cNvPr>
          <p:cNvSpPr>
            <a:spLocks noGrp="1"/>
          </p:cNvSpPr>
          <p:nvPr>
            <p:ph idx="1"/>
          </p:nvPr>
        </p:nvSpPr>
        <p:spPr>
          <a:xfrm>
            <a:off x="357446" y="1226068"/>
            <a:ext cx="7327675" cy="3507046"/>
          </a:xfrm>
        </p:spPr>
        <p:txBody>
          <a:bodyPr>
            <a:normAutofit fontScale="55000" lnSpcReduction="20000"/>
          </a:bodyPr>
          <a:lstStyle/>
          <a:p>
            <a:endParaRPr lang="en-US" dirty="0"/>
          </a:p>
          <a:p>
            <a:r>
              <a:rPr lang="en-US" sz="3200" dirty="0"/>
              <a:t>The NCJFCJ supports the advancement of </a:t>
            </a:r>
            <a:r>
              <a:rPr lang="en-US" sz="3200" dirty="0">
                <a:solidFill>
                  <a:schemeClr val="accent2">
                    <a:lumMod val="75000"/>
                  </a:schemeClr>
                </a:solidFill>
              </a:rPr>
              <a:t>a trauma-informed        and developmentally appropriate approach</a:t>
            </a:r>
            <a:r>
              <a:rPr lang="en-US" sz="3200" dirty="0"/>
              <a:t> to juvenile justice that limits the use of shackles in court.</a:t>
            </a:r>
            <a:r>
              <a:rPr lang="en-US" sz="2800" dirty="0"/>
              <a:t> </a:t>
            </a:r>
          </a:p>
          <a:p>
            <a:endParaRPr lang="en-US" sz="1600" dirty="0"/>
          </a:p>
          <a:p>
            <a:r>
              <a:rPr lang="en-US" sz="3200" dirty="0"/>
              <a:t>The NCJFCJ supports a </a:t>
            </a:r>
            <a:r>
              <a:rPr lang="en-US" sz="3200" dirty="0">
                <a:solidFill>
                  <a:schemeClr val="accent2">
                    <a:lumMod val="75000"/>
                  </a:schemeClr>
                </a:solidFill>
              </a:rPr>
              <a:t>presumptive rule or policy against shackling children; requests for exceptions should be made to the court on an individualized basis and must include a cogent rationale</a:t>
            </a:r>
            <a:r>
              <a:rPr lang="en-US" sz="3200" dirty="0"/>
              <a:t>, including the demonstrated safety risk the child poses to him or herself or others.</a:t>
            </a:r>
            <a:r>
              <a:rPr lang="en-US" sz="2800" dirty="0"/>
              <a:t> </a:t>
            </a:r>
          </a:p>
          <a:p>
            <a:endParaRPr lang="en-US" sz="1800" dirty="0"/>
          </a:p>
          <a:p>
            <a:r>
              <a:rPr lang="en-US" sz="3200" dirty="0"/>
              <a:t>The NCJFCJ believes </a:t>
            </a:r>
            <a:r>
              <a:rPr lang="en-US" sz="3200" dirty="0">
                <a:solidFill>
                  <a:schemeClr val="accent2">
                    <a:lumMod val="75000"/>
                  </a:schemeClr>
                </a:solidFill>
              </a:rPr>
              <a:t>judges should have the ultimate authority </a:t>
            </a:r>
            <a:r>
              <a:rPr lang="en-US" sz="3200" dirty="0"/>
              <a:t>to determine whether or not a child needs to be shackled in the courtroom. </a:t>
            </a:r>
          </a:p>
          <a:p>
            <a:endParaRPr lang="en-US" dirty="0"/>
          </a:p>
          <a:p>
            <a:endParaRPr lang="en-US" dirty="0"/>
          </a:p>
        </p:txBody>
      </p:sp>
      <p:pic>
        <p:nvPicPr>
          <p:cNvPr id="4" name="Google Shape;89;p16">
            <a:extLst>
              <a:ext uri="{FF2B5EF4-FFF2-40B4-BE49-F238E27FC236}">
                <a16:creationId xmlns:a16="http://schemas.microsoft.com/office/drawing/2014/main" id="{4A58E096-ED57-4303-999C-5A6C36D0BDB9}"/>
              </a:ext>
            </a:extLst>
          </p:cNvPr>
          <p:cNvPicPr preferRelativeResize="0"/>
          <p:nvPr/>
        </p:nvPicPr>
        <p:blipFill>
          <a:blip r:embed="rId3">
            <a:alphaModFix/>
          </a:blip>
          <a:stretch>
            <a:fillRect/>
          </a:stretch>
        </p:blipFill>
        <p:spPr>
          <a:xfrm>
            <a:off x="6942386" y="74111"/>
            <a:ext cx="2067338" cy="1582310"/>
          </a:xfrm>
          <a:prstGeom prst="rect">
            <a:avLst/>
          </a:prstGeom>
          <a:noFill/>
          <a:ln>
            <a:noFill/>
          </a:ln>
        </p:spPr>
      </p:pic>
      <p:sp>
        <p:nvSpPr>
          <p:cNvPr id="5" name="TextBox 4">
            <a:extLst>
              <a:ext uri="{FF2B5EF4-FFF2-40B4-BE49-F238E27FC236}">
                <a16:creationId xmlns:a16="http://schemas.microsoft.com/office/drawing/2014/main" id="{D0919DA6-5C47-466B-A1DB-DE5EB8A6AEDD}"/>
              </a:ext>
            </a:extLst>
          </p:cNvPr>
          <p:cNvSpPr txBox="1"/>
          <p:nvPr/>
        </p:nvSpPr>
        <p:spPr>
          <a:xfrm>
            <a:off x="266007" y="4638502"/>
            <a:ext cx="8587048" cy="430887"/>
          </a:xfrm>
          <a:prstGeom prst="rect">
            <a:avLst/>
          </a:prstGeom>
          <a:noFill/>
        </p:spPr>
        <p:txBody>
          <a:bodyPr wrap="square" rtlCol="0">
            <a:spAutoFit/>
          </a:bodyPr>
          <a:lstStyle/>
          <a:p>
            <a:r>
              <a:rPr lang="en-GB" sz="1100" i="1" dirty="0"/>
              <a:t>See also</a:t>
            </a:r>
            <a:r>
              <a:rPr lang="en-GB" sz="1100" dirty="0"/>
              <a:t>, American Bar Association (Res 107A, 2015), Association of Prosecuting Attorneys (2015), National Association of Counsel of Children (2015), National Juvenile Defender Center (2015), and National Center for Mental Health and Juvenile Justice (2015)</a:t>
            </a:r>
            <a:endParaRPr lang="en-US" dirty="0"/>
          </a:p>
        </p:txBody>
      </p:sp>
    </p:spTree>
    <p:extLst>
      <p:ext uri="{BB962C8B-B14F-4D97-AF65-F5344CB8AC3E}">
        <p14:creationId xmlns:p14="http://schemas.microsoft.com/office/powerpoint/2010/main" val="107517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A135-8F45-48E2-A43D-D90A1CA90FEB}"/>
              </a:ext>
            </a:extLst>
          </p:cNvPr>
          <p:cNvSpPr>
            <a:spLocks noGrp="1"/>
          </p:cNvSpPr>
          <p:nvPr>
            <p:ph type="title"/>
          </p:nvPr>
        </p:nvSpPr>
        <p:spPr>
          <a:xfrm>
            <a:off x="1" y="0"/>
            <a:ext cx="9144000" cy="994172"/>
          </a:xfrm>
          <a:solidFill>
            <a:schemeClr val="bg2">
              <a:lumMod val="90000"/>
            </a:schemeClr>
          </a:solidFill>
        </p:spPr>
        <p:txBody>
          <a:bodyPr>
            <a:normAutofit/>
          </a:bodyPr>
          <a:lstStyle/>
          <a:p>
            <a:r>
              <a:rPr lang="en-US" sz="3200" b="1" dirty="0">
                <a:latin typeface="Arial Narrow" panose="020B0606020202030204" pitchFamily="34" charset="0"/>
              </a:rPr>
              <a:t>  In 2020: 32 States &amp; DC Limit Juvenile Restraints</a:t>
            </a:r>
          </a:p>
        </p:txBody>
      </p:sp>
      <p:pic>
        <p:nvPicPr>
          <p:cNvPr id="3" name="Picture 2">
            <a:extLst>
              <a:ext uri="{FF2B5EF4-FFF2-40B4-BE49-F238E27FC236}">
                <a16:creationId xmlns:a16="http://schemas.microsoft.com/office/drawing/2014/main" id="{71D50114-93B0-459D-82F7-A72BC7BAC4AC}"/>
              </a:ext>
            </a:extLst>
          </p:cNvPr>
          <p:cNvPicPr>
            <a:picLocks noChangeAspect="1"/>
          </p:cNvPicPr>
          <p:nvPr/>
        </p:nvPicPr>
        <p:blipFill rotWithShape="1">
          <a:blip r:embed="rId3"/>
          <a:srcRect l="818" t="17003" r="2035" b="1802"/>
          <a:stretch/>
        </p:blipFill>
        <p:spPr>
          <a:xfrm>
            <a:off x="811032" y="988714"/>
            <a:ext cx="7410617" cy="3988803"/>
          </a:xfrm>
          <a:prstGeom prst="rect">
            <a:avLst/>
          </a:prstGeom>
        </p:spPr>
      </p:pic>
    </p:spTree>
    <p:extLst>
      <p:ext uri="{BB962C8B-B14F-4D97-AF65-F5344CB8AC3E}">
        <p14:creationId xmlns:p14="http://schemas.microsoft.com/office/powerpoint/2010/main" val="46659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97640-04B5-4DDD-93D1-4E340CA1EA89}"/>
              </a:ext>
            </a:extLst>
          </p:cNvPr>
          <p:cNvSpPr>
            <a:spLocks noGrp="1"/>
          </p:cNvSpPr>
          <p:nvPr>
            <p:ph type="title"/>
          </p:nvPr>
        </p:nvSpPr>
        <p:spPr>
          <a:xfrm>
            <a:off x="0" y="0"/>
            <a:ext cx="9144000" cy="1009816"/>
          </a:xfrm>
          <a:solidFill>
            <a:schemeClr val="bg2">
              <a:lumMod val="90000"/>
            </a:schemeClr>
          </a:solidFill>
        </p:spPr>
        <p:txBody>
          <a:bodyPr>
            <a:normAutofit/>
          </a:bodyPr>
          <a:lstStyle/>
          <a:p>
            <a:r>
              <a:rPr lang="en-US" sz="3600" b="1" dirty="0">
                <a:latin typeface="Arial Narrow" panose="020B0606020202030204" pitchFamily="34" charset="0"/>
              </a:rPr>
              <a:t>  Key Elements of Court Protocols </a:t>
            </a:r>
          </a:p>
        </p:txBody>
      </p:sp>
      <p:sp>
        <p:nvSpPr>
          <p:cNvPr id="4" name="Content Placeholder 3">
            <a:extLst>
              <a:ext uri="{FF2B5EF4-FFF2-40B4-BE49-F238E27FC236}">
                <a16:creationId xmlns:a16="http://schemas.microsoft.com/office/drawing/2014/main" id="{4DE05CB2-770D-41D6-A033-F456F16FF3CB}"/>
              </a:ext>
            </a:extLst>
          </p:cNvPr>
          <p:cNvSpPr>
            <a:spLocks noGrp="1"/>
          </p:cNvSpPr>
          <p:nvPr>
            <p:ph idx="1"/>
          </p:nvPr>
        </p:nvSpPr>
        <p:spPr>
          <a:xfrm>
            <a:off x="470707" y="1193641"/>
            <a:ext cx="8340421" cy="3602658"/>
          </a:xfrm>
        </p:spPr>
        <p:txBody>
          <a:bodyPr>
            <a:normAutofit fontScale="85000" lnSpcReduction="10000"/>
          </a:bodyPr>
          <a:lstStyle/>
          <a:p>
            <a:pPr marL="0" indent="0">
              <a:lnSpc>
                <a:spcPct val="100000"/>
              </a:lnSpc>
              <a:spcBef>
                <a:spcPts val="0"/>
              </a:spcBef>
              <a:buNone/>
            </a:pPr>
            <a:r>
              <a:rPr lang="en-GB" sz="2600" dirty="0"/>
              <a:t>States have ended routine juvenile shackling by statute, </a:t>
            </a:r>
          </a:p>
          <a:p>
            <a:pPr marL="0" indent="0">
              <a:lnSpc>
                <a:spcPct val="100000"/>
              </a:lnSpc>
              <a:spcBef>
                <a:spcPts val="0"/>
              </a:spcBef>
              <a:buNone/>
            </a:pPr>
            <a:r>
              <a:rPr lang="en-GB" sz="2600" dirty="0"/>
              <a:t>court rule &amp; administrative order. Key elements include:</a:t>
            </a:r>
          </a:p>
          <a:p>
            <a:pPr marL="0" indent="0">
              <a:buNone/>
            </a:pPr>
            <a:endParaRPr lang="en-US" sz="1100" dirty="0"/>
          </a:p>
          <a:p>
            <a:pPr lvl="1"/>
            <a:r>
              <a:rPr lang="en-GB" sz="2400" dirty="0"/>
              <a:t>a </a:t>
            </a:r>
            <a:r>
              <a:rPr lang="en-GB" sz="2400" dirty="0">
                <a:solidFill>
                  <a:schemeClr val="accent2">
                    <a:lumMod val="75000"/>
                  </a:schemeClr>
                </a:solidFill>
              </a:rPr>
              <a:t>presumption</a:t>
            </a:r>
            <a:r>
              <a:rPr lang="en-GB" sz="2400" dirty="0"/>
              <a:t> against restraining children in juvenile court </a:t>
            </a:r>
          </a:p>
          <a:p>
            <a:pPr lvl="1"/>
            <a:endParaRPr lang="en-GB" sz="1400" dirty="0"/>
          </a:p>
          <a:p>
            <a:pPr lvl="1"/>
            <a:r>
              <a:rPr lang="en-GB" sz="2400" dirty="0"/>
              <a:t>an </a:t>
            </a:r>
            <a:r>
              <a:rPr lang="en-GB" sz="2400" dirty="0">
                <a:solidFill>
                  <a:schemeClr val="accent2">
                    <a:lumMod val="75000"/>
                  </a:schemeClr>
                </a:solidFill>
              </a:rPr>
              <a:t>exception to the rule based on an individualized assessment </a:t>
            </a:r>
            <a:r>
              <a:rPr lang="en-GB" sz="2400" dirty="0"/>
              <a:t>of the risk of flight or safety concern that the child poses</a:t>
            </a:r>
          </a:p>
          <a:p>
            <a:pPr lvl="1"/>
            <a:endParaRPr lang="en-US" sz="1400" dirty="0"/>
          </a:p>
          <a:p>
            <a:pPr lvl="1"/>
            <a:r>
              <a:rPr lang="en-US" sz="2400" dirty="0"/>
              <a:t>a finding that there are </a:t>
            </a:r>
            <a:r>
              <a:rPr lang="en-US" sz="2400" dirty="0">
                <a:solidFill>
                  <a:schemeClr val="accent2">
                    <a:lumMod val="75000"/>
                  </a:schemeClr>
                </a:solidFill>
              </a:rPr>
              <a:t>no less-restrictive alternatives</a:t>
            </a:r>
            <a:r>
              <a:rPr lang="en-US" sz="2400" dirty="0"/>
              <a:t> to shackling</a:t>
            </a:r>
            <a:r>
              <a:rPr lang="en-GB" sz="2400" dirty="0"/>
              <a:t> </a:t>
            </a:r>
          </a:p>
          <a:p>
            <a:pPr marL="342900" lvl="1" indent="0">
              <a:buNone/>
            </a:pPr>
            <a:endParaRPr lang="en-GB" sz="2100" dirty="0"/>
          </a:p>
          <a:p>
            <a:pPr marL="0" indent="0">
              <a:buNone/>
            </a:pPr>
            <a:r>
              <a:rPr lang="en-GB" sz="1400" dirty="0"/>
              <a:t>*Model Court Rule:  https://njdc.info/wp-content/uploads/2014/09/CAIJS-Model-Statutes-Court-Rules-May-15.pdf</a:t>
            </a:r>
            <a:endParaRPr lang="en-US" sz="1400" dirty="0"/>
          </a:p>
        </p:txBody>
      </p:sp>
      <p:pic>
        <p:nvPicPr>
          <p:cNvPr id="6" name="Picture 5">
            <a:extLst>
              <a:ext uri="{FF2B5EF4-FFF2-40B4-BE49-F238E27FC236}">
                <a16:creationId xmlns:a16="http://schemas.microsoft.com/office/drawing/2014/main" id="{A3B0072D-2176-4F4C-8922-AC2ED785CBC6}"/>
              </a:ext>
            </a:extLst>
          </p:cNvPr>
          <p:cNvPicPr>
            <a:picLocks noChangeAspect="1"/>
          </p:cNvPicPr>
          <p:nvPr/>
        </p:nvPicPr>
        <p:blipFill>
          <a:blip r:embed="rId3"/>
          <a:stretch>
            <a:fillRect/>
          </a:stretch>
        </p:blipFill>
        <p:spPr>
          <a:xfrm rot="16200000">
            <a:off x="7464554" y="656927"/>
            <a:ext cx="2044036" cy="1073428"/>
          </a:xfrm>
          <a:prstGeom prst="rect">
            <a:avLst/>
          </a:prstGeom>
        </p:spPr>
      </p:pic>
    </p:spTree>
    <p:extLst>
      <p:ext uri="{BB962C8B-B14F-4D97-AF65-F5344CB8AC3E}">
        <p14:creationId xmlns:p14="http://schemas.microsoft.com/office/powerpoint/2010/main" val="110048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97640-04B5-4DDD-93D1-4E340CA1EA89}"/>
              </a:ext>
            </a:extLst>
          </p:cNvPr>
          <p:cNvSpPr>
            <a:spLocks noGrp="1"/>
          </p:cNvSpPr>
          <p:nvPr>
            <p:ph type="title"/>
          </p:nvPr>
        </p:nvSpPr>
        <p:spPr>
          <a:xfrm>
            <a:off x="0" y="0"/>
            <a:ext cx="9144000" cy="1009816"/>
          </a:xfrm>
          <a:solidFill>
            <a:schemeClr val="bg2">
              <a:lumMod val="90000"/>
            </a:schemeClr>
          </a:solidFill>
        </p:spPr>
        <p:txBody>
          <a:bodyPr>
            <a:normAutofit fontScale="90000"/>
          </a:bodyPr>
          <a:lstStyle/>
          <a:p>
            <a:r>
              <a:rPr lang="en-US" sz="3600" b="1" dirty="0">
                <a:latin typeface="Arial Narrow" panose="020B0606020202030204" pitchFamily="34" charset="0"/>
              </a:rPr>
              <a:t>  Do Restrictions on Juvenile Restraints</a:t>
            </a:r>
            <a:br>
              <a:rPr lang="en-US" sz="3600" b="1" dirty="0">
                <a:latin typeface="Arial Narrow" panose="020B0606020202030204" pitchFamily="34" charset="0"/>
              </a:rPr>
            </a:br>
            <a:r>
              <a:rPr lang="en-US" sz="3600" b="1" dirty="0">
                <a:latin typeface="Arial Narrow" panose="020B0606020202030204" pitchFamily="34" charset="0"/>
              </a:rPr>
              <a:t>  Makes Courtrooms Less Safe?</a:t>
            </a:r>
          </a:p>
        </p:txBody>
      </p:sp>
      <p:sp>
        <p:nvSpPr>
          <p:cNvPr id="4" name="Content Placeholder 3">
            <a:extLst>
              <a:ext uri="{FF2B5EF4-FFF2-40B4-BE49-F238E27FC236}">
                <a16:creationId xmlns:a16="http://schemas.microsoft.com/office/drawing/2014/main" id="{4DE05CB2-770D-41D6-A033-F456F16FF3CB}"/>
              </a:ext>
            </a:extLst>
          </p:cNvPr>
          <p:cNvSpPr>
            <a:spLocks noGrp="1"/>
          </p:cNvSpPr>
          <p:nvPr>
            <p:ph idx="1"/>
          </p:nvPr>
        </p:nvSpPr>
        <p:spPr>
          <a:xfrm>
            <a:off x="485526" y="1574146"/>
            <a:ext cx="7799734" cy="3263504"/>
          </a:xfrm>
        </p:spPr>
        <p:txBody>
          <a:bodyPr>
            <a:normAutofit fontScale="70000" lnSpcReduction="20000"/>
          </a:bodyPr>
          <a:lstStyle/>
          <a:p>
            <a:pPr lvl="0"/>
            <a:r>
              <a:rPr lang="en-GB" dirty="0">
                <a:solidFill>
                  <a:schemeClr val="accent2">
                    <a:lumMod val="75000"/>
                  </a:schemeClr>
                </a:solidFill>
              </a:rPr>
              <a:t>Miami-Dade, FL</a:t>
            </a:r>
            <a:r>
              <a:rPr lang="en-GB" b="1" dirty="0">
                <a:solidFill>
                  <a:schemeClr val="accent2">
                    <a:lumMod val="75000"/>
                  </a:schemeClr>
                </a:solidFill>
              </a:rPr>
              <a:t> </a:t>
            </a:r>
            <a:r>
              <a:rPr lang="en-GB" dirty="0"/>
              <a:t>has had a presumption against shackling for 10+ yrs; 30,000 children have appeared in court without escape or injury. </a:t>
            </a:r>
          </a:p>
          <a:p>
            <a:pPr lvl="0"/>
            <a:r>
              <a:rPr lang="en-GB" dirty="0">
                <a:solidFill>
                  <a:schemeClr val="accent2">
                    <a:lumMod val="75000"/>
                  </a:schemeClr>
                </a:solidFill>
              </a:rPr>
              <a:t>Travis County, TX </a:t>
            </a:r>
            <a:r>
              <a:rPr lang="en-GB" dirty="0"/>
              <a:t>held nearly 7,000 juvenile hearings in 2013-2014 without incident</a:t>
            </a:r>
          </a:p>
          <a:p>
            <a:pPr lvl="0"/>
            <a:r>
              <a:rPr lang="en-GB" dirty="0">
                <a:solidFill>
                  <a:schemeClr val="accent2">
                    <a:lumMod val="75000"/>
                  </a:schemeClr>
                </a:solidFill>
              </a:rPr>
              <a:t>New Orleans Parish, LA </a:t>
            </a:r>
            <a:r>
              <a:rPr lang="en-GB" dirty="0"/>
              <a:t>held 4,000 juvenile hearings/yr from 2015-18 and reported no problems, even with reduction in security staff.</a:t>
            </a:r>
          </a:p>
          <a:p>
            <a:r>
              <a:rPr lang="en-US" b="1" dirty="0">
                <a:solidFill>
                  <a:schemeClr val="accent2">
                    <a:lumMod val="75000"/>
                  </a:schemeClr>
                </a:solidFill>
              </a:rPr>
              <a:t>Chatham, Clayton and Troup County, GA </a:t>
            </a:r>
            <a:r>
              <a:rPr lang="en-US" b="1" dirty="0"/>
              <a:t>have restrained fewer than 10 children, combined, in the past 5 years without any threats to courtroom security</a:t>
            </a:r>
            <a:endParaRPr lang="en-US" dirty="0"/>
          </a:p>
        </p:txBody>
      </p:sp>
      <p:pic>
        <p:nvPicPr>
          <p:cNvPr id="2" name="Picture 1">
            <a:extLst>
              <a:ext uri="{FF2B5EF4-FFF2-40B4-BE49-F238E27FC236}">
                <a16:creationId xmlns:a16="http://schemas.microsoft.com/office/drawing/2014/main" id="{9BDCD10B-D7B1-4243-B5B7-B6EE2F3FBDEF}"/>
              </a:ext>
            </a:extLst>
          </p:cNvPr>
          <p:cNvPicPr>
            <a:picLocks noChangeAspect="1"/>
          </p:cNvPicPr>
          <p:nvPr/>
        </p:nvPicPr>
        <p:blipFill>
          <a:blip r:embed="rId3"/>
          <a:stretch>
            <a:fillRect/>
          </a:stretch>
        </p:blipFill>
        <p:spPr>
          <a:xfrm>
            <a:off x="7079965" y="112534"/>
            <a:ext cx="1819821" cy="1341620"/>
          </a:xfrm>
          <a:prstGeom prst="rect">
            <a:avLst/>
          </a:prstGeom>
        </p:spPr>
      </p:pic>
    </p:spTree>
    <p:extLst>
      <p:ext uri="{BB962C8B-B14F-4D97-AF65-F5344CB8AC3E}">
        <p14:creationId xmlns:p14="http://schemas.microsoft.com/office/powerpoint/2010/main" val="250574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0" y="0"/>
            <a:ext cx="9144000" cy="735393"/>
          </a:xfrm>
          <a:prstGeom prst="rect">
            <a:avLst/>
          </a:prstGeom>
          <a:solidFill>
            <a:schemeClr val="bg2">
              <a:lumMod val="90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en-US" b="1" dirty="0">
                <a:latin typeface="Arial Narrow" panose="020B0606020202030204" pitchFamily="34" charset="0"/>
              </a:rPr>
              <a:t> Routine Use of Restraints Is Still Common in Georgia</a:t>
            </a:r>
            <a:endParaRPr b="1" dirty="0">
              <a:latin typeface="Arial Narrow" panose="020B0606020202030204" pitchFamily="34" charset="0"/>
            </a:endParaRPr>
          </a:p>
        </p:txBody>
      </p:sp>
      <p:pic>
        <p:nvPicPr>
          <p:cNvPr id="4" name="Content Placeholder 3">
            <a:extLst>
              <a:ext uri="{FF2B5EF4-FFF2-40B4-BE49-F238E27FC236}">
                <a16:creationId xmlns:a16="http://schemas.microsoft.com/office/drawing/2014/main" id="{525F30FF-0AD1-48A9-B992-07725F779DB9}"/>
              </a:ext>
            </a:extLst>
          </p:cNvPr>
          <p:cNvPicPr>
            <a:picLocks noGrp="1" noChangeAspect="1"/>
          </p:cNvPicPr>
          <p:nvPr>
            <p:ph idx="1"/>
          </p:nvPr>
        </p:nvPicPr>
        <p:blipFill rotWithShape="1">
          <a:blip r:embed="rId3"/>
          <a:srcRect l="903" b="2377"/>
          <a:stretch/>
        </p:blipFill>
        <p:spPr>
          <a:xfrm>
            <a:off x="1659805" y="735393"/>
            <a:ext cx="4694223" cy="4408107"/>
          </a:xfrm>
          <a:prstGeom prst="rect">
            <a:avLst/>
          </a:prstGeom>
        </p:spPr>
      </p:pic>
      <p:sp>
        <p:nvSpPr>
          <p:cNvPr id="5" name="Text Placeholder 4">
            <a:extLst>
              <a:ext uri="{FF2B5EF4-FFF2-40B4-BE49-F238E27FC236}">
                <a16:creationId xmlns:a16="http://schemas.microsoft.com/office/drawing/2014/main" id="{788E152C-9494-40A9-A96E-C3F6A3A1E0BB}"/>
              </a:ext>
            </a:extLst>
          </p:cNvPr>
          <p:cNvSpPr txBox="1">
            <a:spLocks noGrp="1"/>
          </p:cNvSpPr>
          <p:nvPr>
            <p:ph type="body" idx="1"/>
          </p:nvPr>
        </p:nvSpPr>
        <p:spPr>
          <a:xfrm>
            <a:off x="6028414" y="3927990"/>
            <a:ext cx="3014086" cy="960233"/>
          </a:xfrm>
          <a:prstGeom prst="rect">
            <a:avLst/>
          </a:prstGeom>
          <a:noFill/>
        </p:spPr>
        <p:txBody>
          <a:bodyPr wrap="square" rtlCol="0">
            <a:spAutoFit/>
          </a:bodyPr>
          <a:lstStyle/>
          <a:p>
            <a:pPr marL="114300" indent="0">
              <a:buNone/>
            </a:pPr>
            <a:r>
              <a:rPr lang="en-US" sz="1400" dirty="0">
                <a:solidFill>
                  <a:schemeClr val="bg1">
                    <a:lumMod val="50000"/>
                  </a:schemeClr>
                </a:solidFill>
              </a:rPr>
              <a:t>*Based on partial survey of court administrators, sheriffs and public defenders in all 10 judicial districts, 2019-2020.</a:t>
            </a:r>
          </a:p>
        </p:txBody>
      </p:sp>
    </p:spTree>
    <p:extLst>
      <p:ext uri="{BB962C8B-B14F-4D97-AF65-F5344CB8AC3E}">
        <p14:creationId xmlns:p14="http://schemas.microsoft.com/office/powerpoint/2010/main" val="3882424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1388</Words>
  <Application>Microsoft Macintosh PowerPoint</Application>
  <PresentationFormat>On-screen Show (16:9)</PresentationFormat>
  <Paragraphs>133</Paragraphs>
  <Slides>42</Slides>
  <Notes>38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Narrow</vt:lpstr>
      <vt:lpstr>Calibri</vt:lpstr>
      <vt:lpstr>Courier New</vt:lpstr>
      <vt:lpstr>Open Sans</vt:lpstr>
      <vt:lpstr>Office Theme</vt:lpstr>
      <vt:lpstr>PowerPoint Presentation</vt:lpstr>
      <vt:lpstr>  Prior to 2015: Children Routinely Restrained    in Juvenile Court</vt:lpstr>
      <vt:lpstr> Shackling Adults Is Inherently Prejudicial</vt:lpstr>
      <vt:lpstr>  Routine Shackling of Juveniles</vt:lpstr>
      <vt:lpstr>      National Council of Juvenile &amp;       Family Court Judges (2015)</vt:lpstr>
      <vt:lpstr>  In 2020: 32 States &amp; DC Limit Juvenile Restraints</vt:lpstr>
      <vt:lpstr>  Key Elements of Court Protocols </vt:lpstr>
      <vt:lpstr>  Do Restrictions on Juvenile Restraints   Makes Courtrooms Less Safe?</vt:lpstr>
      <vt:lpstr> Routine Use of Restraints Is Still Common in Georgia</vt:lpstr>
      <vt:lpstr>  Judicial Stakeholder Views on Shackling in Georgia</vt:lpstr>
      <vt:lpstr>  UJCR 20: Physical Restraint of Juveniles   in the Courtroom</vt:lpstr>
      <vt:lpstr>      Panelists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Jonah Bruce</cp:lastModifiedBy>
  <cp:revision>3</cp:revision>
  <dcterms:created xsi:type="dcterms:W3CDTF">2020-05-08T13:01:25Z</dcterms:created>
  <dcterms:modified xsi:type="dcterms:W3CDTF">2020-05-08T14:16:27Z</dcterms:modified>
</cp:coreProperties>
</file>