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1" r:id="rId5"/>
    <p:sldId id="272" r:id="rId6"/>
    <p:sldId id="274" r:id="rId7"/>
    <p:sldId id="261" r:id="rId8"/>
    <p:sldId id="273" r:id="rId9"/>
    <p:sldId id="268" r:id="rId10"/>
    <p:sldId id="275" r:id="rId11"/>
    <p:sldId id="277" r:id="rId1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414141"/>
        </a:solidFill>
        <a:effectLst/>
        <a:uFillTx/>
        <a:latin typeface="Palatino"/>
        <a:ea typeface="Palatino"/>
        <a:cs typeface="Palatino"/>
        <a:sym typeface="Palatin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375889"/>
              <a:satOff val="-9195"/>
              <a:lumOff val="-14901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left>
          <a:right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right>
          <a:top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H>
          <a:insideV>
            <a:ln w="25400" cap="rnd">
              <a:solidFill>
                <a:srgbClr val="C9C3BA"/>
              </a:solidFill>
              <a:custDash>
                <a:ds d="1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7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>
                  <a:alpha val="50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39D60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2525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hueOff val="708446"/>
              <a:satOff val="-4821"/>
              <a:lumOff val="-1425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1">
              <a:hueOff val="-113918"/>
              <a:satOff val="19024"/>
              <a:lumOff val="19749"/>
              <a:alpha val="35000"/>
            </a:scheme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38AA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6"/>
              <a:satOff val="13972"/>
              <a:lumOff val="-24493"/>
            </a:schemeClr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chemeClr val="accent1">
                  <a:hueOff val="-113918"/>
                  <a:satOff val="19024"/>
                  <a:lumOff val="19749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369194"/>
              <a:satOff val="6343"/>
              <a:lumOff val="-13963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solidFill>
                <a:srgbClr val="C9C3BA"/>
              </a:solidFill>
              <a:prstDash val="solid"/>
              <a:miter lim="400000"/>
            </a:ln>
          </a:left>
          <a:right>
            <a:ln w="12700" cap="flat">
              <a:solidFill>
                <a:srgbClr val="C9C3BA"/>
              </a:solidFill>
              <a:prstDash val="solid"/>
              <a:miter lim="400000"/>
            </a:ln>
          </a:right>
          <a:top>
            <a:ln w="12700" cap="flat">
              <a:solidFill>
                <a:srgbClr val="C9C3BA"/>
              </a:solidFill>
              <a:prstDash val="solid"/>
              <a:miter lim="400000"/>
            </a:ln>
          </a:top>
          <a:bottom>
            <a:ln w="12700" cap="flat">
              <a:solidFill>
                <a:srgbClr val="C9C3BA"/>
              </a:solidFill>
              <a:prstDash val="solid"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solidFill>
                <a:srgbClr val="C9C3B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5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6635F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C9C3B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9847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9C3BA">
              <a:alpha val="3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984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41414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89847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 snapToGrid="0" snapToObjects="1">
      <p:cViewPr varScale="1">
        <p:scale>
          <a:sx n="74" d="100"/>
          <a:sy n="74" d="100"/>
        </p:scale>
        <p:origin x="182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Percentage</a:t>
            </a:r>
            <a:r>
              <a:rPr lang="en-US" sz="2400" b="1" baseline="0" dirty="0"/>
              <a:t> Change in Foster Care Population</a:t>
            </a:r>
          </a:p>
          <a:p>
            <a:pPr>
              <a:defRPr sz="2400" b="1"/>
            </a:pPr>
            <a:r>
              <a:rPr lang="en-US" sz="2400" b="1" baseline="0" dirty="0"/>
              <a:t>9/30/19 – 9/30/20</a:t>
            </a:r>
            <a:endParaRPr lang="en-US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Appalachian</c:v>
                </c:pt>
                <c:pt idx="1">
                  <c:v>Bartow</c:v>
                </c:pt>
                <c:pt idx="2">
                  <c:v>Chatham</c:v>
                </c:pt>
                <c:pt idx="3">
                  <c:v>Clarke</c:v>
                </c:pt>
                <c:pt idx="4">
                  <c:v>Clatyon</c:v>
                </c:pt>
                <c:pt idx="5">
                  <c:v>Cobb</c:v>
                </c:pt>
                <c:pt idx="6">
                  <c:v>Coweta</c:v>
                </c:pt>
                <c:pt idx="7">
                  <c:v>Dawson</c:v>
                </c:pt>
                <c:pt idx="8">
                  <c:v>DeKalb</c:v>
                </c:pt>
                <c:pt idx="9">
                  <c:v>Douglas</c:v>
                </c:pt>
                <c:pt idx="10">
                  <c:v>Enotah</c:v>
                </c:pt>
                <c:pt idx="11">
                  <c:v>Forsyth</c:v>
                </c:pt>
                <c:pt idx="12">
                  <c:v>Fulton</c:v>
                </c:pt>
                <c:pt idx="13">
                  <c:v>Hall</c:v>
                </c:pt>
                <c:pt idx="14">
                  <c:v>Houston</c:v>
                </c:pt>
                <c:pt idx="15">
                  <c:v>Paulding</c:v>
                </c:pt>
                <c:pt idx="16">
                  <c:v>Tallapoosa</c:v>
                </c:pt>
                <c:pt idx="17">
                  <c:v>Richmond</c:v>
                </c:pt>
                <c:pt idx="18">
                  <c:v>Rockdale</c:v>
                </c:pt>
                <c:pt idx="19">
                  <c:v>Troup</c:v>
                </c:pt>
                <c:pt idx="20">
                  <c:v>Conasauga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-12</c:v>
                </c:pt>
                <c:pt idx="1">
                  <c:v>-28</c:v>
                </c:pt>
                <c:pt idx="2">
                  <c:v>-14</c:v>
                </c:pt>
                <c:pt idx="3">
                  <c:v>-2</c:v>
                </c:pt>
                <c:pt idx="4">
                  <c:v>-13</c:v>
                </c:pt>
                <c:pt idx="5">
                  <c:v>-10</c:v>
                </c:pt>
                <c:pt idx="6">
                  <c:v>-9</c:v>
                </c:pt>
                <c:pt idx="7">
                  <c:v>-9</c:v>
                </c:pt>
                <c:pt idx="8">
                  <c:v>-10</c:v>
                </c:pt>
                <c:pt idx="9">
                  <c:v>-12</c:v>
                </c:pt>
                <c:pt idx="10">
                  <c:v>-6</c:v>
                </c:pt>
                <c:pt idx="11">
                  <c:v>-15</c:v>
                </c:pt>
                <c:pt idx="12">
                  <c:v>-28</c:v>
                </c:pt>
                <c:pt idx="13">
                  <c:v>-5</c:v>
                </c:pt>
                <c:pt idx="14">
                  <c:v>-15</c:v>
                </c:pt>
                <c:pt idx="15">
                  <c:v>-9</c:v>
                </c:pt>
                <c:pt idx="16">
                  <c:v>-22</c:v>
                </c:pt>
                <c:pt idx="17">
                  <c:v>1</c:v>
                </c:pt>
                <c:pt idx="18">
                  <c:v>-19</c:v>
                </c:pt>
                <c:pt idx="19">
                  <c:v>-13</c:v>
                </c:pt>
                <c:pt idx="20">
                  <c:v>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65-9149-A78C-C761CBBC9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83626063"/>
        <c:axId val="1228300031"/>
      </c:barChart>
      <c:catAx>
        <c:axId val="1183626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8300031"/>
        <c:crosses val="autoZero"/>
        <c:auto val="1"/>
        <c:lblAlgn val="ctr"/>
        <c:lblOffset val="100"/>
        <c:noMultiLvlLbl val="0"/>
      </c:catAx>
      <c:valAx>
        <c:axId val="1228300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3626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baseline="0" dirty="0"/>
              <a:t>Total Removals</a:t>
            </a:r>
          </a:p>
          <a:p>
            <a:pPr>
              <a:defRPr sz="2800" b="1"/>
            </a:pPr>
            <a:r>
              <a:rPr lang="en-US" sz="2800" b="1" baseline="0" dirty="0"/>
              <a:t>9/30/19 – 9/30/20</a:t>
            </a:r>
            <a:endParaRPr lang="en-US" sz="28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Appalachian</c:v>
                </c:pt>
                <c:pt idx="1">
                  <c:v>Bartow</c:v>
                </c:pt>
                <c:pt idx="2">
                  <c:v>Chatham</c:v>
                </c:pt>
                <c:pt idx="3">
                  <c:v>Clarke</c:v>
                </c:pt>
                <c:pt idx="4">
                  <c:v>Clatyon</c:v>
                </c:pt>
                <c:pt idx="5">
                  <c:v>Cobb</c:v>
                </c:pt>
                <c:pt idx="6">
                  <c:v>Coweta</c:v>
                </c:pt>
                <c:pt idx="7">
                  <c:v>Dawson</c:v>
                </c:pt>
                <c:pt idx="8">
                  <c:v>DeKalb</c:v>
                </c:pt>
                <c:pt idx="9">
                  <c:v>Douglas</c:v>
                </c:pt>
                <c:pt idx="10">
                  <c:v>Enotah</c:v>
                </c:pt>
                <c:pt idx="11">
                  <c:v>Forsyth</c:v>
                </c:pt>
                <c:pt idx="12">
                  <c:v>Fulton</c:v>
                </c:pt>
                <c:pt idx="13">
                  <c:v>Hall</c:v>
                </c:pt>
                <c:pt idx="14">
                  <c:v>Houston</c:v>
                </c:pt>
                <c:pt idx="15">
                  <c:v>Paulding</c:v>
                </c:pt>
                <c:pt idx="16">
                  <c:v>Tallapoosa</c:v>
                </c:pt>
                <c:pt idx="17">
                  <c:v>Richmond</c:v>
                </c:pt>
                <c:pt idx="18">
                  <c:v>Rockdale</c:v>
                </c:pt>
                <c:pt idx="19">
                  <c:v>Troup</c:v>
                </c:pt>
                <c:pt idx="20">
                  <c:v>Conasauga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72</c:v>
                </c:pt>
                <c:pt idx="1">
                  <c:v>97</c:v>
                </c:pt>
                <c:pt idx="2">
                  <c:v>102</c:v>
                </c:pt>
                <c:pt idx="3">
                  <c:v>98</c:v>
                </c:pt>
                <c:pt idx="4">
                  <c:v>74</c:v>
                </c:pt>
                <c:pt idx="5">
                  <c:v>208</c:v>
                </c:pt>
                <c:pt idx="6">
                  <c:v>64</c:v>
                </c:pt>
                <c:pt idx="7">
                  <c:v>18</c:v>
                </c:pt>
                <c:pt idx="8">
                  <c:v>362</c:v>
                </c:pt>
                <c:pt idx="9">
                  <c:v>73</c:v>
                </c:pt>
                <c:pt idx="10">
                  <c:v>45</c:v>
                </c:pt>
                <c:pt idx="11">
                  <c:v>49</c:v>
                </c:pt>
                <c:pt idx="12">
                  <c:v>209</c:v>
                </c:pt>
                <c:pt idx="13">
                  <c:v>153</c:v>
                </c:pt>
                <c:pt idx="14">
                  <c:v>46</c:v>
                </c:pt>
                <c:pt idx="15">
                  <c:v>55</c:v>
                </c:pt>
                <c:pt idx="16">
                  <c:v>40</c:v>
                </c:pt>
                <c:pt idx="17">
                  <c:v>214</c:v>
                </c:pt>
                <c:pt idx="18">
                  <c:v>37</c:v>
                </c:pt>
                <c:pt idx="19">
                  <c:v>38</c:v>
                </c:pt>
                <c:pt idx="20">
                  <c:v>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65-9149-A78C-C761CBBC9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83626063"/>
        <c:axId val="1228300031"/>
      </c:barChart>
      <c:catAx>
        <c:axId val="1183626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8300031"/>
        <c:crosses val="autoZero"/>
        <c:auto val="1"/>
        <c:lblAlgn val="ctr"/>
        <c:lblOffset val="100"/>
        <c:noMultiLvlLbl val="0"/>
      </c:catAx>
      <c:valAx>
        <c:axId val="1228300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3626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baseline="0" dirty="0"/>
              <a:t>Percentage Achieving Permanency Within 12 Months</a:t>
            </a:r>
          </a:p>
          <a:p>
            <a:pPr>
              <a:defRPr/>
            </a:pPr>
            <a:r>
              <a:rPr lang="en-US" sz="2400" b="1" baseline="0" dirty="0"/>
              <a:t>9/30/19 – 9/30/20</a:t>
            </a:r>
            <a:endParaRPr lang="en-US" sz="2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Sheet1!$A$2:$A$22</c:f>
              <c:strCache>
                <c:ptCount val="21"/>
                <c:pt idx="0">
                  <c:v>Appalachian</c:v>
                </c:pt>
                <c:pt idx="1">
                  <c:v>Bartow</c:v>
                </c:pt>
                <c:pt idx="2">
                  <c:v>Chatham</c:v>
                </c:pt>
                <c:pt idx="3">
                  <c:v>Clarke</c:v>
                </c:pt>
                <c:pt idx="4">
                  <c:v>Clatyon</c:v>
                </c:pt>
                <c:pt idx="5">
                  <c:v>Cobb</c:v>
                </c:pt>
                <c:pt idx="6">
                  <c:v>Coweta</c:v>
                </c:pt>
                <c:pt idx="7">
                  <c:v>Dawson</c:v>
                </c:pt>
                <c:pt idx="8">
                  <c:v>DeKalb</c:v>
                </c:pt>
                <c:pt idx="9">
                  <c:v>Douglas</c:v>
                </c:pt>
                <c:pt idx="10">
                  <c:v>Enotah</c:v>
                </c:pt>
                <c:pt idx="11">
                  <c:v>Forsyth</c:v>
                </c:pt>
                <c:pt idx="12">
                  <c:v>Fulton</c:v>
                </c:pt>
                <c:pt idx="13">
                  <c:v>Hall</c:v>
                </c:pt>
                <c:pt idx="14">
                  <c:v>Houston</c:v>
                </c:pt>
                <c:pt idx="15">
                  <c:v>Paulding</c:v>
                </c:pt>
                <c:pt idx="16">
                  <c:v>Tallapoosa</c:v>
                </c:pt>
                <c:pt idx="17">
                  <c:v>Richmond</c:v>
                </c:pt>
                <c:pt idx="18">
                  <c:v>Rockdale</c:v>
                </c:pt>
                <c:pt idx="19">
                  <c:v>Troup</c:v>
                </c:pt>
                <c:pt idx="20">
                  <c:v>Conasauga</c:v>
                </c:pt>
              </c:strCache>
            </c:str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47</c:v>
                </c:pt>
                <c:pt idx="1">
                  <c:v>57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35</c:v>
                </c:pt>
                <c:pt idx="6">
                  <c:v>39</c:v>
                </c:pt>
                <c:pt idx="7">
                  <c:v>44</c:v>
                </c:pt>
                <c:pt idx="8">
                  <c:v>35</c:v>
                </c:pt>
                <c:pt idx="9">
                  <c:v>30</c:v>
                </c:pt>
                <c:pt idx="10">
                  <c:v>23</c:v>
                </c:pt>
                <c:pt idx="11">
                  <c:v>43</c:v>
                </c:pt>
                <c:pt idx="12">
                  <c:v>40</c:v>
                </c:pt>
                <c:pt idx="13">
                  <c:v>41</c:v>
                </c:pt>
                <c:pt idx="14">
                  <c:v>65</c:v>
                </c:pt>
                <c:pt idx="15">
                  <c:v>39</c:v>
                </c:pt>
                <c:pt idx="16">
                  <c:v>37</c:v>
                </c:pt>
                <c:pt idx="17">
                  <c:v>40</c:v>
                </c:pt>
                <c:pt idx="18">
                  <c:v>43</c:v>
                </c:pt>
                <c:pt idx="19">
                  <c:v>40</c:v>
                </c:pt>
                <c:pt idx="20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65-9149-A78C-C761CBBC93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183626063"/>
        <c:axId val="1228300031"/>
      </c:barChart>
      <c:catAx>
        <c:axId val="11836260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8300031"/>
        <c:crosses val="autoZero"/>
        <c:auto val="1"/>
        <c:lblAlgn val="ctr"/>
        <c:lblOffset val="100"/>
        <c:noMultiLvlLbl val="0"/>
      </c:catAx>
      <c:valAx>
        <c:axId val="1228300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36260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Line"/>
          <p:cNvSpPr/>
          <p:nvPr/>
        </p:nvSpPr>
        <p:spPr>
          <a:xfrm>
            <a:off x="508000" y="6591300"/>
            <a:ext cx="11999453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" name="Line"/>
          <p:cNvSpPr/>
          <p:nvPr/>
        </p:nvSpPr>
        <p:spPr>
          <a:xfrm>
            <a:off x="508000" y="4089400"/>
            <a:ext cx="12000019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" name="Line"/>
          <p:cNvSpPr/>
          <p:nvPr/>
        </p:nvSpPr>
        <p:spPr>
          <a:xfrm flipV="1">
            <a:off x="7994302" y="4526255"/>
            <a:ext cx="1" cy="1642759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" name="Lorem Ipsum Dolor"/>
          <p:cNvSpPr txBox="1">
            <a:spLocks noGrp="1"/>
          </p:cNvSpPr>
          <p:nvPr>
            <p:ph type="body" sz="quarter" idx="13"/>
          </p:nvPr>
        </p:nvSpPr>
        <p:spPr>
          <a:xfrm>
            <a:off x="508000" y="3505200"/>
            <a:ext cx="7200900" cy="508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2400" i="1"/>
            </a:lvl1pPr>
          </a:lstStyle>
          <a:p>
            <a:r>
              <a:t>Lorem Ipsum Dolor</a:t>
            </a:r>
          </a:p>
        </p:txBody>
      </p:sp>
      <p:sp>
        <p:nvSpPr>
          <p:cNvPr id="17" name="Title Text"/>
          <p:cNvSpPr txBox="1">
            <a:spLocks noGrp="1"/>
          </p:cNvSpPr>
          <p:nvPr>
            <p:ph type="title"/>
          </p:nvPr>
        </p:nvSpPr>
        <p:spPr>
          <a:xfrm>
            <a:off x="508000" y="4140200"/>
            <a:ext cx="7200900" cy="2413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r>
              <a:t>Title Text</a:t>
            </a:r>
          </a:p>
        </p:txBody>
      </p:sp>
      <p:sp>
        <p:nvSpPr>
          <p:cNvPr id="1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80400" y="4140200"/>
            <a:ext cx="4241800" cy="241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22860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45720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68580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91440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533400" y="5969000"/>
            <a:ext cx="11938000" cy="6096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1200"/>
              </a:spcBef>
              <a:buClrTx/>
              <a:buSzTx/>
              <a:buFontTx/>
              <a:buNone/>
              <a:defRPr sz="3000" i="1"/>
            </a:lvl1pPr>
          </a:lstStyle>
          <a:p>
            <a:r>
              <a:t>–Johnny Appleseed</a:t>
            </a:r>
          </a:p>
        </p:txBody>
      </p:sp>
      <p:sp>
        <p:nvSpPr>
          <p:cNvPr id="108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FontTx/>
              <a:buNone/>
            </a:lvl1pPr>
          </a:lstStyle>
          <a:p>
            <a:r>
              <a:t>“Type a quote here.” 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Image"/>
          <p:cNvSpPr>
            <a:spLocks noGrp="1"/>
          </p:cNvSpPr>
          <p:nvPr>
            <p:ph type="pic" idx="13"/>
          </p:nvPr>
        </p:nvSpPr>
        <p:spPr>
          <a:xfrm>
            <a:off x="-901700" y="-127000"/>
            <a:ext cx="14211300" cy="999725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Line"/>
          <p:cNvSpPr/>
          <p:nvPr/>
        </p:nvSpPr>
        <p:spPr>
          <a:xfrm flipV="1">
            <a:off x="7994302" y="7053555"/>
            <a:ext cx="1" cy="1642759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7" name="Line"/>
          <p:cNvSpPr/>
          <p:nvPr/>
        </p:nvSpPr>
        <p:spPr>
          <a:xfrm>
            <a:off x="508000" y="9131300"/>
            <a:ext cx="11999453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" name="Line"/>
          <p:cNvSpPr/>
          <p:nvPr/>
        </p:nvSpPr>
        <p:spPr>
          <a:xfrm>
            <a:off x="508000" y="6629400"/>
            <a:ext cx="12000019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9" name="Line"/>
          <p:cNvSpPr/>
          <p:nvPr/>
        </p:nvSpPr>
        <p:spPr>
          <a:xfrm flipV="1">
            <a:off x="7994302" y="7053555"/>
            <a:ext cx="1" cy="1642759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" name="Lorem Ipsum Dolor"/>
          <p:cNvSpPr txBox="1">
            <a:spLocks noGrp="1"/>
          </p:cNvSpPr>
          <p:nvPr>
            <p:ph type="body" sz="quarter" idx="13"/>
          </p:nvPr>
        </p:nvSpPr>
        <p:spPr>
          <a:xfrm>
            <a:off x="508000" y="6096000"/>
            <a:ext cx="7200900" cy="5080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2400" i="1"/>
            </a:lvl1pPr>
          </a:lstStyle>
          <a:p>
            <a:r>
              <a:t>Lorem Ipsum Dolor</a:t>
            </a:r>
          </a:p>
        </p:txBody>
      </p:sp>
      <p:sp>
        <p:nvSpPr>
          <p:cNvPr id="31" name="Image"/>
          <p:cNvSpPr>
            <a:spLocks noGrp="1"/>
          </p:cNvSpPr>
          <p:nvPr>
            <p:ph type="pic" idx="14"/>
          </p:nvPr>
        </p:nvSpPr>
        <p:spPr>
          <a:xfrm>
            <a:off x="584200" y="558800"/>
            <a:ext cx="11823700" cy="70866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2" name="Title Text"/>
          <p:cNvSpPr txBox="1">
            <a:spLocks noGrp="1"/>
          </p:cNvSpPr>
          <p:nvPr>
            <p:ph type="title"/>
          </p:nvPr>
        </p:nvSpPr>
        <p:spPr>
          <a:xfrm>
            <a:off x="508000" y="6680200"/>
            <a:ext cx="7200900" cy="2413000"/>
          </a:xfrm>
          <a:prstGeom prst="rect">
            <a:avLst/>
          </a:prstGeom>
        </p:spPr>
        <p:txBody>
          <a:bodyPr/>
          <a:lstStyle>
            <a:lvl1pPr algn="l"/>
          </a:lstStyle>
          <a:p>
            <a:r>
              <a:t>Title Text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80400" y="6680200"/>
            <a:ext cx="4241800" cy="2413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22860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45720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68580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91440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Text"/>
          <p:cNvSpPr txBox="1">
            <a:spLocks noGrp="1"/>
          </p:cNvSpPr>
          <p:nvPr>
            <p:ph type="title"/>
          </p:nvPr>
        </p:nvSpPr>
        <p:spPr>
          <a:xfrm>
            <a:off x="508000" y="3670300"/>
            <a:ext cx="11988800" cy="2413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508000" y="4876800"/>
            <a:ext cx="5676374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" name="Line"/>
          <p:cNvSpPr/>
          <p:nvPr/>
        </p:nvSpPr>
        <p:spPr>
          <a:xfrm>
            <a:off x="508000" y="2768600"/>
            <a:ext cx="5676316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" name="Lorem Ipsum Dolor"/>
          <p:cNvSpPr txBox="1">
            <a:spLocks noGrp="1"/>
          </p:cNvSpPr>
          <p:nvPr>
            <p:ph type="body" sz="quarter" idx="13"/>
          </p:nvPr>
        </p:nvSpPr>
        <p:spPr>
          <a:xfrm>
            <a:off x="508000" y="2171700"/>
            <a:ext cx="5676900" cy="508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ClrTx/>
              <a:buSzTx/>
              <a:buFontTx/>
              <a:buNone/>
              <a:defRPr sz="2400" i="1"/>
            </a:lvl1pPr>
          </a:lstStyle>
          <a:p>
            <a:r>
              <a:t>Lorem Ipsum Dolor</a:t>
            </a:r>
          </a:p>
        </p:txBody>
      </p:sp>
      <p:sp>
        <p:nvSpPr>
          <p:cNvPr id="52" name="Image"/>
          <p:cNvSpPr>
            <a:spLocks noGrp="1"/>
          </p:cNvSpPr>
          <p:nvPr>
            <p:ph type="pic" sz="half" idx="14"/>
          </p:nvPr>
        </p:nvSpPr>
        <p:spPr>
          <a:xfrm>
            <a:off x="6704698" y="590550"/>
            <a:ext cx="5806884" cy="8509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xfrm>
            <a:off x="508000" y="2806700"/>
            <a:ext cx="5676900" cy="2032000"/>
          </a:xfrm>
          <a:prstGeom prst="rect">
            <a:avLst/>
          </a:prstGeom>
        </p:spPr>
        <p:txBody>
          <a:bodyPr/>
          <a:lstStyle>
            <a:lvl1pPr algn="l">
              <a:defRPr sz="5600"/>
            </a:lvl1pPr>
          </a:lstStyle>
          <a:p>
            <a:r>
              <a:t>Title Text</a:t>
            </a:r>
          </a:p>
        </p:txBody>
      </p:sp>
      <p:sp>
        <p:nvSpPr>
          <p:cNvPr id="5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08000" y="5029200"/>
            <a:ext cx="5676900" cy="4013200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0" indent="228600">
              <a:spcBef>
                <a:spcPts val="0"/>
              </a:spcBef>
              <a:buClrTx/>
              <a:buSzTx/>
              <a:buFontTx/>
              <a:buNone/>
              <a:defRPr sz="2400"/>
            </a:lvl2pPr>
            <a:lvl3pPr marL="0" indent="457200">
              <a:spcBef>
                <a:spcPts val="0"/>
              </a:spcBef>
              <a:buClrTx/>
              <a:buSzTx/>
              <a:buFontTx/>
              <a:buNone/>
              <a:defRPr sz="2400"/>
            </a:lvl3pPr>
            <a:lvl4pPr marL="0" indent="685800">
              <a:spcBef>
                <a:spcPts val="0"/>
              </a:spcBef>
              <a:buClrTx/>
              <a:buSzTx/>
              <a:buFontTx/>
              <a:buNone/>
              <a:defRPr sz="2400"/>
            </a:lvl4pPr>
            <a:lvl5pPr marL="0" indent="914400">
              <a:spcBef>
                <a:spcPts val="0"/>
              </a:spcBef>
              <a:buClrTx/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Image"/>
          <p:cNvSpPr>
            <a:spLocks noGrp="1"/>
          </p:cNvSpPr>
          <p:nvPr>
            <p:ph type="pic" sz="half" idx="13"/>
          </p:nvPr>
        </p:nvSpPr>
        <p:spPr>
          <a:xfrm>
            <a:off x="6819900" y="1739900"/>
            <a:ext cx="5575300" cy="8169655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08000" y="2730500"/>
            <a:ext cx="5816600" cy="6350000"/>
          </a:xfrm>
          <a:prstGeom prst="rect">
            <a:avLst/>
          </a:prstGeom>
        </p:spPr>
        <p:txBody>
          <a:bodyPr/>
          <a:lstStyle>
            <a:lvl1pPr marL="393700" indent="-393700">
              <a:spcBef>
                <a:spcPts val="1800"/>
              </a:spcBef>
              <a:buSzPct val="65000"/>
              <a:defRPr sz="3000"/>
            </a:lvl1pPr>
            <a:lvl2pPr marL="787400" indent="-393700">
              <a:spcBef>
                <a:spcPts val="1800"/>
              </a:spcBef>
              <a:buSzPct val="65000"/>
              <a:defRPr sz="3000"/>
            </a:lvl2pPr>
            <a:lvl3pPr marL="1181100" indent="-393700">
              <a:spcBef>
                <a:spcPts val="1800"/>
              </a:spcBef>
              <a:buSzPct val="65000"/>
              <a:defRPr sz="3000"/>
            </a:lvl3pPr>
            <a:lvl4pPr marL="1574800" indent="-393700">
              <a:spcBef>
                <a:spcPts val="1800"/>
              </a:spcBef>
              <a:buSzPct val="65000"/>
              <a:defRPr sz="3000"/>
            </a:lvl4pPr>
            <a:lvl5pPr marL="1968500" indent="-393700">
              <a:spcBef>
                <a:spcPts val="1800"/>
              </a:spcBef>
              <a:buSzPct val="65000"/>
              <a:defRPr sz="3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Body Level One…"/>
          <p:cNvSpPr txBox="1">
            <a:spLocks noGrp="1"/>
          </p:cNvSpPr>
          <p:nvPr>
            <p:ph type="body" idx="1"/>
          </p:nvPr>
        </p:nvSpPr>
        <p:spPr>
          <a:xfrm>
            <a:off x="508000" y="1270000"/>
            <a:ext cx="11988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Image"/>
          <p:cNvSpPr>
            <a:spLocks noGrp="1"/>
          </p:cNvSpPr>
          <p:nvPr>
            <p:ph type="pic" sz="half" idx="13"/>
          </p:nvPr>
        </p:nvSpPr>
        <p:spPr>
          <a:xfrm>
            <a:off x="6260986" y="4406900"/>
            <a:ext cx="6697779" cy="47117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8" name="Image"/>
          <p:cNvSpPr>
            <a:spLocks noGrp="1"/>
          </p:cNvSpPr>
          <p:nvPr>
            <p:ph type="pic" sz="quarter" idx="14"/>
          </p:nvPr>
        </p:nvSpPr>
        <p:spPr>
          <a:xfrm>
            <a:off x="6680200" y="635000"/>
            <a:ext cx="5829301" cy="35179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9" name="Image"/>
          <p:cNvSpPr>
            <a:spLocks noGrp="1"/>
          </p:cNvSpPr>
          <p:nvPr>
            <p:ph type="pic" sz="half" idx="15"/>
          </p:nvPr>
        </p:nvSpPr>
        <p:spPr>
          <a:xfrm>
            <a:off x="482600" y="609600"/>
            <a:ext cx="5728881" cy="83947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>
            <a:off x="508000" y="21717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Line"/>
          <p:cNvSpPr/>
          <p:nvPr/>
        </p:nvSpPr>
        <p:spPr>
          <a:xfrm>
            <a:off x="508000" y="635000"/>
            <a:ext cx="11997292" cy="0"/>
          </a:xfrm>
          <a:prstGeom prst="line">
            <a:avLst/>
          </a:pr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508000" y="800100"/>
            <a:ext cx="11988800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508000" y="2628900"/>
            <a:ext cx="11988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4599" y="9258300"/>
            <a:ext cx="342901" cy="4064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4C4946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1pPr>
      <a:lvl2pPr marL="0" marR="0" indent="2286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2pPr>
      <a:lvl3pPr marL="0" marR="0" indent="4572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3pPr>
      <a:lvl4pPr marL="0" marR="0" indent="6858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4pPr>
      <a:lvl5pPr marL="0" marR="0" indent="9144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5pPr>
      <a:lvl6pPr marL="0" marR="0" indent="11430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6pPr>
      <a:lvl7pPr marL="0" marR="0" indent="13716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7pPr>
      <a:lvl8pPr marL="0" marR="0" indent="16002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8pPr>
      <a:lvl9pPr marL="0" marR="0" indent="1828800" algn="ctr" defTabSz="584200" rtl="0" latinLnBrk="0">
        <a:lnSpc>
          <a:spcPct val="90000"/>
        </a:lnSpc>
        <a:spcBef>
          <a:spcPts val="160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rgbClr val="D93E2B"/>
          </a:solidFill>
          <a:uFillTx/>
          <a:latin typeface="+mn-lt"/>
          <a:ea typeface="+mn-ea"/>
          <a:cs typeface="+mn-cs"/>
          <a:sym typeface="Bodoni SvtyTwo ITC TT-Book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1pPr>
      <a:lvl2pPr marL="9398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2pPr>
      <a:lvl3pPr marL="14097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3pPr>
      <a:lvl4pPr marL="18796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4pPr>
      <a:lvl5pPr marL="23495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5pPr>
      <a:lvl6pPr marL="28194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6pPr>
      <a:lvl7pPr marL="32893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7pPr>
      <a:lvl8pPr marL="37592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8pPr>
      <a:lvl9pPr marL="4229100" marR="0" indent="-469900" algn="l" defTabSz="5842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929292"/>
        </a:buClr>
        <a:buSzPct val="60000"/>
        <a:buFont typeface="Zapf Dingbats"/>
        <a:buChar char="❖"/>
        <a:tabLst/>
        <a:defRPr sz="3600" b="0" i="0" u="none" strike="noStrike" cap="none" spc="0" baseline="0">
          <a:solidFill>
            <a:srgbClr val="414141"/>
          </a:solidFill>
          <a:uFillTx/>
          <a:latin typeface="Palatino"/>
          <a:ea typeface="Palatino"/>
          <a:cs typeface="Palatino"/>
          <a:sym typeface="Palatino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jerry.bruce@georgiacourts.gov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II DATA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CII DATA</a:t>
            </a:r>
          </a:p>
        </p:txBody>
      </p:sp>
      <p:sp>
        <p:nvSpPr>
          <p:cNvPr id="134" name="MARCH 1, 2018…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March 12, 2021</a:t>
            </a:r>
            <a:endParaRPr dirty="0"/>
          </a:p>
          <a:p>
            <a:r>
              <a:rPr lang="en-US" dirty="0"/>
              <a:t>COLUMBUS</a:t>
            </a:r>
            <a:r>
              <a:rPr dirty="0"/>
              <a:t>, GEORGIA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" name="Table 3"/>
          <p:cNvGraphicFramePr/>
          <p:nvPr>
            <p:extLst>
              <p:ext uri="{D42A27DB-BD31-4B8C-83A1-F6EECF244321}">
                <p14:modId xmlns:p14="http://schemas.microsoft.com/office/powerpoint/2010/main" val="1760741661"/>
              </p:ext>
            </p:extLst>
          </p:nvPr>
        </p:nvGraphicFramePr>
        <p:xfrm>
          <a:off x="0" y="0"/>
          <a:ext cx="13004800" cy="9753601"/>
        </p:xfrm>
        <a:graphic>
          <a:graphicData uri="http://schemas.openxmlformats.org/drawingml/2006/table">
            <a:tbl>
              <a:tblPr firstRow="1">
                <a:tableStyleId>{EEE7283C-3CF3-47DC-8721-378D4A62B228}</a:tableStyleId>
              </a:tblPr>
              <a:tblGrid>
                <a:gridCol w="650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2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13462">
                <a:tc>
                  <a:txBody>
                    <a:bodyPr/>
                    <a:lstStyle/>
                    <a:p>
                      <a:pPr algn="ctr" defTabSz="914400">
                        <a:tabLst>
                          <a:tab pos="1181100" algn="l"/>
                        </a:tabLst>
                        <a:defRPr sz="2800">
                          <a:effectLst>
                            <a:outerShdw blurRad="25400" dist="33948" dir="2388334" rotWithShape="0">
                              <a:srgbClr val="3B3936">
                                <a:alpha val="79310"/>
                              </a:srgbClr>
                            </a:outerShdw>
                          </a:effectLst>
                          <a:sym typeface="Palatino"/>
                        </a:defRPr>
                      </a:pPr>
                      <a:endParaRPr/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tabLst>
                          <a:tab pos="1181100" algn="l"/>
                        </a:tabLst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  <a:effectLst>
                            <a:outerShdw blurRad="25400" dist="33948" dir="2388334" rotWithShape="0">
                              <a:srgbClr val="3B3936">
                                <a:alpha val="79310"/>
                              </a:srgbClr>
                            </a:outerShdw>
                          </a:effectLst>
                          <a:sym typeface="Palatino"/>
                        </a:rPr>
                        <a:t>Statewide</a:t>
                      </a: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4625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>
                          <a:solidFill>
                            <a:srgbClr val="414141"/>
                          </a:solidFill>
                          <a:sym typeface="Palatino"/>
                        </a:rPr>
                        <a:t>In Care with Both TPRs on </a:t>
                      </a:r>
                      <a:r>
                        <a:rPr lang="en-US" sz="2800" b="1" dirty="0">
                          <a:solidFill>
                            <a:srgbClr val="414141"/>
                          </a:solidFill>
                          <a:sym typeface="Palatino"/>
                        </a:rPr>
                        <a:t>Sept 30, 2019</a:t>
                      </a:r>
                      <a:r>
                        <a:rPr sz="2800" b="1" dirty="0">
                          <a:solidFill>
                            <a:srgbClr val="414141"/>
                          </a:solidFill>
                          <a:sym typeface="Palatino"/>
                        </a:rPr>
                        <a:t>, Permanent within 12 Months</a:t>
                      </a: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414141"/>
                          </a:solidFill>
                          <a:sym typeface="Palatino"/>
                        </a:rPr>
                        <a:t>5</a:t>
                      </a:r>
                      <a:r>
                        <a:rPr lang="en-US" sz="2800" dirty="0">
                          <a:solidFill>
                            <a:srgbClr val="414141"/>
                          </a:solidFill>
                          <a:sym typeface="Palatino"/>
                        </a:rPr>
                        <a:t>4</a:t>
                      </a:r>
                      <a:r>
                        <a:rPr sz="2800" dirty="0">
                          <a:solidFill>
                            <a:srgbClr val="414141"/>
                          </a:solidFill>
                          <a:sym typeface="Palatino"/>
                        </a:rPr>
                        <a:t>%</a:t>
                      </a: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7757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>
                          <a:solidFill>
                            <a:srgbClr val="414141"/>
                          </a:solidFill>
                          <a:sym typeface="Palatino"/>
                        </a:rPr>
                        <a:t>In Non-Relative Care Over 24 Months on </a:t>
                      </a:r>
                      <a:r>
                        <a:rPr lang="en-US" sz="2800" b="1" dirty="0">
                          <a:solidFill>
                            <a:srgbClr val="414141"/>
                          </a:solidFill>
                          <a:sym typeface="Palatino"/>
                        </a:rPr>
                        <a:t>Sept 30, 2020</a:t>
                      </a:r>
                      <a:endParaRPr sz="2800" b="1" dirty="0">
                        <a:solidFill>
                          <a:srgbClr val="414141"/>
                        </a:solidFill>
                        <a:sym typeface="Palatino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800" dirty="0">
                          <a:solidFill>
                            <a:srgbClr val="414141"/>
                          </a:solidFill>
                          <a:sym typeface="Palatino"/>
                        </a:rPr>
                        <a:t>31</a:t>
                      </a:r>
                      <a:r>
                        <a:rPr sz="2800" dirty="0">
                          <a:solidFill>
                            <a:srgbClr val="414141"/>
                          </a:solidFill>
                          <a:sym typeface="Palatino"/>
                        </a:rPr>
                        <a:t>%</a:t>
                      </a:r>
                    </a:p>
                  </a:txBody>
                  <a:tcPr marL="45720" marR="4572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7757"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800" b="1" dirty="0">
                          <a:solidFill>
                            <a:srgbClr val="414141"/>
                          </a:solidFill>
                          <a:sym typeface="Palatino"/>
                        </a:rPr>
                        <a:t>In Non-Relative Care Over 24 Months with both TPRs on </a:t>
                      </a:r>
                      <a:r>
                        <a:rPr lang="en-US" sz="2800" b="1" dirty="0">
                          <a:solidFill>
                            <a:srgbClr val="414141"/>
                          </a:solidFill>
                          <a:sym typeface="Palatino"/>
                        </a:rPr>
                        <a:t>Sept 30, 2020</a:t>
                      </a:r>
                      <a:endParaRPr sz="2800" b="1" dirty="0">
                        <a:solidFill>
                          <a:srgbClr val="414141"/>
                        </a:solidFill>
                        <a:sym typeface="Palatino"/>
                      </a:endParaRPr>
                    </a:p>
                  </a:txBody>
                  <a:tcPr marL="45720" marR="45720" anchor="ctr" horzOverflow="overflow"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800" dirty="0">
                          <a:solidFill>
                            <a:srgbClr val="414141"/>
                          </a:solidFill>
                          <a:sym typeface="Palatino"/>
                        </a:rPr>
                        <a:t>35</a:t>
                      </a:r>
                      <a:r>
                        <a:rPr sz="2800" dirty="0">
                          <a:solidFill>
                            <a:srgbClr val="414141"/>
                          </a:solidFill>
                          <a:sym typeface="Palatino"/>
                        </a:rPr>
                        <a:t>%</a:t>
                      </a:r>
                    </a:p>
                  </a:txBody>
                  <a:tcPr marL="45720" marR="45720" anchor="ctr" horzOverflow="overflow">
                    <a:lnB w="1270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6090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Jerry Bruce…"/>
          <p:cNvSpPr txBox="1"/>
          <p:nvPr/>
        </p:nvSpPr>
        <p:spPr>
          <a:xfrm>
            <a:off x="790955" y="3619499"/>
            <a:ext cx="11422889" cy="25146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38100" tIns="38100" rIns="38100" bIns="38100" anchor="ctr">
            <a:spAutoFit/>
          </a:bodyPr>
          <a:lstStyle/>
          <a:p>
            <a:pPr>
              <a:defRPr sz="4000">
                <a:latin typeface="+mn-lt"/>
                <a:ea typeface="+mn-ea"/>
                <a:cs typeface="+mn-cs"/>
                <a:sym typeface="Bodoni SvtyTwo ITC TT-Book"/>
              </a:defRPr>
            </a:pPr>
            <a:r>
              <a:rPr dirty="0"/>
              <a:t>Jerry Bruce</a:t>
            </a:r>
          </a:p>
          <a:p>
            <a:pPr>
              <a:defRPr sz="4000">
                <a:latin typeface="+mn-lt"/>
                <a:ea typeface="+mn-ea"/>
                <a:cs typeface="+mn-cs"/>
                <a:sym typeface="Bodoni SvtyTwo ITC TT-Book"/>
              </a:defRPr>
            </a:pPr>
            <a:r>
              <a:rPr dirty="0"/>
              <a:t>Georgia Court Improvement Project Director</a:t>
            </a:r>
          </a:p>
          <a:p>
            <a:pPr>
              <a:defRPr sz="4000">
                <a:latin typeface="+mn-lt"/>
                <a:ea typeface="+mn-ea"/>
                <a:cs typeface="+mn-cs"/>
                <a:sym typeface="Bodoni SvtyTwo ITC TT-Book"/>
              </a:defRPr>
            </a:pPr>
            <a:r>
              <a:rPr dirty="0"/>
              <a:t>Georgia Supreme Court Committee on Justice for Children</a:t>
            </a:r>
          </a:p>
          <a:p>
            <a:pPr>
              <a:defRPr sz="4000">
                <a:latin typeface="+mn-lt"/>
                <a:ea typeface="+mn-ea"/>
                <a:cs typeface="+mn-cs"/>
                <a:sym typeface="Bodoni SvtyTwo ITC TT-Book"/>
              </a:defRPr>
            </a:pPr>
            <a:r>
              <a:rPr u="sng" dirty="0"/>
              <a:t>jerry.bruce@georgiacourts.gov</a:t>
            </a:r>
            <a:endParaRPr u="sng" dirty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424916083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501F9EF-3E49-1145-8271-8E160AFD1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3004800" cy="97536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otal Georgia children in out-of-home care as of February 23, 2018:…"/>
          <p:cNvSpPr txBox="1"/>
          <p:nvPr/>
        </p:nvSpPr>
        <p:spPr>
          <a:xfrm>
            <a:off x="769260" y="1650157"/>
            <a:ext cx="11466280" cy="148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000"/>
            </a:pPr>
            <a:r>
              <a:rPr dirty="0"/>
              <a:t>Total Georgia children in out-of-home care as of F</a:t>
            </a:r>
            <a:r>
              <a:rPr lang="en-US" dirty="0"/>
              <a:t>ebruary 25, 2020</a:t>
            </a:r>
            <a:r>
              <a:rPr dirty="0"/>
              <a:t>:</a:t>
            </a:r>
          </a:p>
          <a:p>
            <a:pPr>
              <a:defRPr sz="3000"/>
            </a:pPr>
            <a:endParaRPr dirty="0"/>
          </a:p>
          <a:p>
            <a:pPr>
              <a:defRPr sz="3000"/>
            </a:pPr>
            <a:r>
              <a:rPr dirty="0"/>
              <a:t>1</a:t>
            </a:r>
            <a:r>
              <a:rPr lang="en-US" dirty="0"/>
              <a:t>2,826</a:t>
            </a:r>
            <a:endParaRPr dirty="0"/>
          </a:p>
        </p:txBody>
      </p:sp>
      <p:sp>
        <p:nvSpPr>
          <p:cNvPr id="140" name="Difference:…"/>
          <p:cNvSpPr txBox="1"/>
          <p:nvPr/>
        </p:nvSpPr>
        <p:spPr>
          <a:xfrm>
            <a:off x="769260" y="5107632"/>
            <a:ext cx="11304130" cy="14875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3000"/>
            </a:pPr>
            <a:r>
              <a:rPr lang="en-US" dirty="0"/>
              <a:t>Total Georgia children in out-of-home care as of January 29, 2021</a:t>
            </a:r>
            <a:r>
              <a:rPr dirty="0"/>
              <a:t>:</a:t>
            </a:r>
          </a:p>
          <a:p>
            <a:pPr>
              <a:defRPr sz="3000"/>
            </a:pPr>
            <a:endParaRPr dirty="0"/>
          </a:p>
          <a:p>
            <a:pPr>
              <a:defRPr sz="3000"/>
            </a:pPr>
            <a:r>
              <a:rPr lang="en-US" dirty="0"/>
              <a:t>11,192</a:t>
            </a:r>
            <a:endParaRPr dirty="0"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1" animBg="1" advAuto="0"/>
      <p:bldP spid="140" grpId="3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7E5CD44-FD24-CD43-BADA-657D6D2F63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8479164"/>
              </p:ext>
            </p:extLst>
          </p:nvPr>
        </p:nvGraphicFramePr>
        <p:xfrm>
          <a:off x="270933" y="203200"/>
          <a:ext cx="12530667" cy="934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184624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7E5CD44-FD24-CD43-BADA-657D6D2F63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13949"/>
              </p:ext>
            </p:extLst>
          </p:nvPr>
        </p:nvGraphicFramePr>
        <p:xfrm>
          <a:off x="270933" y="203200"/>
          <a:ext cx="12530667" cy="934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931014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5BD8896-C78B-8540-BD5B-D988E905E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1169"/>
            <a:ext cx="13004800" cy="9753600"/>
          </a:xfrm>
          <a:prstGeom prst="rect">
            <a:avLst/>
          </a:prstGeom>
        </p:spPr>
      </p:pic>
      <p:pic>
        <p:nvPicPr>
          <p:cNvPr id="4" name="Graphic 3" descr="Line arrow Straight">
            <a:extLst>
              <a:ext uri="{FF2B5EF4-FFF2-40B4-BE49-F238E27FC236}">
                <a16:creationId xmlns:a16="http://schemas.microsoft.com/office/drawing/2014/main" id="{133E23EF-C30C-6F42-A0BD-C96A053DBA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651118" y="4384849"/>
            <a:ext cx="406371" cy="413896"/>
          </a:xfrm>
          <a:prstGeom prst="rect">
            <a:avLst/>
          </a:prstGeom>
        </p:spPr>
      </p:pic>
      <p:pic>
        <p:nvPicPr>
          <p:cNvPr id="5" name="Graphic 4" descr="Line arrow Straight">
            <a:extLst>
              <a:ext uri="{FF2B5EF4-FFF2-40B4-BE49-F238E27FC236}">
                <a16:creationId xmlns:a16="http://schemas.microsoft.com/office/drawing/2014/main" id="{1ADDFF3C-F0DE-654F-91F7-22D0B1E1AC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419744" y="4288772"/>
            <a:ext cx="406371" cy="413896"/>
          </a:xfrm>
          <a:prstGeom prst="rect">
            <a:avLst/>
          </a:prstGeom>
        </p:spPr>
      </p:pic>
      <p:pic>
        <p:nvPicPr>
          <p:cNvPr id="6" name="Graphic 5" descr="Line arrow Straight">
            <a:extLst>
              <a:ext uri="{FF2B5EF4-FFF2-40B4-BE49-F238E27FC236}">
                <a16:creationId xmlns:a16="http://schemas.microsoft.com/office/drawing/2014/main" id="{072D39F2-1CC2-BE4C-B97A-C55D4B0F5E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626691" y="4632114"/>
            <a:ext cx="406371" cy="413896"/>
          </a:xfrm>
          <a:prstGeom prst="rect">
            <a:avLst/>
          </a:prstGeom>
        </p:spPr>
      </p:pic>
      <p:pic>
        <p:nvPicPr>
          <p:cNvPr id="7" name="Graphic 6" descr="Line arrow Straight">
            <a:extLst>
              <a:ext uri="{FF2B5EF4-FFF2-40B4-BE49-F238E27FC236}">
                <a16:creationId xmlns:a16="http://schemas.microsoft.com/office/drawing/2014/main" id="{95C8D452-F104-D741-B467-6DB7277627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5041363" y="4588035"/>
            <a:ext cx="406371" cy="413896"/>
          </a:xfrm>
          <a:prstGeom prst="rect">
            <a:avLst/>
          </a:prstGeom>
        </p:spPr>
      </p:pic>
      <p:pic>
        <p:nvPicPr>
          <p:cNvPr id="8" name="Graphic 7" descr="Line arrow Straight">
            <a:extLst>
              <a:ext uri="{FF2B5EF4-FFF2-40B4-BE49-F238E27FC236}">
                <a16:creationId xmlns:a16="http://schemas.microsoft.com/office/drawing/2014/main" id="{F322BD39-FC98-A749-B22F-82685FE6DA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5173884" y="4520562"/>
            <a:ext cx="406371" cy="413896"/>
          </a:xfrm>
          <a:prstGeom prst="rect">
            <a:avLst/>
          </a:prstGeom>
        </p:spPr>
      </p:pic>
      <p:pic>
        <p:nvPicPr>
          <p:cNvPr id="9" name="Graphic 8" descr="Line arrow Straight">
            <a:extLst>
              <a:ext uri="{FF2B5EF4-FFF2-40B4-BE49-F238E27FC236}">
                <a16:creationId xmlns:a16="http://schemas.microsoft.com/office/drawing/2014/main" id="{1841CBC8-6ABC-0546-8D61-99DEDD9F02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007235" y="4466667"/>
            <a:ext cx="406371" cy="413896"/>
          </a:xfrm>
          <a:prstGeom prst="rect">
            <a:avLst/>
          </a:prstGeom>
        </p:spPr>
      </p:pic>
      <p:pic>
        <p:nvPicPr>
          <p:cNvPr id="10" name="Graphic 9" descr="Line arrow Straight">
            <a:extLst>
              <a:ext uri="{FF2B5EF4-FFF2-40B4-BE49-F238E27FC236}">
                <a16:creationId xmlns:a16="http://schemas.microsoft.com/office/drawing/2014/main" id="{A122A64B-2D17-C747-8C54-DDA0FDA28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108403" y="4384849"/>
            <a:ext cx="406371" cy="413896"/>
          </a:xfrm>
          <a:prstGeom prst="rect">
            <a:avLst/>
          </a:prstGeom>
        </p:spPr>
      </p:pic>
      <p:pic>
        <p:nvPicPr>
          <p:cNvPr id="11" name="Graphic 10" descr="Line arrow Straight">
            <a:extLst>
              <a:ext uri="{FF2B5EF4-FFF2-40B4-BE49-F238E27FC236}">
                <a16:creationId xmlns:a16="http://schemas.microsoft.com/office/drawing/2014/main" id="{9787E966-12D3-7F41-9A79-28C5161595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264767" y="4458952"/>
            <a:ext cx="406371" cy="413896"/>
          </a:xfrm>
          <a:prstGeom prst="rect">
            <a:avLst/>
          </a:prstGeom>
        </p:spPr>
      </p:pic>
      <p:pic>
        <p:nvPicPr>
          <p:cNvPr id="12" name="Graphic 11" descr="Line arrow Straight">
            <a:extLst>
              <a:ext uri="{FF2B5EF4-FFF2-40B4-BE49-F238E27FC236}">
                <a16:creationId xmlns:a16="http://schemas.microsoft.com/office/drawing/2014/main" id="{8A419CF6-766F-2A4E-8C84-514995092E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385149" y="4369293"/>
            <a:ext cx="406371" cy="413896"/>
          </a:xfrm>
          <a:prstGeom prst="rect">
            <a:avLst/>
          </a:prstGeom>
        </p:spPr>
      </p:pic>
      <p:pic>
        <p:nvPicPr>
          <p:cNvPr id="13" name="Graphic 12" descr="Line arrow Straight">
            <a:extLst>
              <a:ext uri="{FF2B5EF4-FFF2-40B4-BE49-F238E27FC236}">
                <a16:creationId xmlns:a16="http://schemas.microsoft.com/office/drawing/2014/main" id="{E127E665-BE42-F845-B67B-1B399AF6E2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7862542" y="4375716"/>
            <a:ext cx="406371" cy="413896"/>
          </a:xfrm>
          <a:prstGeom prst="rect">
            <a:avLst/>
          </a:prstGeom>
        </p:spPr>
      </p:pic>
      <p:pic>
        <p:nvPicPr>
          <p:cNvPr id="14" name="Graphic 13" descr="Line arrow Straight">
            <a:extLst>
              <a:ext uri="{FF2B5EF4-FFF2-40B4-BE49-F238E27FC236}">
                <a16:creationId xmlns:a16="http://schemas.microsoft.com/office/drawing/2014/main" id="{77CAC03C-DA6A-1947-9E69-EEDBD9DE5E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8006767" y="4426626"/>
            <a:ext cx="406371" cy="413896"/>
          </a:xfrm>
          <a:prstGeom prst="rect">
            <a:avLst/>
          </a:prstGeom>
        </p:spPr>
      </p:pic>
      <p:pic>
        <p:nvPicPr>
          <p:cNvPr id="15" name="Graphic 14" descr="Line arrow Straight">
            <a:extLst>
              <a:ext uri="{FF2B5EF4-FFF2-40B4-BE49-F238E27FC236}">
                <a16:creationId xmlns:a16="http://schemas.microsoft.com/office/drawing/2014/main" id="{B316BBE4-9074-F84B-AB7B-5CB641478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8281997" y="4445497"/>
            <a:ext cx="406371" cy="413896"/>
          </a:xfrm>
          <a:prstGeom prst="rect">
            <a:avLst/>
          </a:prstGeom>
        </p:spPr>
      </p:pic>
      <p:pic>
        <p:nvPicPr>
          <p:cNvPr id="16" name="Graphic 15" descr="Line arrow Straight">
            <a:extLst>
              <a:ext uri="{FF2B5EF4-FFF2-40B4-BE49-F238E27FC236}">
                <a16:creationId xmlns:a16="http://schemas.microsoft.com/office/drawing/2014/main" id="{9B0CA292-BCEB-9447-B6B9-470D4C0F9A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9460316" y="4367998"/>
            <a:ext cx="406371" cy="413896"/>
          </a:xfrm>
          <a:prstGeom prst="rect">
            <a:avLst/>
          </a:prstGeom>
        </p:spPr>
      </p:pic>
      <p:pic>
        <p:nvPicPr>
          <p:cNvPr id="17" name="Graphic 16" descr="Line arrow Straight">
            <a:extLst>
              <a:ext uri="{FF2B5EF4-FFF2-40B4-BE49-F238E27FC236}">
                <a16:creationId xmlns:a16="http://schemas.microsoft.com/office/drawing/2014/main" id="{8AE78077-8AEE-324C-BC56-51407403CC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9707912" y="4629812"/>
            <a:ext cx="406371" cy="413896"/>
          </a:xfrm>
          <a:prstGeom prst="rect">
            <a:avLst/>
          </a:prstGeom>
        </p:spPr>
      </p:pic>
      <p:pic>
        <p:nvPicPr>
          <p:cNvPr id="18" name="Graphic 17" descr="Line arrow Straight">
            <a:extLst>
              <a:ext uri="{FF2B5EF4-FFF2-40B4-BE49-F238E27FC236}">
                <a16:creationId xmlns:a16="http://schemas.microsoft.com/office/drawing/2014/main" id="{F75EC245-F818-3748-9184-A208605936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0369404" y="4491958"/>
            <a:ext cx="406371" cy="413896"/>
          </a:xfrm>
          <a:prstGeom prst="rect">
            <a:avLst/>
          </a:prstGeom>
        </p:spPr>
      </p:pic>
      <p:pic>
        <p:nvPicPr>
          <p:cNvPr id="19" name="Graphic 18" descr="Line arrow Straight">
            <a:extLst>
              <a:ext uri="{FF2B5EF4-FFF2-40B4-BE49-F238E27FC236}">
                <a16:creationId xmlns:a16="http://schemas.microsoft.com/office/drawing/2014/main" id="{16964815-69F1-2A47-8832-0584198F92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0652383" y="4526905"/>
            <a:ext cx="406371" cy="413896"/>
          </a:xfrm>
          <a:prstGeom prst="rect">
            <a:avLst/>
          </a:prstGeom>
        </p:spPr>
      </p:pic>
      <p:pic>
        <p:nvPicPr>
          <p:cNvPr id="20" name="Graphic 19" descr="Line arrow Straight">
            <a:extLst>
              <a:ext uri="{FF2B5EF4-FFF2-40B4-BE49-F238E27FC236}">
                <a16:creationId xmlns:a16="http://schemas.microsoft.com/office/drawing/2014/main" id="{9B5D947E-1D11-AC44-885B-69FDB24A2D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063674" y="4578902"/>
            <a:ext cx="406371" cy="413896"/>
          </a:xfrm>
          <a:prstGeom prst="rect">
            <a:avLst/>
          </a:prstGeom>
        </p:spPr>
      </p:pic>
      <p:pic>
        <p:nvPicPr>
          <p:cNvPr id="21" name="Graphic 20" descr="Line arrow Straight">
            <a:extLst>
              <a:ext uri="{FF2B5EF4-FFF2-40B4-BE49-F238E27FC236}">
                <a16:creationId xmlns:a16="http://schemas.microsoft.com/office/drawing/2014/main" id="{55087CF1-6E30-6F46-9562-E4593B9F28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449911" y="4491959"/>
            <a:ext cx="406371" cy="413896"/>
          </a:xfrm>
          <a:prstGeom prst="rect">
            <a:avLst/>
          </a:prstGeom>
        </p:spPr>
      </p:pic>
      <p:pic>
        <p:nvPicPr>
          <p:cNvPr id="22" name="Graphic 21" descr="Line arrow Straight">
            <a:extLst>
              <a:ext uri="{FF2B5EF4-FFF2-40B4-BE49-F238E27FC236}">
                <a16:creationId xmlns:a16="http://schemas.microsoft.com/office/drawing/2014/main" id="{912A3ED5-62FF-EF42-AE5D-8947036AC2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562547" y="8488764"/>
            <a:ext cx="406371" cy="413896"/>
          </a:xfrm>
          <a:prstGeom prst="rect">
            <a:avLst/>
          </a:prstGeom>
        </p:spPr>
      </p:pic>
      <p:pic>
        <p:nvPicPr>
          <p:cNvPr id="23" name="Graphic 22" descr="Line arrow Straight">
            <a:extLst>
              <a:ext uri="{FF2B5EF4-FFF2-40B4-BE49-F238E27FC236}">
                <a16:creationId xmlns:a16="http://schemas.microsoft.com/office/drawing/2014/main" id="{6F19E6FD-72B6-0C43-A9CD-61673B174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714947" y="8641164"/>
            <a:ext cx="406371" cy="413896"/>
          </a:xfrm>
          <a:prstGeom prst="rect">
            <a:avLst/>
          </a:prstGeom>
        </p:spPr>
      </p:pic>
      <p:pic>
        <p:nvPicPr>
          <p:cNvPr id="24" name="Graphic 23" descr="Line arrow Straight">
            <a:extLst>
              <a:ext uri="{FF2B5EF4-FFF2-40B4-BE49-F238E27FC236}">
                <a16:creationId xmlns:a16="http://schemas.microsoft.com/office/drawing/2014/main" id="{BA441A44-F89A-B547-B6A0-FC3130A416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332595" y="8493543"/>
            <a:ext cx="406371" cy="413896"/>
          </a:xfrm>
          <a:prstGeom prst="rect">
            <a:avLst/>
          </a:prstGeom>
        </p:spPr>
      </p:pic>
      <p:pic>
        <p:nvPicPr>
          <p:cNvPr id="25" name="Graphic 24" descr="Line arrow Straight">
            <a:extLst>
              <a:ext uri="{FF2B5EF4-FFF2-40B4-BE49-F238E27FC236}">
                <a16:creationId xmlns:a16="http://schemas.microsoft.com/office/drawing/2014/main" id="{FE8C7005-288D-1B4C-98CF-02B3D97302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509011" y="8519448"/>
            <a:ext cx="406371" cy="413896"/>
          </a:xfrm>
          <a:prstGeom prst="rect">
            <a:avLst/>
          </a:prstGeom>
        </p:spPr>
      </p:pic>
      <p:pic>
        <p:nvPicPr>
          <p:cNvPr id="26" name="Graphic 25" descr="Line arrow Straight">
            <a:extLst>
              <a:ext uri="{FF2B5EF4-FFF2-40B4-BE49-F238E27FC236}">
                <a16:creationId xmlns:a16="http://schemas.microsoft.com/office/drawing/2014/main" id="{6670EC56-2BD6-1149-A03F-547152A2BD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651117" y="8277405"/>
            <a:ext cx="406371" cy="413896"/>
          </a:xfrm>
          <a:prstGeom prst="rect">
            <a:avLst/>
          </a:prstGeom>
        </p:spPr>
      </p:pic>
      <p:pic>
        <p:nvPicPr>
          <p:cNvPr id="27" name="Graphic 26" descr="Line arrow Straight">
            <a:extLst>
              <a:ext uri="{FF2B5EF4-FFF2-40B4-BE49-F238E27FC236}">
                <a16:creationId xmlns:a16="http://schemas.microsoft.com/office/drawing/2014/main" id="{1B514F04-A398-034D-8523-A1B98BF3F7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919710" y="8601613"/>
            <a:ext cx="406371" cy="413896"/>
          </a:xfrm>
          <a:prstGeom prst="rect">
            <a:avLst/>
          </a:prstGeom>
        </p:spPr>
      </p:pic>
      <p:pic>
        <p:nvPicPr>
          <p:cNvPr id="28" name="Graphic 27" descr="Line arrow Straight">
            <a:extLst>
              <a:ext uri="{FF2B5EF4-FFF2-40B4-BE49-F238E27FC236}">
                <a16:creationId xmlns:a16="http://schemas.microsoft.com/office/drawing/2014/main" id="{A437DC9B-03D8-2E4C-A4B6-0946397A04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395899" y="8316612"/>
            <a:ext cx="406371" cy="413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34818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1A9D28-29AD-3246-AB34-7C3D2CA0EE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008864" cy="9756648"/>
          </a:xfrm>
          <a:prstGeom prst="rect">
            <a:avLst/>
          </a:prstGeom>
        </p:spPr>
      </p:pic>
      <p:pic>
        <p:nvPicPr>
          <p:cNvPr id="5" name="Graphic 4" descr="Line arrow Straight">
            <a:extLst>
              <a:ext uri="{FF2B5EF4-FFF2-40B4-BE49-F238E27FC236}">
                <a16:creationId xmlns:a16="http://schemas.microsoft.com/office/drawing/2014/main" id="{107375D9-0838-7149-91EE-C1E2014E85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810871" y="4644169"/>
            <a:ext cx="627675" cy="639298"/>
          </a:xfrm>
          <a:prstGeom prst="rect">
            <a:avLst/>
          </a:prstGeom>
        </p:spPr>
      </p:pic>
      <p:pic>
        <p:nvPicPr>
          <p:cNvPr id="6" name="Graphic 5" descr="Line arrow Straight">
            <a:extLst>
              <a:ext uri="{FF2B5EF4-FFF2-40B4-BE49-F238E27FC236}">
                <a16:creationId xmlns:a16="http://schemas.microsoft.com/office/drawing/2014/main" id="{49E4E4C1-D698-8E4C-99D3-0A900E12AE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003795" y="4330332"/>
            <a:ext cx="627675" cy="639298"/>
          </a:xfrm>
          <a:prstGeom prst="rect">
            <a:avLst/>
          </a:prstGeom>
        </p:spPr>
      </p:pic>
      <p:pic>
        <p:nvPicPr>
          <p:cNvPr id="7" name="Graphic 6" descr="Line arrow Straight">
            <a:extLst>
              <a:ext uri="{FF2B5EF4-FFF2-40B4-BE49-F238E27FC236}">
                <a16:creationId xmlns:a16="http://schemas.microsoft.com/office/drawing/2014/main" id="{84807BF5-622E-0E46-9ED0-C95B994215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9030774" y="4557151"/>
            <a:ext cx="627675" cy="639298"/>
          </a:xfrm>
          <a:prstGeom prst="rect">
            <a:avLst/>
          </a:prstGeom>
        </p:spPr>
      </p:pic>
      <p:pic>
        <p:nvPicPr>
          <p:cNvPr id="8" name="Graphic 7" descr="Line arrow Straight">
            <a:extLst>
              <a:ext uri="{FF2B5EF4-FFF2-40B4-BE49-F238E27FC236}">
                <a16:creationId xmlns:a16="http://schemas.microsoft.com/office/drawing/2014/main" id="{585A832F-8A18-F54F-8C16-52ECE83C3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9605419" y="4391922"/>
            <a:ext cx="627675" cy="639298"/>
          </a:xfrm>
          <a:prstGeom prst="rect">
            <a:avLst/>
          </a:prstGeom>
        </p:spPr>
      </p:pic>
      <p:pic>
        <p:nvPicPr>
          <p:cNvPr id="9" name="Graphic 8" descr="Line arrow Straight">
            <a:extLst>
              <a:ext uri="{FF2B5EF4-FFF2-40B4-BE49-F238E27FC236}">
                <a16:creationId xmlns:a16="http://schemas.microsoft.com/office/drawing/2014/main" id="{D8AE3EBF-CDF5-CD46-8E15-EF5C45C952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0413722" y="4644169"/>
            <a:ext cx="627675" cy="639298"/>
          </a:xfrm>
          <a:prstGeom prst="rect">
            <a:avLst/>
          </a:prstGeom>
        </p:spPr>
      </p:pic>
      <p:pic>
        <p:nvPicPr>
          <p:cNvPr id="10" name="Graphic 9" descr="Line arrow Straight">
            <a:extLst>
              <a:ext uri="{FF2B5EF4-FFF2-40B4-BE49-F238E27FC236}">
                <a16:creationId xmlns:a16="http://schemas.microsoft.com/office/drawing/2014/main" id="{EB91D9CB-EF97-094C-88D9-0292C4B851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053021" y="4587210"/>
            <a:ext cx="627675" cy="639298"/>
          </a:xfrm>
          <a:prstGeom prst="rect">
            <a:avLst/>
          </a:prstGeom>
        </p:spPr>
      </p:pic>
      <p:pic>
        <p:nvPicPr>
          <p:cNvPr id="11" name="Graphic 10" descr="Line arrow Straight">
            <a:extLst>
              <a:ext uri="{FF2B5EF4-FFF2-40B4-BE49-F238E27FC236}">
                <a16:creationId xmlns:a16="http://schemas.microsoft.com/office/drawing/2014/main" id="{405BDB83-97F3-6D43-8616-DEC205FA6E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1199790" y="4746329"/>
            <a:ext cx="627675" cy="639298"/>
          </a:xfrm>
          <a:prstGeom prst="rect">
            <a:avLst/>
          </a:prstGeom>
        </p:spPr>
      </p:pic>
      <p:pic>
        <p:nvPicPr>
          <p:cNvPr id="12" name="Graphic 11" descr="Line arrow Straight">
            <a:extLst>
              <a:ext uri="{FF2B5EF4-FFF2-40B4-BE49-F238E27FC236}">
                <a16:creationId xmlns:a16="http://schemas.microsoft.com/office/drawing/2014/main" id="{20D3EFCF-29C6-DC46-B8FF-D3BA78EEB5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493340" y="8296515"/>
            <a:ext cx="627675" cy="639298"/>
          </a:xfrm>
          <a:prstGeom prst="rect">
            <a:avLst/>
          </a:prstGeom>
        </p:spPr>
      </p:pic>
      <p:pic>
        <p:nvPicPr>
          <p:cNvPr id="13" name="Graphic 12" descr="Line arrow Straight">
            <a:extLst>
              <a:ext uri="{FF2B5EF4-FFF2-40B4-BE49-F238E27FC236}">
                <a16:creationId xmlns:a16="http://schemas.microsoft.com/office/drawing/2014/main" id="{9D71EF69-46E0-9544-8EB7-223A26AC5C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656251" y="8196668"/>
            <a:ext cx="627675" cy="639298"/>
          </a:xfrm>
          <a:prstGeom prst="rect">
            <a:avLst/>
          </a:prstGeom>
        </p:spPr>
      </p:pic>
      <p:pic>
        <p:nvPicPr>
          <p:cNvPr id="14" name="Graphic 13" descr="Line arrow Straight">
            <a:extLst>
              <a:ext uri="{FF2B5EF4-FFF2-40B4-BE49-F238E27FC236}">
                <a16:creationId xmlns:a16="http://schemas.microsoft.com/office/drawing/2014/main" id="{2074D89C-C38A-0747-8C37-D903A67A02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2894445" y="8394477"/>
            <a:ext cx="627675" cy="639298"/>
          </a:xfrm>
          <a:prstGeom prst="rect">
            <a:avLst/>
          </a:prstGeom>
        </p:spPr>
      </p:pic>
      <p:pic>
        <p:nvPicPr>
          <p:cNvPr id="15" name="Graphic 14" descr="Line arrow Straight">
            <a:extLst>
              <a:ext uri="{FF2B5EF4-FFF2-40B4-BE49-F238E27FC236}">
                <a16:creationId xmlns:a16="http://schemas.microsoft.com/office/drawing/2014/main" id="{6D474730-03BD-BC4A-ACB2-1C4EF63A68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3615199" y="8510506"/>
            <a:ext cx="627675" cy="639298"/>
          </a:xfrm>
          <a:prstGeom prst="rect">
            <a:avLst/>
          </a:prstGeom>
        </p:spPr>
      </p:pic>
      <p:pic>
        <p:nvPicPr>
          <p:cNvPr id="16" name="Graphic 15" descr="Line arrow Straight">
            <a:extLst>
              <a:ext uri="{FF2B5EF4-FFF2-40B4-BE49-F238E27FC236}">
                <a16:creationId xmlns:a16="http://schemas.microsoft.com/office/drawing/2014/main" id="{4719CC64-9BEC-E043-9BA1-55705E3C2C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271178" y="8427474"/>
            <a:ext cx="627675" cy="639298"/>
          </a:xfrm>
          <a:prstGeom prst="rect">
            <a:avLst/>
          </a:prstGeom>
        </p:spPr>
      </p:pic>
      <p:pic>
        <p:nvPicPr>
          <p:cNvPr id="17" name="Graphic 16" descr="Line arrow Straight">
            <a:extLst>
              <a:ext uri="{FF2B5EF4-FFF2-40B4-BE49-F238E27FC236}">
                <a16:creationId xmlns:a16="http://schemas.microsoft.com/office/drawing/2014/main" id="{4254CBAF-D1AA-1949-9D02-17FE2C6FB3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492992" y="8329512"/>
            <a:ext cx="627675" cy="639298"/>
          </a:xfrm>
          <a:prstGeom prst="rect">
            <a:avLst/>
          </a:prstGeom>
        </p:spPr>
      </p:pic>
      <p:pic>
        <p:nvPicPr>
          <p:cNvPr id="18" name="Graphic 17" descr="Line arrow Straight">
            <a:extLst>
              <a:ext uri="{FF2B5EF4-FFF2-40B4-BE49-F238E27FC236}">
                <a16:creationId xmlns:a16="http://schemas.microsoft.com/office/drawing/2014/main" id="{4632E42C-720F-A84E-95F3-2BA68E8E69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672282" y="8244576"/>
            <a:ext cx="627675" cy="639298"/>
          </a:xfrm>
          <a:prstGeom prst="rect">
            <a:avLst/>
          </a:prstGeom>
        </p:spPr>
      </p:pic>
      <p:pic>
        <p:nvPicPr>
          <p:cNvPr id="19" name="Graphic 18" descr="Line arrow Straight">
            <a:extLst>
              <a:ext uri="{FF2B5EF4-FFF2-40B4-BE49-F238E27FC236}">
                <a16:creationId xmlns:a16="http://schemas.microsoft.com/office/drawing/2014/main" id="{F33A2E5C-49F6-1443-B738-920DBEBBEB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4927156" y="8244576"/>
            <a:ext cx="627675" cy="639298"/>
          </a:xfrm>
          <a:prstGeom prst="rect">
            <a:avLst/>
          </a:prstGeom>
        </p:spPr>
      </p:pic>
      <p:pic>
        <p:nvPicPr>
          <p:cNvPr id="20" name="Graphic 19" descr="Line arrow Straight">
            <a:extLst>
              <a:ext uri="{FF2B5EF4-FFF2-40B4-BE49-F238E27FC236}">
                <a16:creationId xmlns:a16="http://schemas.microsoft.com/office/drawing/2014/main" id="{D30002E6-0E76-FF4C-BA21-26DC0F17A9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5701622" y="8510506"/>
            <a:ext cx="627675" cy="639298"/>
          </a:xfrm>
          <a:prstGeom prst="rect">
            <a:avLst/>
          </a:prstGeom>
        </p:spPr>
      </p:pic>
      <p:pic>
        <p:nvPicPr>
          <p:cNvPr id="21" name="Graphic 20" descr="Line arrow Straight">
            <a:extLst>
              <a:ext uri="{FF2B5EF4-FFF2-40B4-BE49-F238E27FC236}">
                <a16:creationId xmlns:a16="http://schemas.microsoft.com/office/drawing/2014/main" id="{A36EC589-10EC-A24D-A0FE-EB93C8266D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003795" y="8427475"/>
            <a:ext cx="627675" cy="639298"/>
          </a:xfrm>
          <a:prstGeom prst="rect">
            <a:avLst/>
          </a:prstGeom>
        </p:spPr>
      </p:pic>
      <p:pic>
        <p:nvPicPr>
          <p:cNvPr id="23" name="Graphic 22" descr="Line arrow Straight">
            <a:extLst>
              <a:ext uri="{FF2B5EF4-FFF2-40B4-BE49-F238E27FC236}">
                <a16:creationId xmlns:a16="http://schemas.microsoft.com/office/drawing/2014/main" id="{B52FB3A4-DC80-1445-B8A4-F255313BEB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6693929" y="8273788"/>
            <a:ext cx="627675" cy="639298"/>
          </a:xfrm>
          <a:prstGeom prst="rect">
            <a:avLst/>
          </a:prstGeom>
        </p:spPr>
      </p:pic>
      <p:pic>
        <p:nvPicPr>
          <p:cNvPr id="24" name="Graphic 23" descr="Line arrow Straight">
            <a:extLst>
              <a:ext uri="{FF2B5EF4-FFF2-40B4-BE49-F238E27FC236}">
                <a16:creationId xmlns:a16="http://schemas.microsoft.com/office/drawing/2014/main" id="{DB062889-A842-A444-BDF6-935CD1052F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7765849" y="8394477"/>
            <a:ext cx="627675" cy="639298"/>
          </a:xfrm>
          <a:prstGeom prst="rect">
            <a:avLst/>
          </a:prstGeom>
        </p:spPr>
      </p:pic>
      <p:pic>
        <p:nvPicPr>
          <p:cNvPr id="25" name="Graphic 24" descr="Line arrow Straight">
            <a:extLst>
              <a:ext uri="{FF2B5EF4-FFF2-40B4-BE49-F238E27FC236}">
                <a16:creationId xmlns:a16="http://schemas.microsoft.com/office/drawing/2014/main" id="{F45FACE0-CB4E-D246-AAA2-46CD20C4F9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8677013" y="8318587"/>
            <a:ext cx="627675" cy="639298"/>
          </a:xfrm>
          <a:prstGeom prst="rect">
            <a:avLst/>
          </a:prstGeom>
        </p:spPr>
      </p:pic>
      <p:pic>
        <p:nvPicPr>
          <p:cNvPr id="26" name="Graphic 25" descr="Line arrow Straight">
            <a:extLst>
              <a:ext uri="{FF2B5EF4-FFF2-40B4-BE49-F238E27FC236}">
                <a16:creationId xmlns:a16="http://schemas.microsoft.com/office/drawing/2014/main" id="{E9B458F6-BECF-FC43-9A86-8CBFEB130F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8948878" y="8373129"/>
            <a:ext cx="627675" cy="639298"/>
          </a:xfrm>
          <a:prstGeom prst="rect">
            <a:avLst/>
          </a:prstGeom>
        </p:spPr>
      </p:pic>
      <p:pic>
        <p:nvPicPr>
          <p:cNvPr id="27" name="Graphic 26" descr="Line arrow Straight">
            <a:extLst>
              <a:ext uri="{FF2B5EF4-FFF2-40B4-BE49-F238E27FC236}">
                <a16:creationId xmlns:a16="http://schemas.microsoft.com/office/drawing/2014/main" id="{10FEC874-9E89-6F4C-9605-AE31F8B965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9220743" y="8407920"/>
            <a:ext cx="627675" cy="639298"/>
          </a:xfrm>
          <a:prstGeom prst="rect">
            <a:avLst/>
          </a:prstGeom>
        </p:spPr>
      </p:pic>
      <p:pic>
        <p:nvPicPr>
          <p:cNvPr id="28" name="Graphic 27" descr="Line arrow Straight">
            <a:extLst>
              <a:ext uri="{FF2B5EF4-FFF2-40B4-BE49-F238E27FC236}">
                <a16:creationId xmlns:a16="http://schemas.microsoft.com/office/drawing/2014/main" id="{C57525CE-92EE-9744-9D18-E998C61FAD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9350423" y="8207900"/>
            <a:ext cx="627675" cy="639298"/>
          </a:xfrm>
          <a:prstGeom prst="rect">
            <a:avLst/>
          </a:prstGeom>
        </p:spPr>
      </p:pic>
      <p:pic>
        <p:nvPicPr>
          <p:cNvPr id="29" name="Graphic 28" descr="Line arrow Straight">
            <a:extLst>
              <a:ext uri="{FF2B5EF4-FFF2-40B4-BE49-F238E27FC236}">
                <a16:creationId xmlns:a16="http://schemas.microsoft.com/office/drawing/2014/main" id="{938EA25E-EF28-C441-BD93-5CB30F04C6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10252298" y="8244577"/>
            <a:ext cx="627675" cy="639298"/>
          </a:xfrm>
          <a:prstGeom prst="rect">
            <a:avLst/>
          </a:prstGeom>
        </p:spPr>
      </p:pic>
      <p:pic>
        <p:nvPicPr>
          <p:cNvPr id="30" name="Graphic 29" descr="Line arrow Straight">
            <a:extLst>
              <a:ext uri="{FF2B5EF4-FFF2-40B4-BE49-F238E27FC236}">
                <a16:creationId xmlns:a16="http://schemas.microsoft.com/office/drawing/2014/main" id="{95A64C3A-EBBA-E643-9A10-5215FF26D0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5400000">
            <a:off x="5098194" y="4432492"/>
            <a:ext cx="627675" cy="63929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7E5CD44-FD24-CD43-BADA-657D6D2F63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2064981"/>
              </p:ext>
            </p:extLst>
          </p:nvPr>
        </p:nvGraphicFramePr>
        <p:xfrm>
          <a:off x="270933" y="203200"/>
          <a:ext cx="12530667" cy="934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235180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Discharges, 4/16 - 9/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Discharges, </a:t>
            </a:r>
            <a:r>
              <a:rPr lang="en-US" dirty="0"/>
              <a:t>10</a:t>
            </a:r>
            <a:r>
              <a:rPr dirty="0"/>
              <a:t>/1</a:t>
            </a:r>
            <a:r>
              <a:rPr lang="en-US" dirty="0"/>
              <a:t>9</a:t>
            </a:r>
            <a:r>
              <a:rPr dirty="0"/>
              <a:t> - 9/</a:t>
            </a:r>
            <a:r>
              <a:rPr lang="en-US" dirty="0"/>
              <a:t>20</a:t>
            </a:r>
            <a:endParaRPr dirty="0"/>
          </a:p>
        </p:txBody>
      </p:sp>
      <p:sp>
        <p:nvSpPr>
          <p:cNvPr id="161" name="Total:       10,345     (7,042 - 4/16-3/17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65201" indent="-465201" defTabSz="578358">
              <a:spcBef>
                <a:spcPts val="2300"/>
              </a:spcBef>
              <a:defRPr sz="3564"/>
            </a:pPr>
            <a:r>
              <a:rPr dirty="0" err="1"/>
              <a:t>Reun</a:t>
            </a:r>
            <a:r>
              <a:rPr dirty="0"/>
              <a:t>:        </a:t>
            </a:r>
            <a:r>
              <a:rPr lang="en-US" dirty="0"/>
              <a:t>			   42%</a:t>
            </a:r>
            <a:endParaRPr dirty="0"/>
          </a:p>
          <a:p>
            <a:pPr marL="465201" indent="-465201" defTabSz="578358">
              <a:spcBef>
                <a:spcPts val="2300"/>
              </a:spcBef>
              <a:defRPr sz="3564"/>
            </a:pPr>
            <a:r>
              <a:rPr dirty="0"/>
              <a:t>Adopt:      </a:t>
            </a:r>
            <a:r>
              <a:rPr lang="en-US" dirty="0"/>
              <a:t>			   22%</a:t>
            </a:r>
            <a:endParaRPr dirty="0"/>
          </a:p>
          <a:p>
            <a:pPr marL="465201" indent="-465201" defTabSz="578358">
              <a:spcBef>
                <a:spcPts val="2300"/>
              </a:spcBef>
              <a:defRPr sz="3564"/>
            </a:pPr>
            <a:r>
              <a:rPr dirty="0"/>
              <a:t>Relative:   </a:t>
            </a:r>
            <a:r>
              <a:rPr lang="en-US" dirty="0"/>
              <a:t>			     7%</a:t>
            </a:r>
            <a:endParaRPr dirty="0"/>
          </a:p>
          <a:p>
            <a:pPr marL="465201" indent="-465201" defTabSz="578358">
              <a:spcBef>
                <a:spcPts val="2300"/>
              </a:spcBef>
              <a:defRPr sz="3564" b="1"/>
            </a:pPr>
            <a:r>
              <a:rPr dirty="0" err="1"/>
              <a:t>Emancip</a:t>
            </a:r>
            <a:r>
              <a:rPr dirty="0"/>
              <a:t>:    </a:t>
            </a:r>
            <a:r>
              <a:rPr lang="en-US" dirty="0"/>
              <a:t>			    10%</a:t>
            </a:r>
            <a:endParaRPr dirty="0"/>
          </a:p>
          <a:p>
            <a:pPr marL="465201" indent="-465201" defTabSz="578358">
              <a:spcBef>
                <a:spcPts val="2300"/>
              </a:spcBef>
              <a:defRPr sz="3564" b="1"/>
            </a:pPr>
            <a:r>
              <a:rPr dirty="0"/>
              <a:t>G-ship:        </a:t>
            </a:r>
            <a:r>
              <a:rPr lang="en-US" dirty="0"/>
              <a:t>		    16%</a:t>
            </a:r>
            <a:endParaRPr dirty="0"/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New_Template4">
  <a:themeElements>
    <a:clrScheme name="New_Template4">
      <a:dk1>
        <a:srgbClr val="414141"/>
      </a:dk1>
      <a:lt1>
        <a:srgbClr val="004141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Bodoni SvtyTwo ITC TT-Book"/>
        <a:ea typeface="Bodoni SvtyTwo ITC TT-Book"/>
        <a:cs typeface="Bodoni SvtyTwo ITC TT-Book"/>
      </a:majorFont>
      <a:minorFont>
        <a:latin typeface="Bodoni SvtyTwo ITC TT-Book"/>
        <a:ea typeface="Bodoni SvtyTwo ITC TT-Book"/>
        <a:cs typeface="Bodoni SvtyTwo ITC TT-Book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4">
  <a:themeElements>
    <a:clrScheme name="New_Template4">
      <a:dk1>
        <a:srgbClr val="000000"/>
      </a:dk1>
      <a:lt1>
        <a:srgbClr val="FFFFFF"/>
      </a:lt1>
      <a:dk2>
        <a:srgbClr val="66635F"/>
      </a:dk2>
      <a:lt2>
        <a:srgbClr val="C9C3BA"/>
      </a:lt2>
      <a:accent1>
        <a:srgbClr val="738FAF"/>
      </a:accent1>
      <a:accent2>
        <a:srgbClr val="74B6A8"/>
      </a:accent2>
      <a:accent3>
        <a:srgbClr val="A0AA69"/>
      </a:accent3>
      <a:accent4>
        <a:srgbClr val="CBA968"/>
      </a:accent4>
      <a:accent5>
        <a:srgbClr val="D08A7A"/>
      </a:accent5>
      <a:accent6>
        <a:srgbClr val="9E95A9"/>
      </a:accent6>
      <a:hlink>
        <a:srgbClr val="0000FF"/>
      </a:hlink>
      <a:folHlink>
        <a:srgbClr val="FF00FF"/>
      </a:folHlink>
    </a:clrScheme>
    <a:fontScheme name="New_Template4">
      <a:majorFont>
        <a:latin typeface="Bodoni SvtyTwo ITC TT-Book"/>
        <a:ea typeface="Bodoni SvtyTwo ITC TT-Book"/>
        <a:cs typeface="Bodoni SvtyTwo ITC TT-Book"/>
      </a:majorFont>
      <a:minorFont>
        <a:latin typeface="Bodoni SvtyTwo ITC TT-Book"/>
        <a:ea typeface="Bodoni SvtyTwo ITC TT-Book"/>
        <a:cs typeface="Bodoni SvtyTwo ITC TT-Book"/>
      </a:minorFont>
    </a:fontScheme>
    <a:fmtScheme name="New_Templat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25400" dist="33948" dir="2700000" rotWithShape="0">
                <a:srgbClr val="3B3936"/>
              </a:outerShdw>
            </a:effectLst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41414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14141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179</Words>
  <Application>Microsoft Macintosh PowerPoint</Application>
  <PresentationFormat>Custom</PresentationFormat>
  <Paragraphs>32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Bodoni SvtyTwo ITC TT-Book</vt:lpstr>
      <vt:lpstr>Helvetica</vt:lpstr>
      <vt:lpstr>Helvetica Neue</vt:lpstr>
      <vt:lpstr>Palatino</vt:lpstr>
      <vt:lpstr>Zapf Dingbats</vt:lpstr>
      <vt:lpstr>New_Template4</vt:lpstr>
      <vt:lpstr>CII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Discharges, 10/19 - 9/20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CII DATA</dc:title>
  <cp:lastModifiedBy>Jerry Bruce</cp:lastModifiedBy>
  <cp:revision>28</cp:revision>
  <dcterms:modified xsi:type="dcterms:W3CDTF">2021-03-25T14:46:50Z</dcterms:modified>
</cp:coreProperties>
</file>