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Lst>
  <p:notesMasterIdLst>
    <p:notesMasterId r:id="rId17"/>
  </p:notesMasterIdLst>
  <p:sldIdLst>
    <p:sldId id="256" r:id="rId3"/>
    <p:sldId id="939" r:id="rId4"/>
    <p:sldId id="938" r:id="rId5"/>
    <p:sldId id="266" r:id="rId6"/>
    <p:sldId id="264" r:id="rId7"/>
    <p:sldId id="267" r:id="rId8"/>
    <p:sldId id="270" r:id="rId9"/>
    <p:sldId id="272" r:id="rId10"/>
    <p:sldId id="269" r:id="rId11"/>
    <p:sldId id="936" r:id="rId12"/>
    <p:sldId id="271" r:id="rId13"/>
    <p:sldId id="934" r:id="rId14"/>
    <p:sldId id="786" r:id="rId15"/>
    <p:sldId id="93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a:srgbClr val="232B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418"/>
    <p:restoredTop sz="94692"/>
  </p:normalViewPr>
  <p:slideViewPr>
    <p:cSldViewPr snapToGrid="0" snapToObjects="1">
      <p:cViewPr varScale="1">
        <p:scale>
          <a:sx n="106" d="100"/>
          <a:sy n="106" d="100"/>
        </p:scale>
        <p:origin x="520"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7AF6A6-3580-4804-BA5B-293562C0FB1A}" type="datetimeFigureOut">
              <a:rPr lang="en-US" smtClean="0"/>
              <a:t>3/25/21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47E2333-EB25-4D19-867D-466C33FD3E67}" type="slidenum">
              <a:rPr lang="en-US" smtClean="0"/>
              <a:t>‹#›</a:t>
            </a:fld>
            <a:endParaRPr lang="en-US" dirty="0"/>
          </a:p>
        </p:txBody>
      </p:sp>
    </p:spTree>
    <p:extLst>
      <p:ext uri="{BB962C8B-B14F-4D97-AF65-F5344CB8AC3E}">
        <p14:creationId xmlns:p14="http://schemas.microsoft.com/office/powerpoint/2010/main" val="26145872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8D2EB66-D8FB-2148-8B0A-8E83C70B6C7B}" type="datetimeFigureOut">
              <a:rPr lang="en-US" smtClean="0"/>
              <a:t>3/25/21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ACC836-1C07-E141-9BFB-691395C8A2F7}" type="slidenum">
              <a:rPr lang="en-US" smtClean="0"/>
              <a:t>‹#›</a:t>
            </a:fld>
            <a:endParaRPr lang="en-US" dirty="0"/>
          </a:p>
        </p:txBody>
      </p:sp>
    </p:spTree>
    <p:extLst>
      <p:ext uri="{BB962C8B-B14F-4D97-AF65-F5344CB8AC3E}">
        <p14:creationId xmlns:p14="http://schemas.microsoft.com/office/powerpoint/2010/main" val="4672792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D2EB66-D8FB-2148-8B0A-8E83C70B6C7B}" type="datetimeFigureOut">
              <a:rPr lang="en-US" smtClean="0"/>
              <a:t>3/25/21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ACC836-1C07-E141-9BFB-691395C8A2F7}" type="slidenum">
              <a:rPr lang="en-US" smtClean="0"/>
              <a:t>‹#›</a:t>
            </a:fld>
            <a:endParaRPr lang="en-US" dirty="0"/>
          </a:p>
        </p:txBody>
      </p:sp>
    </p:spTree>
    <p:extLst>
      <p:ext uri="{BB962C8B-B14F-4D97-AF65-F5344CB8AC3E}">
        <p14:creationId xmlns:p14="http://schemas.microsoft.com/office/powerpoint/2010/main" val="11093443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D2EB66-D8FB-2148-8B0A-8E83C70B6C7B}" type="datetimeFigureOut">
              <a:rPr lang="en-US" smtClean="0"/>
              <a:t>3/25/21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ACC836-1C07-E141-9BFB-691395C8A2F7}" type="slidenum">
              <a:rPr lang="en-US" smtClean="0"/>
              <a:t>‹#›</a:t>
            </a:fld>
            <a:endParaRPr lang="en-US" dirty="0"/>
          </a:p>
        </p:txBody>
      </p:sp>
    </p:spTree>
    <p:extLst>
      <p:ext uri="{BB962C8B-B14F-4D97-AF65-F5344CB8AC3E}">
        <p14:creationId xmlns:p14="http://schemas.microsoft.com/office/powerpoint/2010/main" val="297332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553E2-1135-4C0D-94CD-A836DAD76E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7A58128-6410-4366-8C86-324A55760B9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7447725-B9D7-41EE-A56A-3D5AAF274AF1}"/>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5" name="Footer Placeholder 4">
            <a:extLst>
              <a:ext uri="{FF2B5EF4-FFF2-40B4-BE49-F238E27FC236}">
                <a16:creationId xmlns:a16="http://schemas.microsoft.com/office/drawing/2014/main" id="{940771C7-3870-4D8F-B8F3-284AB7A36DC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68143034-AA29-40B8-BC22-92459D07E9AC}"/>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26914749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1B4F5-976D-4AD4-99F8-00A8088706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FDE17A-92D0-47C4-BC73-AD5DBFEA4E9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516C59-EF55-4F5B-8BE1-88AED3B83560}"/>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5" name="Footer Placeholder 4">
            <a:extLst>
              <a:ext uri="{FF2B5EF4-FFF2-40B4-BE49-F238E27FC236}">
                <a16:creationId xmlns:a16="http://schemas.microsoft.com/office/drawing/2014/main" id="{78D26794-C808-4964-AD54-48C025291858}"/>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C5CC296-A5E5-4DD5-8118-830EB93ABCAD}"/>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28407832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836CD0-66C1-45E1-9A38-9241232A66E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3EB00CB-6A6E-4B4E-B29C-42055B41384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6DCF8E2-CE9A-44F5-AFEE-C82D642228E9}"/>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5" name="Footer Placeholder 4">
            <a:extLst>
              <a:ext uri="{FF2B5EF4-FFF2-40B4-BE49-F238E27FC236}">
                <a16:creationId xmlns:a16="http://schemas.microsoft.com/office/drawing/2014/main" id="{BFC656E2-B0A5-4E1F-89E4-92270585608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E8629DE-C126-4464-B995-EAC4E789BDE2}"/>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365647736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523159-9E99-41C8-BD76-FFA89C30C98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01824D3-79A1-4D18-AD87-262F565B189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49EECF9-DC82-4791-87BD-CE1B1CA97C4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972B338-E58B-4536-B853-DB0401B947CB}"/>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6" name="Footer Placeholder 5">
            <a:extLst>
              <a:ext uri="{FF2B5EF4-FFF2-40B4-BE49-F238E27FC236}">
                <a16:creationId xmlns:a16="http://schemas.microsoft.com/office/drawing/2014/main" id="{10F5C3A7-73D8-4FCE-9462-7435C670F057}"/>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DD357E53-3826-4BFB-8A32-1DBD1404FEF9}"/>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27944525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85CD34-858E-42FB-BF5C-278D83FCA52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1969B98-B973-4ECA-A2F7-264C13463E2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4AD7913-2A08-4743-82B7-C538BEB9B337}"/>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D9646CF-F16C-42F2-94A2-BB1CABA3FB5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ACF08CA-D709-4312-B064-3EF065B1929E}"/>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C268892-94A3-4ADE-BE0F-53888173C726}"/>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8" name="Footer Placeholder 7">
            <a:extLst>
              <a:ext uri="{FF2B5EF4-FFF2-40B4-BE49-F238E27FC236}">
                <a16:creationId xmlns:a16="http://schemas.microsoft.com/office/drawing/2014/main" id="{0134B7B6-A12E-400E-BE1D-0EF1C4CD2557}"/>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32CE13B-2C40-4E98-919A-5814909A6FED}"/>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293654689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C0F4AD-53DD-4A80-A0BD-C967DBED49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D962480-798E-4F38-BCD1-E1CC6673B645}"/>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4" name="Footer Placeholder 3">
            <a:extLst>
              <a:ext uri="{FF2B5EF4-FFF2-40B4-BE49-F238E27FC236}">
                <a16:creationId xmlns:a16="http://schemas.microsoft.com/office/drawing/2014/main" id="{C66B82A5-2A87-4733-A106-BE0801F5FBB9}"/>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49DB229F-5696-4FAC-B2E2-F5F6A110B0AD}"/>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29277792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2A8DEA-B4EC-4F16-9E4A-305FC871AA29}"/>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3" name="Footer Placeholder 2">
            <a:extLst>
              <a:ext uri="{FF2B5EF4-FFF2-40B4-BE49-F238E27FC236}">
                <a16:creationId xmlns:a16="http://schemas.microsoft.com/office/drawing/2014/main" id="{BA8C84F8-C6B4-40A9-ADEF-13AB925ECA1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D3A1C2D0-9BC6-49C1-8178-257B80CC782D}"/>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20583065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8CEABB-26CF-4AB8-86FB-A11C350067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3AFE2C1-5F93-4554-B67B-4145D5D595E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E1D6C82-D332-42E6-A842-B8E8C81E1F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97F0AC6-83A3-4E03-AC1C-56A632A15EB7}"/>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6" name="Footer Placeholder 5">
            <a:extLst>
              <a:ext uri="{FF2B5EF4-FFF2-40B4-BE49-F238E27FC236}">
                <a16:creationId xmlns:a16="http://schemas.microsoft.com/office/drawing/2014/main" id="{B0B69137-04BC-457E-9EB6-1D7C05C0156A}"/>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2A0E354-7F9F-472E-9461-47587ED6AAD2}"/>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29829874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D2EB66-D8FB-2148-8B0A-8E83C70B6C7B}" type="datetimeFigureOut">
              <a:rPr lang="en-US" smtClean="0"/>
              <a:t>3/25/21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ACC836-1C07-E141-9BFB-691395C8A2F7}" type="slidenum">
              <a:rPr lang="en-US" smtClean="0"/>
              <a:t>‹#›</a:t>
            </a:fld>
            <a:endParaRPr lang="en-US" dirty="0"/>
          </a:p>
        </p:txBody>
      </p:sp>
    </p:spTree>
    <p:extLst>
      <p:ext uri="{BB962C8B-B14F-4D97-AF65-F5344CB8AC3E}">
        <p14:creationId xmlns:p14="http://schemas.microsoft.com/office/powerpoint/2010/main" val="2139517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FEC1C4-BB41-4E75-B123-0971C351C7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D6EDDAB-4BC6-44EE-998E-902D0C09C2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A98AD516-7F9D-4147-85D6-60840C5FF8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19A42D1-EDA9-4D14-A0A4-E6B20B7C35CA}"/>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6" name="Footer Placeholder 5">
            <a:extLst>
              <a:ext uri="{FF2B5EF4-FFF2-40B4-BE49-F238E27FC236}">
                <a16:creationId xmlns:a16="http://schemas.microsoft.com/office/drawing/2014/main" id="{4C748C02-2963-4079-AA73-677988B3BCFC}"/>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F9114066-39EF-483B-B2F6-E5DA6AFF9E4C}"/>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27905493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7AE71-C04E-4355-947D-16C20091134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646C3E6-550E-463E-A105-CABA77786F03}"/>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8CF205-065E-4906-888D-4E0B4C3682E2}"/>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5" name="Footer Placeholder 4">
            <a:extLst>
              <a:ext uri="{FF2B5EF4-FFF2-40B4-BE49-F238E27FC236}">
                <a16:creationId xmlns:a16="http://schemas.microsoft.com/office/drawing/2014/main" id="{DFA97897-A9D0-4E91-8B90-FC77D7B1C05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EB056C38-3768-4107-8C94-AD85611E85F2}"/>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275540857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66B2F70-8944-44D5-8689-3645FEA9E9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82DC8CA6-EB42-4EF0-8BB7-3D53C6A4CAE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225DA3-4B05-45C6-9968-E40610028CFF}"/>
              </a:ext>
            </a:extLst>
          </p:cNvPr>
          <p:cNvSpPr>
            <a:spLocks noGrp="1"/>
          </p:cNvSpPr>
          <p:nvPr>
            <p:ph type="dt" sz="half" idx="10"/>
          </p:nvPr>
        </p:nvSpPr>
        <p:spPr/>
        <p:txBody>
          <a:bodyPr/>
          <a:lstStyle/>
          <a:p>
            <a:fld id="{1699495A-AC86-4DA0-9B95-04CF73B2BD92}" type="datetimeFigureOut">
              <a:rPr lang="en-US" smtClean="0"/>
              <a:t>3/25/21</a:t>
            </a:fld>
            <a:endParaRPr lang="en-US" dirty="0"/>
          </a:p>
        </p:txBody>
      </p:sp>
      <p:sp>
        <p:nvSpPr>
          <p:cNvPr id="5" name="Footer Placeholder 4">
            <a:extLst>
              <a:ext uri="{FF2B5EF4-FFF2-40B4-BE49-F238E27FC236}">
                <a16:creationId xmlns:a16="http://schemas.microsoft.com/office/drawing/2014/main" id="{5E2898B0-54A1-4AB7-9B64-5E2A65840832}"/>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DF421EF-2076-4233-83EB-2501D8C29335}"/>
              </a:ext>
            </a:extLst>
          </p:cNvPr>
          <p:cNvSpPr>
            <a:spLocks noGrp="1"/>
          </p:cNvSpPr>
          <p:nvPr>
            <p:ph type="sldNum" sz="quarter" idx="12"/>
          </p:nvPr>
        </p:nvSpPr>
        <p:spPr/>
        <p:txBody>
          <a:bodyPr/>
          <a:lstStyle/>
          <a:p>
            <a:fld id="{45362D63-6DE2-46E9-AE75-952879E173AD}" type="slidenum">
              <a:rPr lang="en-US" smtClean="0"/>
              <a:t>‹#›</a:t>
            </a:fld>
            <a:endParaRPr lang="en-US" dirty="0"/>
          </a:p>
        </p:txBody>
      </p:sp>
    </p:spTree>
    <p:extLst>
      <p:ext uri="{BB962C8B-B14F-4D97-AF65-F5344CB8AC3E}">
        <p14:creationId xmlns:p14="http://schemas.microsoft.com/office/powerpoint/2010/main" val="26763826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8D2EB66-D8FB-2148-8B0A-8E83C70B6C7B}" type="datetimeFigureOut">
              <a:rPr lang="en-US" smtClean="0"/>
              <a:t>3/25/21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2ACC836-1C07-E141-9BFB-691395C8A2F7}" type="slidenum">
              <a:rPr lang="en-US" smtClean="0"/>
              <a:t>‹#›</a:t>
            </a:fld>
            <a:endParaRPr lang="en-US" dirty="0"/>
          </a:p>
        </p:txBody>
      </p:sp>
    </p:spTree>
    <p:extLst>
      <p:ext uri="{BB962C8B-B14F-4D97-AF65-F5344CB8AC3E}">
        <p14:creationId xmlns:p14="http://schemas.microsoft.com/office/powerpoint/2010/main" val="9998909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8D2EB66-D8FB-2148-8B0A-8E83C70B6C7B}" type="datetimeFigureOut">
              <a:rPr lang="en-US" smtClean="0"/>
              <a:t>3/25/21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ACC836-1C07-E141-9BFB-691395C8A2F7}" type="slidenum">
              <a:rPr lang="en-US" smtClean="0"/>
              <a:t>‹#›</a:t>
            </a:fld>
            <a:endParaRPr lang="en-US" dirty="0"/>
          </a:p>
        </p:txBody>
      </p:sp>
    </p:spTree>
    <p:extLst>
      <p:ext uri="{BB962C8B-B14F-4D97-AF65-F5344CB8AC3E}">
        <p14:creationId xmlns:p14="http://schemas.microsoft.com/office/powerpoint/2010/main" val="11078437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8D2EB66-D8FB-2148-8B0A-8E83C70B6C7B}" type="datetimeFigureOut">
              <a:rPr lang="en-US" smtClean="0"/>
              <a:t>3/25/21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2ACC836-1C07-E141-9BFB-691395C8A2F7}" type="slidenum">
              <a:rPr lang="en-US" smtClean="0"/>
              <a:t>‹#›</a:t>
            </a:fld>
            <a:endParaRPr lang="en-US" dirty="0"/>
          </a:p>
        </p:txBody>
      </p:sp>
    </p:spTree>
    <p:extLst>
      <p:ext uri="{BB962C8B-B14F-4D97-AF65-F5344CB8AC3E}">
        <p14:creationId xmlns:p14="http://schemas.microsoft.com/office/powerpoint/2010/main" val="8467203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8D2EB66-D8FB-2148-8B0A-8E83C70B6C7B}" type="datetimeFigureOut">
              <a:rPr lang="en-US" smtClean="0"/>
              <a:t>3/25/21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2ACC836-1C07-E141-9BFB-691395C8A2F7}" type="slidenum">
              <a:rPr lang="en-US" smtClean="0"/>
              <a:t>‹#›</a:t>
            </a:fld>
            <a:endParaRPr lang="en-US" dirty="0"/>
          </a:p>
        </p:txBody>
      </p:sp>
    </p:spTree>
    <p:extLst>
      <p:ext uri="{BB962C8B-B14F-4D97-AF65-F5344CB8AC3E}">
        <p14:creationId xmlns:p14="http://schemas.microsoft.com/office/powerpoint/2010/main" val="1602680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D2EB66-D8FB-2148-8B0A-8E83C70B6C7B}" type="datetimeFigureOut">
              <a:rPr lang="en-US" smtClean="0"/>
              <a:t>3/25/21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2ACC836-1C07-E141-9BFB-691395C8A2F7}" type="slidenum">
              <a:rPr lang="en-US" smtClean="0"/>
              <a:t>‹#›</a:t>
            </a:fld>
            <a:endParaRPr lang="en-US" dirty="0"/>
          </a:p>
        </p:txBody>
      </p:sp>
    </p:spTree>
    <p:extLst>
      <p:ext uri="{BB962C8B-B14F-4D97-AF65-F5344CB8AC3E}">
        <p14:creationId xmlns:p14="http://schemas.microsoft.com/office/powerpoint/2010/main" val="3687540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8D2EB66-D8FB-2148-8B0A-8E83C70B6C7B}" type="datetimeFigureOut">
              <a:rPr lang="en-US" smtClean="0"/>
              <a:t>3/25/21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ACC836-1C07-E141-9BFB-691395C8A2F7}" type="slidenum">
              <a:rPr lang="en-US" smtClean="0"/>
              <a:t>‹#›</a:t>
            </a:fld>
            <a:endParaRPr lang="en-US" dirty="0"/>
          </a:p>
        </p:txBody>
      </p:sp>
    </p:spTree>
    <p:extLst>
      <p:ext uri="{BB962C8B-B14F-4D97-AF65-F5344CB8AC3E}">
        <p14:creationId xmlns:p14="http://schemas.microsoft.com/office/powerpoint/2010/main" val="115299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8D2EB66-D8FB-2148-8B0A-8E83C70B6C7B}" type="datetimeFigureOut">
              <a:rPr lang="en-US" smtClean="0"/>
              <a:t>3/25/21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2ACC836-1C07-E141-9BFB-691395C8A2F7}" type="slidenum">
              <a:rPr lang="en-US" smtClean="0"/>
              <a:t>‹#›</a:t>
            </a:fld>
            <a:endParaRPr lang="en-US" dirty="0"/>
          </a:p>
        </p:txBody>
      </p:sp>
    </p:spTree>
    <p:extLst>
      <p:ext uri="{BB962C8B-B14F-4D97-AF65-F5344CB8AC3E}">
        <p14:creationId xmlns:p14="http://schemas.microsoft.com/office/powerpoint/2010/main" val="5097531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1.jp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8D2EB66-D8FB-2148-8B0A-8E83C70B6C7B}" type="datetimeFigureOut">
              <a:rPr lang="en-US" smtClean="0"/>
              <a:t>3/25/21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ACC836-1C07-E141-9BFB-691395C8A2F7}" type="slidenum">
              <a:rPr lang="en-US" smtClean="0"/>
              <a:t>‹#›</a:t>
            </a:fld>
            <a:endParaRPr lang="en-US" dirty="0"/>
          </a:p>
        </p:txBody>
      </p:sp>
    </p:spTree>
    <p:extLst>
      <p:ext uri="{BB962C8B-B14F-4D97-AF65-F5344CB8AC3E}">
        <p14:creationId xmlns:p14="http://schemas.microsoft.com/office/powerpoint/2010/main" val="12338055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2000" r="-2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F245A2-3FCE-413A-A757-40FA8A9A85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1A8508F-F049-425E-8D3C-8261A2EF605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5F5C52-2DAE-4BF6-951A-EECDBE2A4D5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99495A-AC86-4DA0-9B95-04CF73B2BD92}" type="datetimeFigureOut">
              <a:rPr lang="en-US" smtClean="0"/>
              <a:t>3/25/21</a:t>
            </a:fld>
            <a:endParaRPr lang="en-US" dirty="0"/>
          </a:p>
        </p:txBody>
      </p:sp>
      <p:sp>
        <p:nvSpPr>
          <p:cNvPr id="5" name="Footer Placeholder 4">
            <a:extLst>
              <a:ext uri="{FF2B5EF4-FFF2-40B4-BE49-F238E27FC236}">
                <a16:creationId xmlns:a16="http://schemas.microsoft.com/office/drawing/2014/main" id="{BD2878EB-8F1C-414F-B263-68817DAE8E4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3ADCB3B8-8AE8-4457-9D7B-0F792B63CDF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5362D63-6DE2-46E9-AE75-952879E173AD}" type="slidenum">
              <a:rPr lang="en-US" smtClean="0"/>
              <a:t>‹#›</a:t>
            </a:fld>
            <a:endParaRPr lang="en-US" dirty="0"/>
          </a:p>
        </p:txBody>
      </p:sp>
    </p:spTree>
    <p:extLst>
      <p:ext uri="{BB962C8B-B14F-4D97-AF65-F5344CB8AC3E}">
        <p14:creationId xmlns:p14="http://schemas.microsoft.com/office/powerpoint/2010/main" val="9473920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3" Type="http://schemas.openxmlformats.org/officeDocument/2006/relationships/hyperlink" Target="mailto:Tripp.Jones@dhs.ga.gov" TargetMode="External"/><Relationship Id="rId2" Type="http://schemas.openxmlformats.org/officeDocument/2006/relationships/hyperlink" Target="mailto:LaResa.Price@dhs.ga.gov" TargetMode="External"/><Relationship Id="rId1" Type="http://schemas.openxmlformats.org/officeDocument/2006/relationships/slideLayout" Target="../slideLayouts/slideLayout13.xml"/><Relationship Id="rId4" Type="http://schemas.openxmlformats.org/officeDocument/2006/relationships/hyperlink" Target="mailto:Marla.Jones@dhs.ga.gov"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9.jpg"/><Relationship Id="rId3" Type="http://schemas.openxmlformats.org/officeDocument/2006/relationships/image" Target="../media/image4.jpg"/><Relationship Id="rId7" Type="http://schemas.openxmlformats.org/officeDocument/2006/relationships/image" Target="../media/image8.jpg"/><Relationship Id="rId2" Type="http://schemas.openxmlformats.org/officeDocument/2006/relationships/image" Target="../media/image3.jpg"/><Relationship Id="rId1" Type="http://schemas.openxmlformats.org/officeDocument/2006/relationships/slideLayout" Target="../slideLayouts/slideLayout18.xml"/><Relationship Id="rId6" Type="http://schemas.openxmlformats.org/officeDocument/2006/relationships/image" Target="../media/image7.jpg"/><Relationship Id="rId5" Type="http://schemas.openxmlformats.org/officeDocument/2006/relationships/image" Target="../media/image6.jpg"/><Relationship Id="rId4" Type="http://schemas.openxmlformats.org/officeDocument/2006/relationships/image" Target="../media/image5.jpg"/><Relationship Id="rId9" Type="http://schemas.openxmlformats.org/officeDocument/2006/relationships/image" Target="../media/image10.jpg"/></Relationships>
</file>

<file path=ppt/slides/_rels/slide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232B38"/>
        </a:solidFill>
        <a:effectLst/>
      </p:bgPr>
    </p:bg>
    <p:spTree>
      <p:nvGrpSpPr>
        <p:cNvPr id="1" name=""/>
        <p:cNvGrpSpPr/>
        <p:nvPr/>
      </p:nvGrpSpPr>
      <p:grpSpPr>
        <a:xfrm>
          <a:off x="0" y="0"/>
          <a:ext cx="0" cy="0"/>
          <a:chOff x="0" y="0"/>
          <a:chExt cx="0" cy="0"/>
        </a:xfrm>
      </p:grpSpPr>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26998" y="892762"/>
            <a:ext cx="4125144" cy="4123426"/>
          </a:xfrm>
          <a:prstGeom prst="rect">
            <a:avLst/>
          </a:prstGeom>
        </p:spPr>
      </p:pic>
      <p:sp>
        <p:nvSpPr>
          <p:cNvPr id="5" name="TextBox 4"/>
          <p:cNvSpPr txBox="1"/>
          <p:nvPr/>
        </p:nvSpPr>
        <p:spPr>
          <a:xfrm>
            <a:off x="1" y="5237018"/>
            <a:ext cx="12192000" cy="830997"/>
          </a:xfrm>
          <a:prstGeom prst="rect">
            <a:avLst/>
          </a:prstGeom>
          <a:noFill/>
        </p:spPr>
        <p:txBody>
          <a:bodyPr wrap="square" rtlCol="0">
            <a:spAutoFit/>
          </a:bodyPr>
          <a:lstStyle/>
          <a:p>
            <a:pPr algn="ctr"/>
            <a:r>
              <a:rPr lang="en-US" sz="2800" b="1" dirty="0">
                <a:solidFill>
                  <a:schemeClr val="bg1"/>
                </a:solidFill>
                <a:latin typeface="Museo Sans 900" charset="0"/>
                <a:ea typeface="Museo Sans 900" charset="0"/>
                <a:cs typeface="Museo Sans 900" charset="0"/>
              </a:rPr>
              <a:t>Tom C. Rawlings</a:t>
            </a:r>
          </a:p>
          <a:p>
            <a:pPr algn="ctr"/>
            <a:r>
              <a:rPr lang="en-US" sz="2000" dirty="0">
                <a:solidFill>
                  <a:schemeClr val="bg1"/>
                </a:solidFill>
                <a:latin typeface="Museo Sans 500" charset="0"/>
                <a:ea typeface="Museo Sans 500" charset="0"/>
                <a:cs typeface="Museo Sans 500" charset="0"/>
              </a:rPr>
              <a:t>Director</a:t>
            </a:r>
          </a:p>
        </p:txBody>
      </p:sp>
    </p:spTree>
    <p:extLst>
      <p:ext uri="{BB962C8B-B14F-4D97-AF65-F5344CB8AC3E}">
        <p14:creationId xmlns:p14="http://schemas.microsoft.com/office/powerpoint/2010/main" val="76914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DDAFD-F20C-4509-A2B7-49DE5C9C586C}"/>
              </a:ext>
            </a:extLst>
          </p:cNvPr>
          <p:cNvSpPr>
            <a:spLocks noGrp="1"/>
          </p:cNvSpPr>
          <p:nvPr>
            <p:ph type="title"/>
          </p:nvPr>
        </p:nvSpPr>
        <p:spPr/>
        <p:txBody>
          <a:bodyPr/>
          <a:lstStyle/>
          <a:p>
            <a:pPr algn="ctr"/>
            <a:r>
              <a:rPr lang="en-US" dirty="0"/>
              <a:t>Custody To Third Party – Policy 22.12</a:t>
            </a:r>
          </a:p>
        </p:txBody>
      </p:sp>
      <p:sp>
        <p:nvSpPr>
          <p:cNvPr id="3" name="Content Placeholder 2">
            <a:extLst>
              <a:ext uri="{FF2B5EF4-FFF2-40B4-BE49-F238E27FC236}">
                <a16:creationId xmlns:a16="http://schemas.microsoft.com/office/drawing/2014/main" id="{952AB850-8F69-4CDE-9553-4FE9F7F0DEF5}"/>
              </a:ext>
            </a:extLst>
          </p:cNvPr>
          <p:cNvSpPr>
            <a:spLocks noGrp="1"/>
          </p:cNvSpPr>
          <p:nvPr>
            <p:ph idx="1"/>
          </p:nvPr>
        </p:nvSpPr>
        <p:spPr/>
        <p:txBody>
          <a:bodyPr>
            <a:normAutofit fontScale="77500" lnSpcReduction="20000"/>
          </a:bodyPr>
          <a:lstStyle/>
          <a:p>
            <a:r>
              <a:rPr lang="en-US" dirty="0"/>
              <a:t>The Division of Family and Children Services (DFCS) shall: 1. Have the option to recommend temporary custody to a third party through juvenile court for a child in an open Child Protective Services (CPS) case when a case evaluation was conducted, and it demonstrates: </a:t>
            </a:r>
          </a:p>
          <a:p>
            <a:r>
              <a:rPr lang="en-US" dirty="0"/>
              <a:t>a. Insufficient progress in meeting the case plan outcomes or conditions for return; </a:t>
            </a:r>
          </a:p>
          <a:p>
            <a:r>
              <a:rPr lang="en-US" dirty="0"/>
              <a:t>b. Transfer of temporary custody is in the child’s best interests;</a:t>
            </a:r>
          </a:p>
          <a:p>
            <a:r>
              <a:rPr lang="en-US" dirty="0"/>
              <a:t> c. The situation does not involve chronic or severe child abuse; </a:t>
            </a:r>
          </a:p>
          <a:p>
            <a:r>
              <a:rPr lang="en-US" dirty="0"/>
              <a:t>d. Reasonable efforts were made to maintain the family unit and prevent the unnecessary removal of the child from the home in accordance with policy 9.5 Eligibility: Reasonable Efforts; </a:t>
            </a:r>
          </a:p>
          <a:p>
            <a:r>
              <a:rPr lang="en-US" dirty="0"/>
              <a:t>e. The parent/legal custodian is supportive of the custodial arrangement and demonstrates motivation to actively work a case plan. </a:t>
            </a:r>
          </a:p>
          <a:p>
            <a:r>
              <a:rPr lang="en-US" dirty="0"/>
              <a:t>f. The safety threats can be resolved within 90 calendar days. </a:t>
            </a:r>
          </a:p>
          <a:p>
            <a:r>
              <a:rPr lang="en-US" dirty="0"/>
              <a:t>g. A Kinship Assessment conducted and approved on the proposed guardian d</a:t>
            </a:r>
          </a:p>
        </p:txBody>
      </p:sp>
    </p:spTree>
    <p:extLst>
      <p:ext uri="{BB962C8B-B14F-4D97-AF65-F5344CB8AC3E}">
        <p14:creationId xmlns:p14="http://schemas.microsoft.com/office/powerpoint/2010/main" val="3458085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E8AB93-4044-40CA-9458-3EFA901797BF}"/>
              </a:ext>
            </a:extLst>
          </p:cNvPr>
          <p:cNvSpPr>
            <a:spLocks noGrp="1"/>
          </p:cNvSpPr>
          <p:nvPr>
            <p:ph type="title"/>
          </p:nvPr>
        </p:nvSpPr>
        <p:spPr>
          <a:xfrm>
            <a:off x="838200" y="681037"/>
            <a:ext cx="10515600" cy="1325563"/>
          </a:xfrm>
        </p:spPr>
        <p:txBody>
          <a:bodyPr/>
          <a:lstStyle/>
          <a:p>
            <a:r>
              <a:rPr lang="en-US" b="1" dirty="0">
                <a:latin typeface="Arial" panose="020B0604020202020204" pitchFamily="34" charset="0"/>
                <a:cs typeface="Arial" panose="020B0604020202020204" pitchFamily="34" charset="0"/>
              </a:rPr>
              <a:t>CPS Guardianship</a:t>
            </a:r>
          </a:p>
        </p:txBody>
      </p:sp>
      <p:sp>
        <p:nvSpPr>
          <p:cNvPr id="3" name="Content Placeholder 2">
            <a:extLst>
              <a:ext uri="{FF2B5EF4-FFF2-40B4-BE49-F238E27FC236}">
                <a16:creationId xmlns:a16="http://schemas.microsoft.com/office/drawing/2014/main" id="{B1D1C8B1-BCCE-459B-B76A-41CB1E0F628E}"/>
              </a:ext>
            </a:extLst>
          </p:cNvPr>
          <p:cNvSpPr>
            <a:spLocks noGrp="1"/>
          </p:cNvSpPr>
          <p:nvPr>
            <p:ph idx="1"/>
          </p:nvPr>
        </p:nvSpPr>
        <p:spPr/>
        <p:txBody>
          <a:bodyPr>
            <a:normAutofit lnSpcReduction="10000"/>
          </a:bodyPr>
          <a:lstStyle/>
          <a:p>
            <a:r>
              <a:rPr lang="en-US" dirty="0"/>
              <a:t>Chronic parental absence is demonstrated or chronic un-rehabilitated parental concerns</a:t>
            </a:r>
          </a:p>
          <a:p>
            <a:r>
              <a:rPr lang="en-US" dirty="0"/>
              <a:t>A history of caretaking for the child(ren) by the proposed guardian </a:t>
            </a:r>
          </a:p>
          <a:p>
            <a:r>
              <a:rPr lang="en-US" dirty="0"/>
              <a:t>Reasonable efforts were made to maintain the family unit and prevent the unnecessary removal of the child from the home </a:t>
            </a:r>
          </a:p>
          <a:p>
            <a:r>
              <a:rPr lang="en-US" dirty="0"/>
              <a:t>A Kinship Assessment was completed confirming the ability of the proposed guardian to provide long term supervision and care for the child(ren).</a:t>
            </a:r>
          </a:p>
          <a:p>
            <a:r>
              <a:rPr lang="en-US" dirty="0"/>
              <a:t>May also go through Probate Court </a:t>
            </a:r>
          </a:p>
          <a:p>
            <a:r>
              <a:rPr lang="en-US" dirty="0"/>
              <a:t>Written approval from County Director and Regional Director required</a:t>
            </a:r>
          </a:p>
        </p:txBody>
      </p:sp>
    </p:spTree>
    <p:extLst>
      <p:ext uri="{BB962C8B-B14F-4D97-AF65-F5344CB8AC3E}">
        <p14:creationId xmlns:p14="http://schemas.microsoft.com/office/powerpoint/2010/main" val="18456968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59BD94E-BCF2-4EF6-B086-A1A1A96467CA}"/>
              </a:ext>
            </a:extLst>
          </p:cNvPr>
          <p:cNvSpPr txBox="1"/>
          <p:nvPr/>
        </p:nvSpPr>
        <p:spPr>
          <a:xfrm>
            <a:off x="1365956" y="1990440"/>
            <a:ext cx="9663289" cy="2677656"/>
          </a:xfrm>
          <a:prstGeom prst="rect">
            <a:avLst/>
          </a:prstGeom>
          <a:noFill/>
        </p:spPr>
        <p:txBody>
          <a:bodyPr wrap="square">
            <a:spAutoFit/>
          </a:bodyPr>
          <a:lstStyle/>
          <a:p>
            <a:pPr algn="just"/>
            <a:r>
              <a:rPr lang="en-US" sz="2800" b="0" i="1" dirty="0">
                <a:solidFill>
                  <a:srgbClr val="4D4D4D"/>
                </a:solidFill>
                <a:effectLst/>
              </a:rPr>
              <a:t>"When families struggle—as all families do—how might </a:t>
            </a:r>
            <a:r>
              <a:rPr lang="en-US" sz="2800" b="1" i="1" dirty="0">
                <a:solidFill>
                  <a:srgbClr val="4D4D4D"/>
                </a:solidFill>
              </a:rPr>
              <a:t>WE</a:t>
            </a:r>
            <a:r>
              <a:rPr lang="en-US" sz="2800" b="1" i="1" dirty="0">
                <a:solidFill>
                  <a:srgbClr val="4D4D4D"/>
                </a:solidFill>
                <a:effectLst/>
              </a:rPr>
              <a:t> </a:t>
            </a:r>
            <a:r>
              <a:rPr lang="en-US" sz="2800" b="0" i="1" dirty="0">
                <a:solidFill>
                  <a:srgbClr val="4D4D4D"/>
                </a:solidFill>
                <a:effectLst/>
              </a:rPr>
              <a:t>keep families </a:t>
            </a:r>
            <a:r>
              <a:rPr lang="en-US" sz="2800" b="0" i="1" u="sng" dirty="0">
                <a:solidFill>
                  <a:srgbClr val="FF0000"/>
                </a:solidFill>
                <a:effectLst/>
              </a:rPr>
              <a:t>Safely</a:t>
            </a:r>
            <a:r>
              <a:rPr lang="en-US" sz="2800" b="0" i="1" dirty="0">
                <a:solidFill>
                  <a:srgbClr val="4D4D4D"/>
                </a:solidFill>
                <a:effectLst/>
              </a:rPr>
              <a:t> together?" Because the truth is, when it works well, the perfect child welfare system already exists; it's called "the family……." </a:t>
            </a:r>
          </a:p>
          <a:p>
            <a:pPr algn="just"/>
            <a:endParaRPr lang="en-US" sz="2800" i="1" dirty="0">
              <a:solidFill>
                <a:srgbClr val="4D4D4D"/>
              </a:solidFill>
            </a:endParaRPr>
          </a:p>
          <a:p>
            <a:pPr algn="just"/>
            <a:r>
              <a:rPr lang="en-US" sz="2800" b="0" i="1" dirty="0">
                <a:solidFill>
                  <a:srgbClr val="4D4D4D"/>
                </a:solidFill>
                <a:effectLst/>
                <a:latin typeface="Arial" panose="020B0604020202020204" pitchFamily="34" charset="0"/>
              </a:rPr>
              <a:t>-Dr. Amelia Franck Meyer </a:t>
            </a:r>
            <a:endParaRPr lang="en-US" sz="2800" i="1" dirty="0"/>
          </a:p>
        </p:txBody>
      </p:sp>
    </p:spTree>
    <p:extLst>
      <p:ext uri="{BB962C8B-B14F-4D97-AF65-F5344CB8AC3E}">
        <p14:creationId xmlns:p14="http://schemas.microsoft.com/office/powerpoint/2010/main" val="4175214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9A50823D-216B-4238-9F29-0FBE78CC337B}"/>
              </a:ext>
            </a:extLst>
          </p:cNvPr>
          <p:cNvPicPr>
            <a:picLocks noGrp="1" noChangeAspect="1"/>
          </p:cNvPicPr>
          <p:nvPr>
            <p:ph idx="1"/>
          </p:nvPr>
        </p:nvPicPr>
        <p:blipFill>
          <a:blip r:embed="rId2"/>
          <a:stretch>
            <a:fillRect/>
          </a:stretch>
        </p:blipFill>
        <p:spPr>
          <a:xfrm>
            <a:off x="978877" y="1781808"/>
            <a:ext cx="10515600" cy="3341692"/>
          </a:xfrm>
          <a:prstGeom prst="rect">
            <a:avLst/>
          </a:prstGeom>
        </p:spPr>
      </p:pic>
    </p:spTree>
    <p:extLst>
      <p:ext uri="{BB962C8B-B14F-4D97-AF65-F5344CB8AC3E}">
        <p14:creationId xmlns:p14="http://schemas.microsoft.com/office/powerpoint/2010/main" val="4999546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F69764-74A1-4073-9FF3-C94F3595E9C0}"/>
              </a:ext>
            </a:extLst>
          </p:cNvPr>
          <p:cNvSpPr>
            <a:spLocks noGrp="1"/>
          </p:cNvSpPr>
          <p:nvPr>
            <p:ph type="title"/>
          </p:nvPr>
        </p:nvSpPr>
        <p:spPr/>
        <p:txBody>
          <a:bodyPr/>
          <a:lstStyle/>
          <a:p>
            <a:pPr algn="ctr"/>
            <a:r>
              <a:rPr lang="en-US" dirty="0"/>
              <a:t>Presenter’s Contact Information</a:t>
            </a:r>
          </a:p>
        </p:txBody>
      </p:sp>
      <p:sp>
        <p:nvSpPr>
          <p:cNvPr id="3" name="Content Placeholder 2">
            <a:extLst>
              <a:ext uri="{FF2B5EF4-FFF2-40B4-BE49-F238E27FC236}">
                <a16:creationId xmlns:a16="http://schemas.microsoft.com/office/drawing/2014/main" id="{1D083613-5ABD-43B6-AF1D-446F15DCB879}"/>
              </a:ext>
            </a:extLst>
          </p:cNvPr>
          <p:cNvSpPr>
            <a:spLocks noGrp="1"/>
          </p:cNvSpPr>
          <p:nvPr>
            <p:ph idx="1"/>
          </p:nvPr>
        </p:nvSpPr>
        <p:spPr/>
        <p:txBody>
          <a:bodyPr>
            <a:normAutofit fontScale="85000" lnSpcReduction="20000"/>
          </a:bodyPr>
          <a:lstStyle/>
          <a:p>
            <a:pPr marL="0" indent="0">
              <a:buNone/>
            </a:pPr>
            <a:r>
              <a:rPr lang="en-US" dirty="0"/>
              <a:t>LaResa Price, Safety Director</a:t>
            </a:r>
          </a:p>
          <a:p>
            <a:pPr marL="0" indent="0">
              <a:buNone/>
            </a:pPr>
            <a:r>
              <a:rPr lang="en-US" dirty="0">
                <a:hlinkClick r:id="rId2"/>
              </a:rPr>
              <a:t>LaResa.Price@dhs.ga.gov</a:t>
            </a:r>
            <a:endParaRPr lang="en-US" dirty="0"/>
          </a:p>
          <a:p>
            <a:pPr marL="0" indent="0">
              <a:buNone/>
            </a:pPr>
            <a:r>
              <a:rPr lang="en-US" dirty="0"/>
              <a:t>(470) 373 - 3118</a:t>
            </a:r>
          </a:p>
          <a:p>
            <a:pPr marL="0" indent="0">
              <a:buNone/>
            </a:pPr>
            <a:endParaRPr lang="en-US" dirty="0"/>
          </a:p>
          <a:p>
            <a:pPr marL="0" indent="0">
              <a:buNone/>
            </a:pPr>
            <a:r>
              <a:rPr lang="en-US" dirty="0"/>
              <a:t>Tripp P. Jones, Safety Manager</a:t>
            </a:r>
          </a:p>
          <a:p>
            <a:pPr marL="0" indent="0">
              <a:buNone/>
            </a:pPr>
            <a:r>
              <a:rPr lang="en-US" dirty="0">
                <a:hlinkClick r:id="rId3"/>
              </a:rPr>
              <a:t>Tripp.Jones@dhs.ga.gov</a:t>
            </a:r>
            <a:endParaRPr lang="en-US" dirty="0"/>
          </a:p>
          <a:p>
            <a:pPr marL="0" indent="0">
              <a:buNone/>
            </a:pPr>
            <a:r>
              <a:rPr lang="en-US" dirty="0"/>
              <a:t>(404) 435 – 1193</a:t>
            </a:r>
          </a:p>
          <a:p>
            <a:pPr marL="0" indent="0">
              <a:buNone/>
            </a:pPr>
            <a:endParaRPr lang="en-US" dirty="0"/>
          </a:p>
          <a:p>
            <a:pPr marL="0" indent="0">
              <a:buNone/>
            </a:pPr>
            <a:r>
              <a:rPr lang="en-US" dirty="0"/>
              <a:t>Marla Jones, Family Preservation Specialist</a:t>
            </a:r>
          </a:p>
          <a:p>
            <a:pPr marL="0" indent="0">
              <a:buNone/>
            </a:pPr>
            <a:r>
              <a:rPr lang="en-US" dirty="0">
                <a:hlinkClick r:id="rId4"/>
              </a:rPr>
              <a:t>Marla.Jones@dhs.ga.gov</a:t>
            </a:r>
            <a:endParaRPr lang="en-US" dirty="0"/>
          </a:p>
          <a:p>
            <a:pPr marL="0" indent="0">
              <a:buNone/>
            </a:pPr>
            <a:r>
              <a:rPr lang="en-US" dirty="0"/>
              <a:t>(404) 435 - 4590</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46296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6233F730-7ED4-41B4-870C-6A4569F5ACC5}"/>
              </a:ext>
            </a:extLst>
          </p:cNvPr>
          <p:cNvSpPr/>
          <p:nvPr/>
        </p:nvSpPr>
        <p:spPr>
          <a:xfrm>
            <a:off x="4180114" y="2683823"/>
            <a:ext cx="3099459" cy="207818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Family </a:t>
            </a:r>
          </a:p>
        </p:txBody>
      </p:sp>
      <p:cxnSp>
        <p:nvCxnSpPr>
          <p:cNvPr id="4" name="Straight Connector 3">
            <a:extLst>
              <a:ext uri="{FF2B5EF4-FFF2-40B4-BE49-F238E27FC236}">
                <a16:creationId xmlns:a16="http://schemas.microsoft.com/office/drawing/2014/main" id="{FC56066D-E103-4DB1-85CB-310CFB00690E}"/>
              </a:ext>
            </a:extLst>
          </p:cNvPr>
          <p:cNvCxnSpPr>
            <a:cxnSpLocks/>
            <a:stCxn id="2" idx="7"/>
          </p:cNvCxnSpPr>
          <p:nvPr/>
        </p:nvCxnSpPr>
        <p:spPr>
          <a:xfrm flipV="1">
            <a:off x="6825668" y="2351314"/>
            <a:ext cx="1225802" cy="636852"/>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a:extLst>
              <a:ext uri="{FF2B5EF4-FFF2-40B4-BE49-F238E27FC236}">
                <a16:creationId xmlns:a16="http://schemas.microsoft.com/office/drawing/2014/main" id="{D960CD7C-06D2-47A1-8CF3-91B5D38F9C8A}"/>
              </a:ext>
            </a:extLst>
          </p:cNvPr>
          <p:cNvCxnSpPr>
            <a:cxnSpLocks/>
          </p:cNvCxnSpPr>
          <p:nvPr/>
        </p:nvCxnSpPr>
        <p:spPr>
          <a:xfrm flipV="1">
            <a:off x="5513445" y="1866181"/>
            <a:ext cx="617517" cy="926277"/>
          </a:xfrm>
          <a:prstGeom prst="line">
            <a:avLst/>
          </a:prstGeom>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CAA9C4BF-D1E1-4463-B104-837D22987BBD}"/>
              </a:ext>
            </a:extLst>
          </p:cNvPr>
          <p:cNvSpPr/>
          <p:nvPr/>
        </p:nvSpPr>
        <p:spPr>
          <a:xfrm>
            <a:off x="5314414" y="767478"/>
            <a:ext cx="1911927" cy="147695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6" name="Picture 15">
            <a:extLst>
              <a:ext uri="{FF2B5EF4-FFF2-40B4-BE49-F238E27FC236}">
                <a16:creationId xmlns:a16="http://schemas.microsoft.com/office/drawing/2014/main" id="{57543428-AFAB-44E5-9E5C-E1BA4D1F9635}"/>
              </a:ext>
            </a:extLst>
          </p:cNvPr>
          <p:cNvPicPr>
            <a:picLocks noChangeAspect="1"/>
          </p:cNvPicPr>
          <p:nvPr/>
        </p:nvPicPr>
        <p:blipFill>
          <a:blip r:embed="rId2"/>
          <a:stretch>
            <a:fillRect/>
          </a:stretch>
        </p:blipFill>
        <p:spPr>
          <a:xfrm>
            <a:off x="5513445" y="1155803"/>
            <a:ext cx="1474470" cy="822960"/>
          </a:xfrm>
          <a:prstGeom prst="rect">
            <a:avLst/>
          </a:prstGeom>
        </p:spPr>
      </p:pic>
      <p:cxnSp>
        <p:nvCxnSpPr>
          <p:cNvPr id="18" name="Straight Connector 17">
            <a:extLst>
              <a:ext uri="{FF2B5EF4-FFF2-40B4-BE49-F238E27FC236}">
                <a16:creationId xmlns:a16="http://schemas.microsoft.com/office/drawing/2014/main" id="{31983FFC-C31B-48BD-89D4-711413C09E5D}"/>
              </a:ext>
            </a:extLst>
          </p:cNvPr>
          <p:cNvCxnSpPr>
            <a:cxnSpLocks/>
          </p:cNvCxnSpPr>
          <p:nvPr/>
        </p:nvCxnSpPr>
        <p:spPr>
          <a:xfrm>
            <a:off x="7053821" y="4038795"/>
            <a:ext cx="1830683" cy="23207"/>
          </a:xfrm>
          <a:prstGeom prst="line">
            <a:avLst/>
          </a:prstGeom>
        </p:spPr>
        <p:style>
          <a:lnRef idx="1">
            <a:schemeClr val="accent1"/>
          </a:lnRef>
          <a:fillRef idx="0">
            <a:schemeClr val="accent1"/>
          </a:fillRef>
          <a:effectRef idx="0">
            <a:schemeClr val="accent1"/>
          </a:effectRef>
          <a:fontRef idx="minor">
            <a:schemeClr val="tx1"/>
          </a:fontRef>
        </p:style>
      </p:cxnSp>
      <p:sp>
        <p:nvSpPr>
          <p:cNvPr id="26" name="Oval 25">
            <a:extLst>
              <a:ext uri="{FF2B5EF4-FFF2-40B4-BE49-F238E27FC236}">
                <a16:creationId xmlns:a16="http://schemas.microsoft.com/office/drawing/2014/main" id="{95B1B54A-E2A3-44B4-BF6D-51AEBA8F6F60}"/>
              </a:ext>
            </a:extLst>
          </p:cNvPr>
          <p:cNvSpPr/>
          <p:nvPr/>
        </p:nvSpPr>
        <p:spPr>
          <a:xfrm>
            <a:off x="8051470" y="1221500"/>
            <a:ext cx="1911927" cy="169448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9" name="Picture 28">
            <a:extLst>
              <a:ext uri="{FF2B5EF4-FFF2-40B4-BE49-F238E27FC236}">
                <a16:creationId xmlns:a16="http://schemas.microsoft.com/office/drawing/2014/main" id="{B4CB79E0-B4DE-4C65-8B66-3CF5408D7C5E}"/>
              </a:ext>
            </a:extLst>
          </p:cNvPr>
          <p:cNvPicPr>
            <a:picLocks noChangeAspect="1"/>
          </p:cNvPicPr>
          <p:nvPr/>
        </p:nvPicPr>
        <p:blipFill>
          <a:blip r:embed="rId3"/>
          <a:stretch>
            <a:fillRect/>
          </a:stretch>
        </p:blipFill>
        <p:spPr>
          <a:xfrm>
            <a:off x="8352687" y="1765303"/>
            <a:ext cx="1469570" cy="822960"/>
          </a:xfrm>
          <a:prstGeom prst="rect">
            <a:avLst/>
          </a:prstGeom>
        </p:spPr>
      </p:pic>
      <p:cxnSp>
        <p:nvCxnSpPr>
          <p:cNvPr id="31" name="Straight Connector 30">
            <a:extLst>
              <a:ext uri="{FF2B5EF4-FFF2-40B4-BE49-F238E27FC236}">
                <a16:creationId xmlns:a16="http://schemas.microsoft.com/office/drawing/2014/main" id="{40CDB55F-EADF-4015-A6AC-4D3EA69281C2}"/>
              </a:ext>
            </a:extLst>
          </p:cNvPr>
          <p:cNvCxnSpPr>
            <a:cxnSpLocks/>
            <a:stCxn id="2" idx="5"/>
          </p:cNvCxnSpPr>
          <p:nvPr/>
        </p:nvCxnSpPr>
        <p:spPr>
          <a:xfrm>
            <a:off x="6825668" y="4457662"/>
            <a:ext cx="1076647" cy="1032893"/>
          </a:xfrm>
          <a:prstGeom prst="line">
            <a:avLst/>
          </a:prstGeom>
        </p:spPr>
        <p:style>
          <a:lnRef idx="1">
            <a:schemeClr val="accent1"/>
          </a:lnRef>
          <a:fillRef idx="0">
            <a:schemeClr val="accent1"/>
          </a:fillRef>
          <a:effectRef idx="0">
            <a:schemeClr val="accent1"/>
          </a:effectRef>
          <a:fontRef idx="minor">
            <a:schemeClr val="tx1"/>
          </a:fontRef>
        </p:style>
      </p:cxnSp>
      <p:sp>
        <p:nvSpPr>
          <p:cNvPr id="33" name="Oval 32">
            <a:extLst>
              <a:ext uri="{FF2B5EF4-FFF2-40B4-BE49-F238E27FC236}">
                <a16:creationId xmlns:a16="http://schemas.microsoft.com/office/drawing/2014/main" id="{48F7D548-904C-43C3-A0ED-CA553352F9A1}"/>
              </a:ext>
            </a:extLst>
          </p:cNvPr>
          <p:cNvSpPr/>
          <p:nvPr/>
        </p:nvSpPr>
        <p:spPr>
          <a:xfrm>
            <a:off x="7809120" y="5111737"/>
            <a:ext cx="2220686" cy="169448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5" name="Picture 34">
            <a:extLst>
              <a:ext uri="{FF2B5EF4-FFF2-40B4-BE49-F238E27FC236}">
                <a16:creationId xmlns:a16="http://schemas.microsoft.com/office/drawing/2014/main" id="{F60E5224-A8DB-4626-8FFA-EE1A8B12B15B}"/>
              </a:ext>
            </a:extLst>
          </p:cNvPr>
          <p:cNvPicPr>
            <a:picLocks noChangeAspect="1"/>
          </p:cNvPicPr>
          <p:nvPr/>
        </p:nvPicPr>
        <p:blipFill>
          <a:blip r:embed="rId4"/>
          <a:stretch>
            <a:fillRect/>
          </a:stretch>
        </p:blipFill>
        <p:spPr>
          <a:xfrm>
            <a:off x="8096503" y="5410340"/>
            <a:ext cx="1645920" cy="1097280"/>
          </a:xfrm>
          <a:prstGeom prst="rect">
            <a:avLst/>
          </a:prstGeom>
        </p:spPr>
      </p:pic>
      <p:cxnSp>
        <p:nvCxnSpPr>
          <p:cNvPr id="37" name="Straight Connector 36">
            <a:extLst>
              <a:ext uri="{FF2B5EF4-FFF2-40B4-BE49-F238E27FC236}">
                <a16:creationId xmlns:a16="http://schemas.microsoft.com/office/drawing/2014/main" id="{B4730AB2-7B0A-4340-B1CC-5B8270B34CF4}"/>
              </a:ext>
            </a:extLst>
          </p:cNvPr>
          <p:cNvCxnSpPr>
            <a:cxnSpLocks/>
          </p:cNvCxnSpPr>
          <p:nvPr/>
        </p:nvCxnSpPr>
        <p:spPr>
          <a:xfrm>
            <a:off x="5696625" y="4762005"/>
            <a:ext cx="366156" cy="1196975"/>
          </a:xfrm>
          <a:prstGeom prst="line">
            <a:avLst/>
          </a:prstGeom>
        </p:spPr>
        <p:style>
          <a:lnRef idx="1">
            <a:schemeClr val="accent1"/>
          </a:lnRef>
          <a:fillRef idx="0">
            <a:schemeClr val="accent1"/>
          </a:fillRef>
          <a:effectRef idx="0">
            <a:schemeClr val="accent1"/>
          </a:effectRef>
          <a:fontRef idx="minor">
            <a:schemeClr val="tx1"/>
          </a:fontRef>
        </p:style>
      </p:cxnSp>
      <p:sp>
        <p:nvSpPr>
          <p:cNvPr id="39" name="Oval 38">
            <a:extLst>
              <a:ext uri="{FF2B5EF4-FFF2-40B4-BE49-F238E27FC236}">
                <a16:creationId xmlns:a16="http://schemas.microsoft.com/office/drawing/2014/main" id="{794A0C28-E7BC-4BB3-AA14-FB0E6CDE96D1}"/>
              </a:ext>
            </a:extLst>
          </p:cNvPr>
          <p:cNvSpPr/>
          <p:nvPr/>
        </p:nvSpPr>
        <p:spPr>
          <a:xfrm>
            <a:off x="5005656" y="5352772"/>
            <a:ext cx="2220685" cy="1607279"/>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1" name="Picture 40">
            <a:extLst>
              <a:ext uri="{FF2B5EF4-FFF2-40B4-BE49-F238E27FC236}">
                <a16:creationId xmlns:a16="http://schemas.microsoft.com/office/drawing/2014/main" id="{4E36FDC8-5A21-4F8D-8174-A7D341D54805}"/>
              </a:ext>
            </a:extLst>
          </p:cNvPr>
          <p:cNvPicPr>
            <a:picLocks noChangeAspect="1"/>
          </p:cNvPicPr>
          <p:nvPr/>
        </p:nvPicPr>
        <p:blipFill>
          <a:blip r:embed="rId5"/>
          <a:stretch>
            <a:fillRect/>
          </a:stretch>
        </p:blipFill>
        <p:spPr>
          <a:xfrm>
            <a:off x="5515207" y="5636554"/>
            <a:ext cx="1463040" cy="973587"/>
          </a:xfrm>
          <a:prstGeom prst="rect">
            <a:avLst/>
          </a:prstGeom>
        </p:spPr>
      </p:pic>
      <p:cxnSp>
        <p:nvCxnSpPr>
          <p:cNvPr id="7" name="Straight Connector 6">
            <a:extLst>
              <a:ext uri="{FF2B5EF4-FFF2-40B4-BE49-F238E27FC236}">
                <a16:creationId xmlns:a16="http://schemas.microsoft.com/office/drawing/2014/main" id="{80031E36-56C3-40FF-8A87-DE742C354A41}"/>
              </a:ext>
            </a:extLst>
          </p:cNvPr>
          <p:cNvCxnSpPr>
            <a:cxnSpLocks/>
          </p:cNvCxnSpPr>
          <p:nvPr/>
        </p:nvCxnSpPr>
        <p:spPr>
          <a:xfrm>
            <a:off x="4180114" y="2244436"/>
            <a:ext cx="1389413" cy="1658130"/>
          </a:xfrm>
          <a:prstGeom prst="line">
            <a:avLst/>
          </a:prstGeom>
        </p:spPr>
        <p:style>
          <a:lnRef idx="1">
            <a:schemeClr val="accent1"/>
          </a:lnRef>
          <a:fillRef idx="0">
            <a:schemeClr val="accent1"/>
          </a:fillRef>
          <a:effectRef idx="0">
            <a:schemeClr val="accent1"/>
          </a:effectRef>
          <a:fontRef idx="minor">
            <a:schemeClr val="tx1"/>
          </a:fontRef>
        </p:style>
      </p:cxnSp>
      <p:sp>
        <p:nvSpPr>
          <p:cNvPr id="10" name="Oval 9">
            <a:extLst>
              <a:ext uri="{FF2B5EF4-FFF2-40B4-BE49-F238E27FC236}">
                <a16:creationId xmlns:a16="http://schemas.microsoft.com/office/drawing/2014/main" id="{2D0ACD4D-E2D4-43A1-84FA-038974E8A0BF}"/>
              </a:ext>
            </a:extLst>
          </p:cNvPr>
          <p:cNvSpPr/>
          <p:nvPr/>
        </p:nvSpPr>
        <p:spPr>
          <a:xfrm>
            <a:off x="1763169" y="1978763"/>
            <a:ext cx="1778977" cy="169817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2" name="Picture 11">
            <a:extLst>
              <a:ext uri="{FF2B5EF4-FFF2-40B4-BE49-F238E27FC236}">
                <a16:creationId xmlns:a16="http://schemas.microsoft.com/office/drawing/2014/main" id="{59B13120-D19E-477C-8BF2-7E13172A3BDA}"/>
              </a:ext>
            </a:extLst>
          </p:cNvPr>
          <p:cNvPicPr>
            <a:picLocks noChangeAspect="1"/>
          </p:cNvPicPr>
          <p:nvPr/>
        </p:nvPicPr>
        <p:blipFill>
          <a:blip r:embed="rId6"/>
          <a:stretch>
            <a:fillRect/>
          </a:stretch>
        </p:blipFill>
        <p:spPr>
          <a:xfrm>
            <a:off x="2053526" y="2351314"/>
            <a:ext cx="1371600" cy="937934"/>
          </a:xfrm>
          <a:prstGeom prst="rect">
            <a:avLst/>
          </a:prstGeom>
        </p:spPr>
      </p:pic>
      <p:cxnSp>
        <p:nvCxnSpPr>
          <p:cNvPr id="15" name="Straight Connector 14">
            <a:extLst>
              <a:ext uri="{FF2B5EF4-FFF2-40B4-BE49-F238E27FC236}">
                <a16:creationId xmlns:a16="http://schemas.microsoft.com/office/drawing/2014/main" id="{7915D8BD-322B-44B2-A02E-0132F8E4FF8A}"/>
              </a:ext>
            </a:extLst>
          </p:cNvPr>
          <p:cNvCxnSpPr>
            <a:cxnSpLocks/>
          </p:cNvCxnSpPr>
          <p:nvPr/>
        </p:nvCxnSpPr>
        <p:spPr>
          <a:xfrm>
            <a:off x="3490319" y="3231845"/>
            <a:ext cx="2151962" cy="1011824"/>
          </a:xfrm>
          <a:prstGeom prst="line">
            <a:avLst/>
          </a:prstGeom>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967FB7DA-18B7-4BCA-9363-14CEC9E23298}"/>
              </a:ext>
            </a:extLst>
          </p:cNvPr>
          <p:cNvSpPr/>
          <p:nvPr/>
        </p:nvSpPr>
        <p:spPr>
          <a:xfrm>
            <a:off x="3393906" y="1033152"/>
            <a:ext cx="1558103" cy="147695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2" name="Picture 21" descr="A picture containing person, person, posing, indoor&#10;&#10;Description automatically generated">
            <a:extLst>
              <a:ext uri="{FF2B5EF4-FFF2-40B4-BE49-F238E27FC236}">
                <a16:creationId xmlns:a16="http://schemas.microsoft.com/office/drawing/2014/main" id="{6F169311-2B5F-448F-A19B-0133E9DE553B}"/>
              </a:ext>
            </a:extLst>
          </p:cNvPr>
          <p:cNvPicPr>
            <a:picLocks noChangeAspect="1"/>
          </p:cNvPicPr>
          <p:nvPr/>
        </p:nvPicPr>
        <p:blipFill>
          <a:blip r:embed="rId7"/>
          <a:stretch>
            <a:fillRect/>
          </a:stretch>
        </p:blipFill>
        <p:spPr>
          <a:xfrm>
            <a:off x="3540034" y="1315462"/>
            <a:ext cx="1280160" cy="851890"/>
          </a:xfrm>
          <a:prstGeom prst="rect">
            <a:avLst/>
          </a:prstGeom>
        </p:spPr>
      </p:pic>
      <p:cxnSp>
        <p:nvCxnSpPr>
          <p:cNvPr id="24" name="Straight Connector 23">
            <a:extLst>
              <a:ext uri="{FF2B5EF4-FFF2-40B4-BE49-F238E27FC236}">
                <a16:creationId xmlns:a16="http://schemas.microsoft.com/office/drawing/2014/main" id="{3C8111C8-AB94-4382-9A35-B88496D53750}"/>
              </a:ext>
            </a:extLst>
          </p:cNvPr>
          <p:cNvCxnSpPr>
            <a:cxnSpLocks/>
          </p:cNvCxnSpPr>
          <p:nvPr/>
        </p:nvCxnSpPr>
        <p:spPr>
          <a:xfrm flipH="1">
            <a:off x="3705435" y="4450588"/>
            <a:ext cx="768643" cy="750804"/>
          </a:xfrm>
          <a:prstGeom prst="line">
            <a:avLst/>
          </a:prstGeom>
        </p:spPr>
        <p:style>
          <a:lnRef idx="1">
            <a:schemeClr val="accent1"/>
          </a:lnRef>
          <a:fillRef idx="0">
            <a:schemeClr val="accent1"/>
          </a:fillRef>
          <a:effectRef idx="0">
            <a:schemeClr val="accent1"/>
          </a:effectRef>
          <a:fontRef idx="minor">
            <a:schemeClr val="tx1"/>
          </a:fontRef>
        </p:style>
      </p:cxnSp>
      <p:sp>
        <p:nvSpPr>
          <p:cNvPr id="32" name="Oval 31">
            <a:extLst>
              <a:ext uri="{FF2B5EF4-FFF2-40B4-BE49-F238E27FC236}">
                <a16:creationId xmlns:a16="http://schemas.microsoft.com/office/drawing/2014/main" id="{C0791D16-BF01-4A46-9306-0633C026DA64}"/>
              </a:ext>
            </a:extLst>
          </p:cNvPr>
          <p:cNvSpPr/>
          <p:nvPr/>
        </p:nvSpPr>
        <p:spPr>
          <a:xfrm>
            <a:off x="1920687" y="4622545"/>
            <a:ext cx="1669874" cy="183626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6" name="Picture 35">
            <a:extLst>
              <a:ext uri="{FF2B5EF4-FFF2-40B4-BE49-F238E27FC236}">
                <a16:creationId xmlns:a16="http://schemas.microsoft.com/office/drawing/2014/main" id="{5AD2ADA3-176B-4313-926A-06A31B11D2EC}"/>
              </a:ext>
            </a:extLst>
          </p:cNvPr>
          <p:cNvPicPr>
            <a:picLocks noChangeAspect="1"/>
          </p:cNvPicPr>
          <p:nvPr/>
        </p:nvPicPr>
        <p:blipFill>
          <a:blip r:embed="rId8"/>
          <a:stretch>
            <a:fillRect/>
          </a:stretch>
        </p:blipFill>
        <p:spPr>
          <a:xfrm>
            <a:off x="2069347" y="4993051"/>
            <a:ext cx="1372553" cy="1005840"/>
          </a:xfrm>
          <a:prstGeom prst="rect">
            <a:avLst/>
          </a:prstGeom>
        </p:spPr>
      </p:pic>
      <p:sp>
        <p:nvSpPr>
          <p:cNvPr id="38" name="Oval 37">
            <a:extLst>
              <a:ext uri="{FF2B5EF4-FFF2-40B4-BE49-F238E27FC236}">
                <a16:creationId xmlns:a16="http://schemas.microsoft.com/office/drawing/2014/main" id="{98000885-6F55-47D0-966C-CB261EA4219D}"/>
              </a:ext>
            </a:extLst>
          </p:cNvPr>
          <p:cNvSpPr/>
          <p:nvPr/>
        </p:nvSpPr>
        <p:spPr>
          <a:xfrm>
            <a:off x="8908953" y="3118796"/>
            <a:ext cx="2040096" cy="166521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2" name="Picture 41">
            <a:extLst>
              <a:ext uri="{FF2B5EF4-FFF2-40B4-BE49-F238E27FC236}">
                <a16:creationId xmlns:a16="http://schemas.microsoft.com/office/drawing/2014/main" id="{91849972-3285-456D-ABD1-D97FE7193AB8}"/>
              </a:ext>
            </a:extLst>
          </p:cNvPr>
          <p:cNvPicPr>
            <a:picLocks noChangeAspect="1"/>
          </p:cNvPicPr>
          <p:nvPr/>
        </p:nvPicPr>
        <p:blipFill>
          <a:blip r:embed="rId9"/>
          <a:stretch>
            <a:fillRect/>
          </a:stretch>
        </p:blipFill>
        <p:spPr>
          <a:xfrm>
            <a:off x="9161290" y="3445366"/>
            <a:ext cx="1645920" cy="938174"/>
          </a:xfrm>
          <a:prstGeom prst="rect">
            <a:avLst/>
          </a:prstGeom>
        </p:spPr>
      </p:pic>
    </p:spTree>
    <p:extLst>
      <p:ext uri="{BB962C8B-B14F-4D97-AF65-F5344CB8AC3E}">
        <p14:creationId xmlns:p14="http://schemas.microsoft.com/office/powerpoint/2010/main" val="510999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 name="Rectangle 21">
            <a:extLst>
              <a:ext uri="{FF2B5EF4-FFF2-40B4-BE49-F238E27FC236}">
                <a16:creationId xmlns:a16="http://schemas.microsoft.com/office/drawing/2014/main" id="{B775CD93-9DF2-48CB-9F57-1BCA9A46C7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2" y="453981"/>
            <a:ext cx="6675120" cy="1877811"/>
          </a:xfrm>
          <a:prstGeom prst="rect">
            <a:avLst/>
          </a:prstGeom>
          <a:solidFill>
            <a:srgbClr val="595959"/>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2" name="Title 1">
            <a:extLst>
              <a:ext uri="{FF2B5EF4-FFF2-40B4-BE49-F238E27FC236}">
                <a16:creationId xmlns:a16="http://schemas.microsoft.com/office/drawing/2014/main" id="{028DA446-0F2D-4D3B-B9AE-410AC176826F}"/>
              </a:ext>
            </a:extLst>
          </p:cNvPr>
          <p:cNvSpPr>
            <a:spLocks noGrp="1"/>
          </p:cNvSpPr>
          <p:nvPr>
            <p:ph type="title"/>
          </p:nvPr>
        </p:nvSpPr>
        <p:spPr>
          <a:xfrm>
            <a:off x="731520" y="731520"/>
            <a:ext cx="6089904" cy="1426464"/>
          </a:xfrm>
        </p:spPr>
        <p:txBody>
          <a:bodyPr>
            <a:normAutofit/>
          </a:bodyPr>
          <a:lstStyle/>
          <a:p>
            <a:r>
              <a:rPr lang="en-US" dirty="0">
                <a:solidFill>
                  <a:srgbClr val="FFFFFF"/>
                </a:solidFill>
              </a:rPr>
              <a:t>Family Preservation Services Ch8. Policy 8.0</a:t>
            </a:r>
          </a:p>
        </p:txBody>
      </p:sp>
      <p:sp>
        <p:nvSpPr>
          <p:cNvPr id="24" name="Rectangle 23">
            <a:extLst>
              <a:ext uri="{FF2B5EF4-FFF2-40B4-BE49-F238E27FC236}">
                <a16:creationId xmlns:a16="http://schemas.microsoft.com/office/drawing/2014/main" id="{6166C6D1-23AC-49C4-BA07-238E4E9F8CE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277100" y="461737"/>
            <a:ext cx="2149361" cy="1870055"/>
          </a:xfrm>
          <a:prstGeom prst="rect">
            <a:avLst/>
          </a:prstGeom>
          <a:solidFill>
            <a:schemeClr val="accent5">
              <a:alpha val="95000"/>
            </a:schemeClr>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33" name="Rectangle 25">
            <a:extLst>
              <a:ext uri="{FF2B5EF4-FFF2-40B4-BE49-F238E27FC236}">
                <a16:creationId xmlns:a16="http://schemas.microsoft.com/office/drawing/2014/main" id="{E186B68C-84BC-4A6E-99D1-EE87483C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573768" y="453155"/>
            <a:ext cx="2149358" cy="1878638"/>
          </a:xfrm>
          <a:prstGeom prst="rect">
            <a:avLst/>
          </a:prstGeom>
          <a:solidFill>
            <a:srgbClr val="A5A5A5"/>
          </a:solidFill>
          <a:ln w="254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FF"/>
              </a:solidFill>
            </a:endParaRPr>
          </a:p>
        </p:txBody>
      </p:sp>
      <p:sp>
        <p:nvSpPr>
          <p:cNvPr id="34" name="Rectangle 27">
            <a:extLst>
              <a:ext uri="{FF2B5EF4-FFF2-40B4-BE49-F238E27FC236}">
                <a16:creationId xmlns:a16="http://schemas.microsoft.com/office/drawing/2014/main" id="{1C091803-41C2-48E0-9228-5148460C74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920" y="2480956"/>
            <a:ext cx="6675121" cy="3918122"/>
          </a:xfrm>
          <a:prstGeom prst="rect">
            <a:avLst/>
          </a:prstGeom>
          <a:solidFill>
            <a:schemeClr val="tx1">
              <a:lumMod val="50000"/>
              <a:lumOff val="50000"/>
              <a:alpha val="2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0FDA3A97-EFB2-49A0-8E4C-7A1D2316E448}"/>
              </a:ext>
            </a:extLst>
          </p:cNvPr>
          <p:cNvSpPr>
            <a:spLocks noGrp="1"/>
          </p:cNvSpPr>
          <p:nvPr>
            <p:ph idx="1"/>
          </p:nvPr>
        </p:nvSpPr>
        <p:spPr>
          <a:xfrm>
            <a:off x="789456" y="2798385"/>
            <a:ext cx="6031967" cy="3283260"/>
          </a:xfrm>
        </p:spPr>
        <p:txBody>
          <a:bodyPr anchor="ctr">
            <a:normAutofit/>
          </a:bodyPr>
          <a:lstStyle/>
          <a:p>
            <a:pPr marL="0" marR="0">
              <a:spcBef>
                <a:spcPts val="0"/>
              </a:spcBef>
              <a:spcAft>
                <a:spcPts val="800"/>
              </a:spcAft>
            </a:pPr>
            <a:r>
              <a:rPr lang="en-US" sz="2000" dirty="0">
                <a:effectLst/>
                <a:latin typeface="Calibri" panose="020F0502020204030204" pitchFamily="34" charset="0"/>
                <a:ea typeface="Calibri" panose="020F0502020204030204" pitchFamily="34" charset="0"/>
                <a:cs typeface="Times New Roman" panose="02020603050405020304" pitchFamily="18" charset="0"/>
              </a:rPr>
              <a:t>Family Preservation Services (FPS) is described by the Family Preservation and Support Services Act of 1993 (PL 103-66) as a continuum of family-focused services for at-risk children and families. Services include activities designed to assist families in crisis, often where a child is at risk of being placed in out-of-home care because of abuse and/or neglect. Support services include preventive activities, typically provided by community-based organizations designed to improve the nurturing of children and to strengthen and enhance the stability of families</a:t>
            </a:r>
          </a:p>
          <a:p>
            <a:endParaRPr lang="en-US" sz="2000" dirty="0"/>
          </a:p>
        </p:txBody>
      </p:sp>
      <p:pic>
        <p:nvPicPr>
          <p:cNvPr id="5" name="Picture 4">
            <a:extLst>
              <a:ext uri="{FF2B5EF4-FFF2-40B4-BE49-F238E27FC236}">
                <a16:creationId xmlns:a16="http://schemas.microsoft.com/office/drawing/2014/main" id="{41BDC246-513E-4C2E-A9CD-FB627170BA73}"/>
              </a:ext>
            </a:extLst>
          </p:cNvPr>
          <p:cNvPicPr>
            <a:picLocks noChangeAspect="1"/>
          </p:cNvPicPr>
          <p:nvPr/>
        </p:nvPicPr>
        <p:blipFill rotWithShape="1">
          <a:blip r:embed="rId2"/>
          <a:srcRect l="24230" r="21530" b="-1"/>
          <a:stretch/>
        </p:blipFill>
        <p:spPr>
          <a:xfrm>
            <a:off x="7277100" y="2480954"/>
            <a:ext cx="4455979" cy="3918123"/>
          </a:xfrm>
          <a:prstGeom prst="rect">
            <a:avLst/>
          </a:prstGeom>
        </p:spPr>
      </p:pic>
    </p:spTree>
    <p:extLst>
      <p:ext uri="{BB962C8B-B14F-4D97-AF65-F5344CB8AC3E}">
        <p14:creationId xmlns:p14="http://schemas.microsoft.com/office/powerpoint/2010/main" val="2624595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EEFC5A63-68D6-4DC9-98B1-C2BDCE2E212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6">
            <a:extLst>
              <a:ext uri="{FF2B5EF4-FFF2-40B4-BE49-F238E27FC236}">
                <a16:creationId xmlns:a16="http://schemas.microsoft.com/office/drawing/2014/main" id="{98696089-5956-4C6A-B8CF-020E45F618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794214" y="900814"/>
            <a:ext cx="759618" cy="5710965"/>
          </a:xfrm>
          <a:custGeom>
            <a:avLst/>
            <a:gdLst>
              <a:gd name="T0" fmla="*/ 414 w 414"/>
              <a:gd name="T1" fmla="*/ 2447 h 2447"/>
              <a:gd name="T2" fmla="*/ 0 w 414"/>
              <a:gd name="T3" fmla="*/ 2247 h 2447"/>
              <a:gd name="T4" fmla="*/ 0 w 414"/>
              <a:gd name="T5" fmla="*/ 0 h 2447"/>
              <a:gd name="T6" fmla="*/ 414 w 414"/>
              <a:gd name="T7" fmla="*/ 200 h 2447"/>
              <a:gd name="T8" fmla="*/ 414 w 414"/>
              <a:gd name="T9" fmla="*/ 2447 h 2447"/>
            </a:gdLst>
            <a:ahLst/>
            <a:cxnLst>
              <a:cxn ang="0">
                <a:pos x="T0" y="T1"/>
              </a:cxn>
              <a:cxn ang="0">
                <a:pos x="T2" y="T3"/>
              </a:cxn>
              <a:cxn ang="0">
                <a:pos x="T4" y="T5"/>
              </a:cxn>
              <a:cxn ang="0">
                <a:pos x="T6" y="T7"/>
              </a:cxn>
              <a:cxn ang="0">
                <a:pos x="T8" y="T9"/>
              </a:cxn>
            </a:cxnLst>
            <a:rect l="0" t="0" r="r" b="b"/>
            <a:pathLst>
              <a:path w="414" h="2447">
                <a:moveTo>
                  <a:pt x="414" y="2447"/>
                </a:moveTo>
                <a:lnTo>
                  <a:pt x="0" y="2247"/>
                </a:lnTo>
                <a:lnTo>
                  <a:pt x="0" y="0"/>
                </a:lnTo>
                <a:lnTo>
                  <a:pt x="414" y="200"/>
                </a:lnTo>
                <a:lnTo>
                  <a:pt x="414" y="2447"/>
                </a:lnTo>
                <a:close/>
              </a:path>
            </a:pathLst>
          </a:custGeom>
          <a:solidFill>
            <a:schemeClr val="accent1">
              <a:lumMod val="75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4" name="Freeform 7">
            <a:extLst>
              <a:ext uri="{FF2B5EF4-FFF2-40B4-BE49-F238E27FC236}">
                <a16:creationId xmlns:a16="http://schemas.microsoft.com/office/drawing/2014/main" id="{D2187C0E-E9DF-4786-B29C-0547C9F6F9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6792875" y="633165"/>
            <a:ext cx="482654" cy="5521414"/>
          </a:xfrm>
          <a:custGeom>
            <a:avLst/>
            <a:gdLst>
              <a:gd name="T0" fmla="*/ 209 w 209"/>
              <a:gd name="T1" fmla="*/ 2246 h 2358"/>
              <a:gd name="T2" fmla="*/ 0 w 209"/>
              <a:gd name="T3" fmla="*/ 2358 h 2358"/>
              <a:gd name="T4" fmla="*/ 0 w 209"/>
              <a:gd name="T5" fmla="*/ 111 h 2358"/>
              <a:gd name="T6" fmla="*/ 209 w 209"/>
              <a:gd name="T7" fmla="*/ 0 h 2358"/>
              <a:gd name="T8" fmla="*/ 209 w 209"/>
              <a:gd name="T9" fmla="*/ 2246 h 2358"/>
            </a:gdLst>
            <a:ahLst/>
            <a:cxnLst>
              <a:cxn ang="0">
                <a:pos x="T0" y="T1"/>
              </a:cxn>
              <a:cxn ang="0">
                <a:pos x="T2" y="T3"/>
              </a:cxn>
              <a:cxn ang="0">
                <a:pos x="T4" y="T5"/>
              </a:cxn>
              <a:cxn ang="0">
                <a:pos x="T6" y="T7"/>
              </a:cxn>
              <a:cxn ang="0">
                <a:pos x="T8" y="T9"/>
              </a:cxn>
            </a:cxnLst>
            <a:rect l="0" t="0" r="r" b="b"/>
            <a:pathLst>
              <a:path w="209" h="2358">
                <a:moveTo>
                  <a:pt x="209" y="2246"/>
                </a:moveTo>
                <a:lnTo>
                  <a:pt x="0" y="2358"/>
                </a:lnTo>
                <a:lnTo>
                  <a:pt x="0" y="111"/>
                </a:lnTo>
                <a:lnTo>
                  <a:pt x="209" y="0"/>
                </a:lnTo>
                <a:lnTo>
                  <a:pt x="209" y="2246"/>
                </a:lnTo>
                <a:close/>
              </a:path>
            </a:pathLst>
          </a:custGeom>
          <a:solidFill>
            <a:schemeClr val="accent1">
              <a:lumMod val="50000"/>
            </a:schemeClr>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16" name="Rectangle 8">
            <a:extLst>
              <a:ext uri="{FF2B5EF4-FFF2-40B4-BE49-F238E27FC236}">
                <a16:creationId xmlns:a16="http://schemas.microsoft.com/office/drawing/2014/main" id="{FFFD7CA3-4CDC-48B8-9010-DDC3DF392D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 y="634080"/>
            <a:ext cx="7275530" cy="5251646"/>
          </a:xfrm>
          <a:prstGeom prst="rect">
            <a:avLst/>
          </a:prstGeom>
          <a:solidFill>
            <a:schemeClr val="accent1"/>
          </a:solidFill>
          <a:ln>
            <a:noFill/>
          </a:ln>
        </p:spPr>
        <p:txBody>
          <a:bodyPr vert="horz" wrap="square" lIns="91440" tIns="45720" rIns="91440" bIns="45720" numCol="1" anchor="t" anchorCtr="0" compatLnSpc="1">
            <a:prstTxWarp prst="textNoShape">
              <a:avLst/>
            </a:prstTxWarp>
          </a:bodyPr>
          <a:lstStyle/>
          <a:p>
            <a:endParaRPr lang="en-US" dirty="0"/>
          </a:p>
        </p:txBody>
      </p:sp>
      <p:sp>
        <p:nvSpPr>
          <p:cNvPr id="2" name="Title 1">
            <a:extLst>
              <a:ext uri="{FF2B5EF4-FFF2-40B4-BE49-F238E27FC236}">
                <a16:creationId xmlns:a16="http://schemas.microsoft.com/office/drawing/2014/main" id="{970370ED-4312-4D6B-A476-FAC848395B50}"/>
              </a:ext>
            </a:extLst>
          </p:cNvPr>
          <p:cNvSpPr>
            <a:spLocks noGrp="1"/>
          </p:cNvSpPr>
          <p:nvPr>
            <p:ph type="title"/>
          </p:nvPr>
        </p:nvSpPr>
        <p:spPr>
          <a:xfrm>
            <a:off x="804201" y="951272"/>
            <a:ext cx="6149595" cy="1053387"/>
          </a:xfrm>
        </p:spPr>
        <p:txBody>
          <a:bodyPr>
            <a:normAutofit/>
          </a:bodyPr>
          <a:lstStyle/>
          <a:p>
            <a:pPr algn="ctr"/>
            <a:r>
              <a:rPr lang="en-US" sz="3600" dirty="0">
                <a:solidFill>
                  <a:srgbClr val="FFFFFF"/>
                </a:solidFill>
              </a:rPr>
              <a:t>Safely Preserving Families</a:t>
            </a:r>
          </a:p>
        </p:txBody>
      </p:sp>
      <p:sp>
        <p:nvSpPr>
          <p:cNvPr id="3" name="Content Placeholder 2">
            <a:extLst>
              <a:ext uri="{FF2B5EF4-FFF2-40B4-BE49-F238E27FC236}">
                <a16:creationId xmlns:a16="http://schemas.microsoft.com/office/drawing/2014/main" id="{0E5C269D-4EF8-48F7-AE9E-351840A11C8C}"/>
              </a:ext>
            </a:extLst>
          </p:cNvPr>
          <p:cNvSpPr>
            <a:spLocks noGrp="1"/>
          </p:cNvSpPr>
          <p:nvPr>
            <p:ph idx="1"/>
          </p:nvPr>
        </p:nvSpPr>
        <p:spPr>
          <a:xfrm>
            <a:off x="811094" y="2055117"/>
            <a:ext cx="6149595" cy="3478992"/>
          </a:xfrm>
        </p:spPr>
        <p:txBody>
          <a:bodyPr anchor="t">
            <a:normAutofit/>
          </a:bodyPr>
          <a:lstStyle/>
          <a:p>
            <a:pPr marL="0" marR="0">
              <a:spcBef>
                <a:spcPts val="0"/>
              </a:spcBef>
              <a:spcAft>
                <a:spcPts val="800"/>
              </a:spcAft>
            </a:pPr>
            <a:r>
              <a:rPr lang="en-US" sz="2400" dirty="0">
                <a:solidFill>
                  <a:srgbClr val="FEFFFF"/>
                </a:solidFill>
                <a:effectLst/>
                <a:latin typeface="Calibri" panose="020F0502020204030204" pitchFamily="34" charset="0"/>
                <a:ea typeface="Calibri" panose="020F0502020204030204" pitchFamily="34" charset="0"/>
                <a:cs typeface="Times New Roman" panose="02020603050405020304" pitchFamily="18" charset="0"/>
              </a:rPr>
              <a:t>Family Preservation Services are designed to be short-term, family-focused, community-based services that are implemented to help families achieve behavioral change and learn to manage everyday life situations, or problems that interfere with the caregiver(s)’s ability to provide proper care and protect his/her children.</a:t>
            </a:r>
          </a:p>
          <a:p>
            <a:endParaRPr lang="en-US" sz="2400" dirty="0">
              <a:solidFill>
                <a:srgbClr val="FEFFFF"/>
              </a:solidFill>
            </a:endParaRPr>
          </a:p>
        </p:txBody>
      </p:sp>
      <p:pic>
        <p:nvPicPr>
          <p:cNvPr id="5" name="Picture 4">
            <a:extLst>
              <a:ext uri="{FF2B5EF4-FFF2-40B4-BE49-F238E27FC236}">
                <a16:creationId xmlns:a16="http://schemas.microsoft.com/office/drawing/2014/main" id="{C47EF352-B980-467E-B46F-E5DA11BD65A9}"/>
              </a:ext>
            </a:extLst>
          </p:cNvPr>
          <p:cNvPicPr>
            <a:picLocks noChangeAspect="1"/>
          </p:cNvPicPr>
          <p:nvPr/>
        </p:nvPicPr>
        <p:blipFill>
          <a:blip r:embed="rId2"/>
          <a:stretch>
            <a:fillRect/>
          </a:stretch>
        </p:blipFill>
        <p:spPr>
          <a:xfrm>
            <a:off x="7717865" y="3019317"/>
            <a:ext cx="3938747" cy="1878479"/>
          </a:xfrm>
          <a:prstGeom prst="rect">
            <a:avLst/>
          </a:prstGeom>
        </p:spPr>
      </p:pic>
    </p:spTree>
    <p:extLst>
      <p:ext uri="{BB962C8B-B14F-4D97-AF65-F5344CB8AC3E}">
        <p14:creationId xmlns:p14="http://schemas.microsoft.com/office/powerpoint/2010/main" val="17056461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dirty="0"/>
          </a:p>
        </p:txBody>
      </p:sp>
      <p:pic>
        <p:nvPicPr>
          <p:cNvPr id="2" name="Picture 1">
            <a:extLst>
              <a:ext uri="{FF2B5EF4-FFF2-40B4-BE49-F238E27FC236}">
                <a16:creationId xmlns:a16="http://schemas.microsoft.com/office/drawing/2014/main" id="{9FCFD934-12D8-4A03-94B8-1B4F0FAAA5F6}"/>
              </a:ext>
            </a:extLst>
          </p:cNvPr>
          <p:cNvPicPr>
            <a:picLocks noChangeAspect="1"/>
          </p:cNvPicPr>
          <p:nvPr/>
        </p:nvPicPr>
        <p:blipFill rotWithShape="1">
          <a:blip r:embed="rId2"/>
          <a:srcRect b="19"/>
          <a:stretch/>
        </p:blipFill>
        <p:spPr>
          <a:xfrm>
            <a:off x="20" y="13157"/>
            <a:ext cx="12191980" cy="6856718"/>
          </a:xfrm>
          <a:prstGeom prst="rect">
            <a:avLst/>
          </a:prstGeom>
        </p:spPr>
      </p:pic>
    </p:spTree>
    <p:extLst>
      <p:ext uri="{BB962C8B-B14F-4D97-AF65-F5344CB8AC3E}">
        <p14:creationId xmlns:p14="http://schemas.microsoft.com/office/powerpoint/2010/main" val="21825696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a:extLst>
              <a:ext uri="{FF2B5EF4-FFF2-40B4-BE49-F238E27FC236}">
                <a16:creationId xmlns:a16="http://schemas.microsoft.com/office/drawing/2014/main" id="{54926E68-593E-4677-B855-F67554EDA140}"/>
              </a:ext>
            </a:extLst>
          </p:cNvPr>
          <p:cNvSpPr/>
          <p:nvPr/>
        </p:nvSpPr>
        <p:spPr>
          <a:xfrm>
            <a:off x="688368" y="1859622"/>
            <a:ext cx="2414427"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Investigation</a:t>
            </a:r>
          </a:p>
        </p:txBody>
      </p:sp>
      <p:cxnSp>
        <p:nvCxnSpPr>
          <p:cNvPr id="4" name="Straight Connector 3">
            <a:extLst>
              <a:ext uri="{FF2B5EF4-FFF2-40B4-BE49-F238E27FC236}">
                <a16:creationId xmlns:a16="http://schemas.microsoft.com/office/drawing/2014/main" id="{7A9D5D82-7967-493D-929D-FC8B8155C2E1}"/>
              </a:ext>
            </a:extLst>
          </p:cNvPr>
          <p:cNvCxnSpPr>
            <a:cxnSpLocks/>
            <a:stCxn id="2" idx="6"/>
          </p:cNvCxnSpPr>
          <p:nvPr/>
        </p:nvCxnSpPr>
        <p:spPr>
          <a:xfrm>
            <a:off x="3102795" y="2316822"/>
            <a:ext cx="3924729" cy="0"/>
          </a:xfrm>
          <a:prstGeom prst="line">
            <a:avLst/>
          </a:prstGeom>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E8334061-3C69-4AB0-8F80-8267BF2A22C4}"/>
              </a:ext>
            </a:extLst>
          </p:cNvPr>
          <p:cNvSpPr/>
          <p:nvPr/>
        </p:nvSpPr>
        <p:spPr>
          <a:xfrm>
            <a:off x="7027523" y="1859622"/>
            <a:ext cx="2712377"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Family Preservation</a:t>
            </a:r>
          </a:p>
        </p:txBody>
      </p:sp>
      <p:cxnSp>
        <p:nvCxnSpPr>
          <p:cNvPr id="13" name="Straight Connector 12">
            <a:extLst>
              <a:ext uri="{FF2B5EF4-FFF2-40B4-BE49-F238E27FC236}">
                <a16:creationId xmlns:a16="http://schemas.microsoft.com/office/drawing/2014/main" id="{D23A934F-0777-4E5F-9B78-566277F92466}"/>
              </a:ext>
            </a:extLst>
          </p:cNvPr>
          <p:cNvCxnSpPr>
            <a:cxnSpLocks/>
            <a:endCxn id="11" idx="4"/>
          </p:cNvCxnSpPr>
          <p:nvPr/>
        </p:nvCxnSpPr>
        <p:spPr>
          <a:xfrm flipV="1">
            <a:off x="8383712" y="2774022"/>
            <a:ext cx="0" cy="904126"/>
          </a:xfrm>
          <a:prstGeom prst="line">
            <a:avLst/>
          </a:prstGeom>
        </p:spPr>
        <p:style>
          <a:lnRef idx="1">
            <a:schemeClr val="accent1"/>
          </a:lnRef>
          <a:fillRef idx="0">
            <a:schemeClr val="accent1"/>
          </a:fillRef>
          <a:effectRef idx="0">
            <a:schemeClr val="accent1"/>
          </a:effectRef>
          <a:fontRef idx="minor">
            <a:schemeClr val="tx1"/>
          </a:fontRef>
        </p:style>
      </p:cxnSp>
      <p:sp>
        <p:nvSpPr>
          <p:cNvPr id="17" name="Oval 16">
            <a:extLst>
              <a:ext uri="{FF2B5EF4-FFF2-40B4-BE49-F238E27FC236}">
                <a16:creationId xmlns:a16="http://schemas.microsoft.com/office/drawing/2014/main" id="{FCBED21C-0DB6-4AAB-9E4C-ED3EDAC39661}"/>
              </a:ext>
            </a:extLst>
          </p:cNvPr>
          <p:cNvSpPr/>
          <p:nvPr/>
        </p:nvSpPr>
        <p:spPr>
          <a:xfrm>
            <a:off x="7520681" y="3678148"/>
            <a:ext cx="1952083" cy="90412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Family Team  Meeting</a:t>
            </a:r>
          </a:p>
        </p:txBody>
      </p:sp>
      <p:sp>
        <p:nvSpPr>
          <p:cNvPr id="18" name="Arrow: Right 17">
            <a:extLst>
              <a:ext uri="{FF2B5EF4-FFF2-40B4-BE49-F238E27FC236}">
                <a16:creationId xmlns:a16="http://schemas.microsoft.com/office/drawing/2014/main" id="{54D5A192-B633-47AF-B396-73A24372445C}"/>
              </a:ext>
            </a:extLst>
          </p:cNvPr>
          <p:cNvSpPr/>
          <p:nvPr/>
        </p:nvSpPr>
        <p:spPr>
          <a:xfrm>
            <a:off x="9472764" y="3841663"/>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Oval 18">
            <a:extLst>
              <a:ext uri="{FF2B5EF4-FFF2-40B4-BE49-F238E27FC236}">
                <a16:creationId xmlns:a16="http://schemas.microsoft.com/office/drawing/2014/main" id="{532D0C04-4457-4EF2-AF77-FF66A68EE256}"/>
              </a:ext>
            </a:extLst>
          </p:cNvPr>
          <p:cNvSpPr/>
          <p:nvPr/>
        </p:nvSpPr>
        <p:spPr>
          <a:xfrm>
            <a:off x="10366608" y="3693561"/>
            <a:ext cx="1825392"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Family Plan</a:t>
            </a:r>
          </a:p>
        </p:txBody>
      </p:sp>
      <p:cxnSp>
        <p:nvCxnSpPr>
          <p:cNvPr id="21" name="Straight Connector 20">
            <a:extLst>
              <a:ext uri="{FF2B5EF4-FFF2-40B4-BE49-F238E27FC236}">
                <a16:creationId xmlns:a16="http://schemas.microsoft.com/office/drawing/2014/main" id="{260BBF04-DEDB-4940-AA13-8E65141B38A0}"/>
              </a:ext>
            </a:extLst>
          </p:cNvPr>
          <p:cNvCxnSpPr>
            <a:cxnSpLocks/>
          </p:cNvCxnSpPr>
          <p:nvPr/>
        </p:nvCxnSpPr>
        <p:spPr>
          <a:xfrm>
            <a:off x="8486454" y="4607961"/>
            <a:ext cx="0" cy="724327"/>
          </a:xfrm>
          <a:prstGeom prst="line">
            <a:avLst/>
          </a:prstGeom>
        </p:spPr>
        <p:style>
          <a:lnRef idx="1">
            <a:schemeClr val="accent1"/>
          </a:lnRef>
          <a:fillRef idx="0">
            <a:schemeClr val="accent1"/>
          </a:fillRef>
          <a:effectRef idx="0">
            <a:schemeClr val="accent1"/>
          </a:effectRef>
          <a:fontRef idx="minor">
            <a:schemeClr val="tx1"/>
          </a:fontRef>
        </p:style>
      </p:cxnSp>
      <p:sp>
        <p:nvSpPr>
          <p:cNvPr id="25" name="Oval 24">
            <a:extLst>
              <a:ext uri="{FF2B5EF4-FFF2-40B4-BE49-F238E27FC236}">
                <a16:creationId xmlns:a16="http://schemas.microsoft.com/office/drawing/2014/main" id="{4C6C31FD-1B41-4ACB-AF4D-2BB1BB1A1EE1}"/>
              </a:ext>
            </a:extLst>
          </p:cNvPr>
          <p:cNvSpPr/>
          <p:nvPr/>
        </p:nvSpPr>
        <p:spPr>
          <a:xfrm>
            <a:off x="7772386" y="5393935"/>
            <a:ext cx="1700378" cy="7243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90 Day Evaluation</a:t>
            </a:r>
          </a:p>
        </p:txBody>
      </p:sp>
      <p:sp>
        <p:nvSpPr>
          <p:cNvPr id="27" name="TextBox 26">
            <a:extLst>
              <a:ext uri="{FF2B5EF4-FFF2-40B4-BE49-F238E27FC236}">
                <a16:creationId xmlns:a16="http://schemas.microsoft.com/office/drawing/2014/main" id="{A5FF4669-10C8-4F26-BE5E-89DDEC4FAC1A}"/>
              </a:ext>
            </a:extLst>
          </p:cNvPr>
          <p:cNvSpPr txBox="1"/>
          <p:nvPr/>
        </p:nvSpPr>
        <p:spPr>
          <a:xfrm>
            <a:off x="8599470" y="3123176"/>
            <a:ext cx="912429" cy="369332"/>
          </a:xfrm>
          <a:prstGeom prst="rect">
            <a:avLst/>
          </a:prstGeom>
          <a:noFill/>
        </p:spPr>
        <p:txBody>
          <a:bodyPr wrap="none" rtlCol="0">
            <a:spAutoFit/>
          </a:bodyPr>
          <a:lstStyle/>
          <a:p>
            <a:r>
              <a:rPr lang="en-US" dirty="0"/>
              <a:t>45 Days</a:t>
            </a:r>
          </a:p>
        </p:txBody>
      </p:sp>
      <p:sp>
        <p:nvSpPr>
          <p:cNvPr id="28" name="TextBox 27">
            <a:extLst>
              <a:ext uri="{FF2B5EF4-FFF2-40B4-BE49-F238E27FC236}">
                <a16:creationId xmlns:a16="http://schemas.microsoft.com/office/drawing/2014/main" id="{B4F79F47-F4B1-40F7-8784-A3A659C07056}"/>
              </a:ext>
            </a:extLst>
          </p:cNvPr>
          <p:cNvSpPr txBox="1"/>
          <p:nvPr/>
        </p:nvSpPr>
        <p:spPr>
          <a:xfrm>
            <a:off x="482885" y="3429000"/>
            <a:ext cx="5312673" cy="1200329"/>
          </a:xfrm>
          <a:prstGeom prst="rect">
            <a:avLst/>
          </a:prstGeom>
          <a:noFill/>
        </p:spPr>
        <p:txBody>
          <a:bodyPr wrap="none" rtlCol="0">
            <a:spAutoFit/>
          </a:bodyPr>
          <a:lstStyle/>
          <a:p>
            <a:pPr marL="342900" indent="-342900">
              <a:buAutoNum type="arabicPeriod"/>
            </a:pPr>
            <a:r>
              <a:rPr lang="en-US" dirty="0"/>
              <a:t>Substantiated/Open for Services</a:t>
            </a:r>
          </a:p>
          <a:p>
            <a:pPr marL="342900" indent="-342900">
              <a:buAutoNum type="arabicPeriod"/>
            </a:pPr>
            <a:r>
              <a:rPr lang="en-US" dirty="0"/>
              <a:t>Unsubstantiated /Open for Services</a:t>
            </a:r>
          </a:p>
          <a:p>
            <a:pPr marL="342900" indent="-342900">
              <a:buAutoNum type="arabicPeriod"/>
            </a:pPr>
            <a:r>
              <a:rPr lang="en-US" dirty="0"/>
              <a:t>Present Danger or Impending Danger Safety Threat</a:t>
            </a:r>
          </a:p>
          <a:p>
            <a:pPr marL="342900" indent="-342900">
              <a:buAutoNum type="arabicPeriod"/>
            </a:pPr>
            <a:r>
              <a:rPr lang="en-US" dirty="0"/>
              <a:t>In Home or Out of Home Safety Plan</a:t>
            </a:r>
          </a:p>
        </p:txBody>
      </p:sp>
      <p:sp>
        <p:nvSpPr>
          <p:cNvPr id="29" name="Arrow: Right 28">
            <a:extLst>
              <a:ext uri="{FF2B5EF4-FFF2-40B4-BE49-F238E27FC236}">
                <a16:creationId xmlns:a16="http://schemas.microsoft.com/office/drawing/2014/main" id="{45A4BCAC-8B0D-4751-B2B5-855818C0B7EB}"/>
              </a:ext>
            </a:extLst>
          </p:cNvPr>
          <p:cNvSpPr/>
          <p:nvPr/>
        </p:nvSpPr>
        <p:spPr>
          <a:xfrm>
            <a:off x="9513857" y="551378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Oval 29">
            <a:extLst>
              <a:ext uri="{FF2B5EF4-FFF2-40B4-BE49-F238E27FC236}">
                <a16:creationId xmlns:a16="http://schemas.microsoft.com/office/drawing/2014/main" id="{5A4260AC-ACA7-4727-AF83-0C5EE10B9413}"/>
              </a:ext>
            </a:extLst>
          </p:cNvPr>
          <p:cNvSpPr/>
          <p:nvPr/>
        </p:nvSpPr>
        <p:spPr>
          <a:xfrm>
            <a:off x="10492265" y="5218402"/>
            <a:ext cx="1699735"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Case Closure</a:t>
            </a:r>
          </a:p>
        </p:txBody>
      </p:sp>
      <p:sp>
        <p:nvSpPr>
          <p:cNvPr id="31" name="Arrow: Left 30">
            <a:extLst>
              <a:ext uri="{FF2B5EF4-FFF2-40B4-BE49-F238E27FC236}">
                <a16:creationId xmlns:a16="http://schemas.microsoft.com/office/drawing/2014/main" id="{A6C3CEA4-EE7B-4EFC-BFD8-291D70075060}"/>
              </a:ext>
            </a:extLst>
          </p:cNvPr>
          <p:cNvSpPr/>
          <p:nvPr/>
        </p:nvSpPr>
        <p:spPr>
          <a:xfrm>
            <a:off x="6793978" y="5513782"/>
            <a:ext cx="978408" cy="484632"/>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Oval 31">
            <a:extLst>
              <a:ext uri="{FF2B5EF4-FFF2-40B4-BE49-F238E27FC236}">
                <a16:creationId xmlns:a16="http://schemas.microsoft.com/office/drawing/2014/main" id="{B40784ED-A464-4FAC-87AB-16A5FAF151CE}"/>
              </a:ext>
            </a:extLst>
          </p:cNvPr>
          <p:cNvSpPr/>
          <p:nvPr/>
        </p:nvSpPr>
        <p:spPr>
          <a:xfrm>
            <a:off x="5003515" y="5393935"/>
            <a:ext cx="1822467"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Case Remains Open </a:t>
            </a:r>
          </a:p>
        </p:txBody>
      </p:sp>
      <p:pic>
        <p:nvPicPr>
          <p:cNvPr id="5" name="Picture 4">
            <a:extLst>
              <a:ext uri="{FF2B5EF4-FFF2-40B4-BE49-F238E27FC236}">
                <a16:creationId xmlns:a16="http://schemas.microsoft.com/office/drawing/2014/main" id="{30E75091-FBCB-4AFB-A764-CE99FA66BF71}"/>
              </a:ext>
            </a:extLst>
          </p:cNvPr>
          <p:cNvPicPr>
            <a:picLocks noChangeAspect="1"/>
          </p:cNvPicPr>
          <p:nvPr/>
        </p:nvPicPr>
        <p:blipFill>
          <a:blip r:embed="rId2"/>
          <a:stretch>
            <a:fillRect/>
          </a:stretch>
        </p:blipFill>
        <p:spPr>
          <a:xfrm>
            <a:off x="84835" y="5756098"/>
            <a:ext cx="2109020" cy="1005840"/>
          </a:xfrm>
          <a:prstGeom prst="rect">
            <a:avLst/>
          </a:prstGeom>
        </p:spPr>
      </p:pic>
    </p:spTree>
    <p:extLst>
      <p:ext uri="{BB962C8B-B14F-4D97-AF65-F5344CB8AC3E}">
        <p14:creationId xmlns:p14="http://schemas.microsoft.com/office/powerpoint/2010/main" val="28556216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lowchart: Process 1">
            <a:extLst>
              <a:ext uri="{FF2B5EF4-FFF2-40B4-BE49-F238E27FC236}">
                <a16:creationId xmlns:a16="http://schemas.microsoft.com/office/drawing/2014/main" id="{1E7E057F-39C9-43F1-8014-C5340518E30F}"/>
              </a:ext>
            </a:extLst>
          </p:cNvPr>
          <p:cNvSpPr/>
          <p:nvPr/>
        </p:nvSpPr>
        <p:spPr>
          <a:xfrm>
            <a:off x="4520630" y="1104473"/>
            <a:ext cx="3030876" cy="801384"/>
          </a:xfrm>
          <a:prstGeom prst="flowChartProcess">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90 Day Case Evaluation</a:t>
            </a:r>
          </a:p>
        </p:txBody>
      </p:sp>
      <p:cxnSp>
        <p:nvCxnSpPr>
          <p:cNvPr id="4" name="Straight Connector 3">
            <a:extLst>
              <a:ext uri="{FF2B5EF4-FFF2-40B4-BE49-F238E27FC236}">
                <a16:creationId xmlns:a16="http://schemas.microsoft.com/office/drawing/2014/main" id="{9509657A-274F-4953-B058-F73FA9444E1B}"/>
              </a:ext>
            </a:extLst>
          </p:cNvPr>
          <p:cNvCxnSpPr>
            <a:cxnSpLocks/>
          </p:cNvCxnSpPr>
          <p:nvPr/>
        </p:nvCxnSpPr>
        <p:spPr>
          <a:xfrm>
            <a:off x="5938463" y="1785869"/>
            <a:ext cx="10274" cy="801384"/>
          </a:xfrm>
          <a:prstGeom prst="line">
            <a:avLst/>
          </a:prstGeom>
        </p:spPr>
        <p:style>
          <a:lnRef idx="1">
            <a:schemeClr val="dk1"/>
          </a:lnRef>
          <a:fillRef idx="0">
            <a:schemeClr val="dk1"/>
          </a:fillRef>
          <a:effectRef idx="0">
            <a:schemeClr val="dk1"/>
          </a:effectRef>
          <a:fontRef idx="minor">
            <a:schemeClr val="tx1"/>
          </a:fontRef>
        </p:style>
      </p:cxnSp>
      <p:cxnSp>
        <p:nvCxnSpPr>
          <p:cNvPr id="9" name="Straight Connector 8">
            <a:extLst>
              <a:ext uri="{FF2B5EF4-FFF2-40B4-BE49-F238E27FC236}">
                <a16:creationId xmlns:a16="http://schemas.microsoft.com/office/drawing/2014/main" id="{BFA12870-7963-45A2-B20D-44767C305777}"/>
              </a:ext>
            </a:extLst>
          </p:cNvPr>
          <p:cNvCxnSpPr>
            <a:cxnSpLocks/>
          </p:cNvCxnSpPr>
          <p:nvPr/>
        </p:nvCxnSpPr>
        <p:spPr>
          <a:xfrm>
            <a:off x="2203805" y="2623218"/>
            <a:ext cx="5804901" cy="0"/>
          </a:xfrm>
          <a:prstGeom prst="line">
            <a:avLst/>
          </a:prstGeom>
        </p:spPr>
        <p:style>
          <a:lnRef idx="1">
            <a:schemeClr val="dk1"/>
          </a:lnRef>
          <a:fillRef idx="0">
            <a:schemeClr val="dk1"/>
          </a:fillRef>
          <a:effectRef idx="0">
            <a:schemeClr val="dk1"/>
          </a:effectRef>
          <a:fontRef idx="minor">
            <a:schemeClr val="tx1"/>
          </a:fontRef>
        </p:style>
      </p:cxnSp>
      <p:sp>
        <p:nvSpPr>
          <p:cNvPr id="3" name="Rectangle 2">
            <a:extLst>
              <a:ext uri="{FF2B5EF4-FFF2-40B4-BE49-F238E27FC236}">
                <a16:creationId xmlns:a16="http://schemas.microsoft.com/office/drawing/2014/main" id="{6D0D264B-EB13-4B72-9CD5-3A75E9527A2A}"/>
              </a:ext>
            </a:extLst>
          </p:cNvPr>
          <p:cNvSpPr/>
          <p:nvPr/>
        </p:nvSpPr>
        <p:spPr>
          <a:xfrm>
            <a:off x="1109613" y="3093695"/>
            <a:ext cx="2578795" cy="44177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Case Closure</a:t>
            </a:r>
          </a:p>
        </p:txBody>
      </p:sp>
      <p:cxnSp>
        <p:nvCxnSpPr>
          <p:cNvPr id="6" name="Straight Connector 5">
            <a:extLst>
              <a:ext uri="{FF2B5EF4-FFF2-40B4-BE49-F238E27FC236}">
                <a16:creationId xmlns:a16="http://schemas.microsoft.com/office/drawing/2014/main" id="{10616BEC-B30B-48CE-9208-861940B0AE02}"/>
              </a:ext>
            </a:extLst>
          </p:cNvPr>
          <p:cNvCxnSpPr>
            <a:cxnSpLocks/>
          </p:cNvCxnSpPr>
          <p:nvPr/>
        </p:nvCxnSpPr>
        <p:spPr>
          <a:xfrm>
            <a:off x="2203805" y="2643308"/>
            <a:ext cx="0" cy="410967"/>
          </a:xfrm>
          <a:prstGeom prst="line">
            <a:avLst/>
          </a:prstGeom>
        </p:spPr>
        <p:style>
          <a:lnRef idx="1">
            <a:schemeClr val="accent1"/>
          </a:lnRef>
          <a:fillRef idx="0">
            <a:schemeClr val="accent1"/>
          </a:fillRef>
          <a:effectRef idx="0">
            <a:schemeClr val="accent1"/>
          </a:effectRef>
          <a:fontRef idx="minor">
            <a:schemeClr val="tx1"/>
          </a:fontRef>
        </p:style>
      </p:cxnSp>
      <p:sp>
        <p:nvSpPr>
          <p:cNvPr id="11" name="Rectangle 10">
            <a:extLst>
              <a:ext uri="{FF2B5EF4-FFF2-40B4-BE49-F238E27FC236}">
                <a16:creationId xmlns:a16="http://schemas.microsoft.com/office/drawing/2014/main" id="{7E01A514-C882-428A-844D-E9883E2D205A}"/>
              </a:ext>
            </a:extLst>
          </p:cNvPr>
          <p:cNvSpPr/>
          <p:nvPr/>
        </p:nvSpPr>
        <p:spPr>
          <a:xfrm>
            <a:off x="6479393" y="3047964"/>
            <a:ext cx="2917859" cy="44177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Case Remains Open</a:t>
            </a:r>
          </a:p>
        </p:txBody>
      </p:sp>
      <p:cxnSp>
        <p:nvCxnSpPr>
          <p:cNvPr id="26" name="Straight Connector 25">
            <a:extLst>
              <a:ext uri="{FF2B5EF4-FFF2-40B4-BE49-F238E27FC236}">
                <a16:creationId xmlns:a16="http://schemas.microsoft.com/office/drawing/2014/main" id="{5F495108-2A37-45E3-A8D2-3E741DD40996}"/>
              </a:ext>
            </a:extLst>
          </p:cNvPr>
          <p:cNvCxnSpPr>
            <a:cxnSpLocks/>
          </p:cNvCxnSpPr>
          <p:nvPr/>
        </p:nvCxnSpPr>
        <p:spPr>
          <a:xfrm>
            <a:off x="7938323" y="2670302"/>
            <a:ext cx="0" cy="383973"/>
          </a:xfrm>
          <a:prstGeom prst="line">
            <a:avLst/>
          </a:prstGeom>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0EC6F91C-8DAD-46FE-BCBC-87121060A5CF}"/>
              </a:ext>
            </a:extLst>
          </p:cNvPr>
          <p:cNvCxnSpPr>
            <a:cxnSpLocks/>
            <a:stCxn id="11" idx="2"/>
          </p:cNvCxnSpPr>
          <p:nvPr/>
        </p:nvCxnSpPr>
        <p:spPr>
          <a:xfrm>
            <a:off x="7938323" y="3489738"/>
            <a:ext cx="0" cy="489321"/>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542DDAA3-82A4-4E57-B209-6AE74BC61A5F}"/>
              </a:ext>
            </a:extLst>
          </p:cNvPr>
          <p:cNvCxnSpPr>
            <a:cxnSpLocks/>
          </p:cNvCxnSpPr>
          <p:nvPr/>
        </p:nvCxnSpPr>
        <p:spPr>
          <a:xfrm>
            <a:off x="5332287" y="4062586"/>
            <a:ext cx="5650786"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41132BD1-CEEA-4877-8EC8-0256EB56C1B7}"/>
              </a:ext>
            </a:extLst>
          </p:cNvPr>
          <p:cNvCxnSpPr>
            <a:cxnSpLocks/>
          </p:cNvCxnSpPr>
          <p:nvPr/>
        </p:nvCxnSpPr>
        <p:spPr>
          <a:xfrm>
            <a:off x="5338692" y="4074036"/>
            <a:ext cx="0" cy="513708"/>
          </a:xfrm>
          <a:prstGeom prst="line">
            <a:avLst/>
          </a:prstGeom>
        </p:spPr>
        <p:style>
          <a:lnRef idx="1">
            <a:schemeClr val="accent1"/>
          </a:lnRef>
          <a:fillRef idx="0">
            <a:schemeClr val="accent1"/>
          </a:fillRef>
          <a:effectRef idx="0">
            <a:schemeClr val="accent1"/>
          </a:effectRef>
          <a:fontRef idx="minor">
            <a:schemeClr val="tx1"/>
          </a:fontRef>
        </p:style>
      </p:cxnSp>
      <p:sp>
        <p:nvSpPr>
          <p:cNvPr id="76" name="Rectangle 75">
            <a:extLst>
              <a:ext uri="{FF2B5EF4-FFF2-40B4-BE49-F238E27FC236}">
                <a16:creationId xmlns:a16="http://schemas.microsoft.com/office/drawing/2014/main" id="{FCFC81C5-DC40-46C5-B2BD-A4D0424F8929}"/>
              </a:ext>
            </a:extLst>
          </p:cNvPr>
          <p:cNvSpPr/>
          <p:nvPr/>
        </p:nvSpPr>
        <p:spPr>
          <a:xfrm>
            <a:off x="4520630" y="4504370"/>
            <a:ext cx="2075377" cy="531784"/>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Continue FPS</a:t>
            </a:r>
          </a:p>
        </p:txBody>
      </p:sp>
      <p:cxnSp>
        <p:nvCxnSpPr>
          <p:cNvPr id="78" name="Straight Connector 77">
            <a:extLst>
              <a:ext uri="{FF2B5EF4-FFF2-40B4-BE49-F238E27FC236}">
                <a16:creationId xmlns:a16="http://schemas.microsoft.com/office/drawing/2014/main" id="{A64DEB6B-62E9-4A11-9BE0-C6A541B0EF5A}"/>
              </a:ext>
            </a:extLst>
          </p:cNvPr>
          <p:cNvCxnSpPr>
            <a:cxnSpLocks/>
          </p:cNvCxnSpPr>
          <p:nvPr/>
        </p:nvCxnSpPr>
        <p:spPr>
          <a:xfrm flipH="1">
            <a:off x="7938323" y="4003382"/>
            <a:ext cx="1" cy="513709"/>
          </a:xfrm>
          <a:prstGeom prst="line">
            <a:avLst/>
          </a:prstGeom>
        </p:spPr>
        <p:style>
          <a:lnRef idx="1">
            <a:schemeClr val="accent1"/>
          </a:lnRef>
          <a:fillRef idx="0">
            <a:schemeClr val="accent1"/>
          </a:fillRef>
          <a:effectRef idx="0">
            <a:schemeClr val="accent1"/>
          </a:effectRef>
          <a:fontRef idx="minor">
            <a:schemeClr val="tx1"/>
          </a:fontRef>
        </p:style>
      </p:cxnSp>
      <p:sp>
        <p:nvSpPr>
          <p:cNvPr id="82" name="Rectangle 81">
            <a:extLst>
              <a:ext uri="{FF2B5EF4-FFF2-40B4-BE49-F238E27FC236}">
                <a16:creationId xmlns:a16="http://schemas.microsoft.com/office/drawing/2014/main" id="{4DE10269-D224-4026-A678-AB29ED452393}"/>
              </a:ext>
            </a:extLst>
          </p:cNvPr>
          <p:cNvSpPr/>
          <p:nvPr/>
        </p:nvSpPr>
        <p:spPr>
          <a:xfrm>
            <a:off x="7027524" y="4414522"/>
            <a:ext cx="1962364" cy="54788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Voluntary Kinship</a:t>
            </a:r>
          </a:p>
        </p:txBody>
      </p:sp>
      <p:cxnSp>
        <p:nvCxnSpPr>
          <p:cNvPr id="84" name="Straight Connector 83">
            <a:extLst>
              <a:ext uri="{FF2B5EF4-FFF2-40B4-BE49-F238E27FC236}">
                <a16:creationId xmlns:a16="http://schemas.microsoft.com/office/drawing/2014/main" id="{02189D54-C8D3-4A9D-B358-6980347C3460}"/>
              </a:ext>
            </a:extLst>
          </p:cNvPr>
          <p:cNvCxnSpPr>
            <a:cxnSpLocks/>
          </p:cNvCxnSpPr>
          <p:nvPr/>
        </p:nvCxnSpPr>
        <p:spPr>
          <a:xfrm>
            <a:off x="10983073" y="4111288"/>
            <a:ext cx="3586" cy="538032"/>
          </a:xfrm>
          <a:prstGeom prst="line">
            <a:avLst/>
          </a:prstGeom>
        </p:spPr>
        <p:style>
          <a:lnRef idx="1">
            <a:schemeClr val="accent1"/>
          </a:lnRef>
          <a:fillRef idx="0">
            <a:schemeClr val="accent1"/>
          </a:fillRef>
          <a:effectRef idx="0">
            <a:schemeClr val="accent1"/>
          </a:effectRef>
          <a:fontRef idx="minor">
            <a:schemeClr val="tx1"/>
          </a:fontRef>
        </p:style>
      </p:cxnSp>
      <p:sp>
        <p:nvSpPr>
          <p:cNvPr id="88" name="Rectangle 87">
            <a:extLst>
              <a:ext uri="{FF2B5EF4-FFF2-40B4-BE49-F238E27FC236}">
                <a16:creationId xmlns:a16="http://schemas.microsoft.com/office/drawing/2014/main" id="{6032C264-6603-4667-B904-24A09EA45CFC}"/>
              </a:ext>
            </a:extLst>
          </p:cNvPr>
          <p:cNvSpPr/>
          <p:nvPr/>
        </p:nvSpPr>
        <p:spPr>
          <a:xfrm>
            <a:off x="9941798" y="4504371"/>
            <a:ext cx="2075377" cy="458038"/>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Court Intervention</a:t>
            </a:r>
          </a:p>
        </p:txBody>
      </p:sp>
      <p:sp>
        <p:nvSpPr>
          <p:cNvPr id="89" name="TextBox 88">
            <a:extLst>
              <a:ext uri="{FF2B5EF4-FFF2-40B4-BE49-F238E27FC236}">
                <a16:creationId xmlns:a16="http://schemas.microsoft.com/office/drawing/2014/main" id="{C049ADC3-95CF-486B-A95C-CA94DBA7F9C4}"/>
              </a:ext>
            </a:extLst>
          </p:cNvPr>
          <p:cNvSpPr txBox="1"/>
          <p:nvPr/>
        </p:nvSpPr>
        <p:spPr>
          <a:xfrm>
            <a:off x="503434" y="5753523"/>
            <a:ext cx="10518777" cy="1200329"/>
          </a:xfrm>
          <a:prstGeom prst="rect">
            <a:avLst/>
          </a:prstGeom>
          <a:noFill/>
        </p:spPr>
        <p:txBody>
          <a:bodyPr wrap="none" rtlCol="0">
            <a:spAutoFit/>
          </a:bodyPr>
          <a:lstStyle/>
          <a:p>
            <a:r>
              <a:rPr lang="en-US" dirty="0"/>
              <a:t>Child Welfare Policy Manual: Chapter 8 Family Preservation Services</a:t>
            </a:r>
          </a:p>
          <a:p>
            <a:r>
              <a:rPr lang="en-US" dirty="0"/>
              <a:t>Policy Title: Case Evaluation; Policy Number 8.4</a:t>
            </a:r>
          </a:p>
          <a:p>
            <a:r>
              <a:rPr lang="en-US" dirty="0"/>
              <a:t>Voluntary Kinship Policy 22.1: Voluntary Kinship arrangements should not be considered in situations involving</a:t>
            </a:r>
          </a:p>
          <a:p>
            <a:r>
              <a:rPr lang="en-US" dirty="0"/>
              <a:t>chronic and/or severe abuse or neglect issues. </a:t>
            </a:r>
          </a:p>
        </p:txBody>
      </p:sp>
    </p:spTree>
    <p:extLst>
      <p:ext uri="{BB962C8B-B14F-4D97-AF65-F5344CB8AC3E}">
        <p14:creationId xmlns:p14="http://schemas.microsoft.com/office/powerpoint/2010/main" val="1085483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071267A-7F05-4B04-BE75-8D7AFEE38363}"/>
              </a:ext>
            </a:extLst>
          </p:cNvPr>
          <p:cNvSpPr/>
          <p:nvPr/>
        </p:nvSpPr>
        <p:spPr>
          <a:xfrm>
            <a:off x="5352839" y="2301411"/>
            <a:ext cx="2599355" cy="44178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Court Intervention</a:t>
            </a:r>
          </a:p>
        </p:txBody>
      </p:sp>
      <p:cxnSp>
        <p:nvCxnSpPr>
          <p:cNvPr id="4" name="Straight Connector 3">
            <a:extLst>
              <a:ext uri="{FF2B5EF4-FFF2-40B4-BE49-F238E27FC236}">
                <a16:creationId xmlns:a16="http://schemas.microsoft.com/office/drawing/2014/main" id="{1307315A-774E-4FDD-8E71-151CE3542B87}"/>
              </a:ext>
            </a:extLst>
          </p:cNvPr>
          <p:cNvCxnSpPr>
            <a:cxnSpLocks/>
          </p:cNvCxnSpPr>
          <p:nvPr/>
        </p:nvCxnSpPr>
        <p:spPr>
          <a:xfrm>
            <a:off x="6637106" y="2845942"/>
            <a:ext cx="0" cy="48288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5E2E4256-1234-4D86-A007-8420F855228A}"/>
              </a:ext>
            </a:extLst>
          </p:cNvPr>
          <p:cNvCxnSpPr>
            <a:cxnSpLocks/>
          </p:cNvCxnSpPr>
          <p:nvPr/>
        </p:nvCxnSpPr>
        <p:spPr>
          <a:xfrm>
            <a:off x="2811059" y="3246634"/>
            <a:ext cx="79419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00DEAFA7-B7F6-41E6-88AF-92CFDD405404}"/>
              </a:ext>
            </a:extLst>
          </p:cNvPr>
          <p:cNvCxnSpPr>
            <a:cxnSpLocks/>
          </p:cNvCxnSpPr>
          <p:nvPr/>
        </p:nvCxnSpPr>
        <p:spPr>
          <a:xfrm>
            <a:off x="2887038" y="3246635"/>
            <a:ext cx="0" cy="708916"/>
          </a:xfrm>
          <a:prstGeom prst="line">
            <a:avLst/>
          </a:prstGeom>
        </p:spPr>
        <p:style>
          <a:lnRef idx="1">
            <a:schemeClr val="accent1"/>
          </a:lnRef>
          <a:fillRef idx="0">
            <a:schemeClr val="accent1"/>
          </a:fillRef>
          <a:effectRef idx="0">
            <a:schemeClr val="accent1"/>
          </a:effectRef>
          <a:fontRef idx="minor">
            <a:schemeClr val="tx1"/>
          </a:fontRef>
        </p:style>
      </p:cxnSp>
      <p:sp>
        <p:nvSpPr>
          <p:cNvPr id="30" name="Rectangle 29">
            <a:extLst>
              <a:ext uri="{FF2B5EF4-FFF2-40B4-BE49-F238E27FC236}">
                <a16:creationId xmlns:a16="http://schemas.microsoft.com/office/drawing/2014/main" id="{3A9AD6E4-32EC-498E-92A7-0FD4BAEAA92C}"/>
              </a:ext>
            </a:extLst>
          </p:cNvPr>
          <p:cNvSpPr/>
          <p:nvPr/>
        </p:nvSpPr>
        <p:spPr>
          <a:xfrm>
            <a:off x="1869902" y="3832261"/>
            <a:ext cx="1931536" cy="61130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TAFC</a:t>
            </a:r>
          </a:p>
        </p:txBody>
      </p:sp>
      <p:cxnSp>
        <p:nvCxnSpPr>
          <p:cNvPr id="32" name="Straight Connector 31">
            <a:extLst>
              <a:ext uri="{FF2B5EF4-FFF2-40B4-BE49-F238E27FC236}">
                <a16:creationId xmlns:a16="http://schemas.microsoft.com/office/drawing/2014/main" id="{67E23E0F-5015-46C6-B759-4423787EB4C1}"/>
              </a:ext>
            </a:extLst>
          </p:cNvPr>
          <p:cNvCxnSpPr>
            <a:cxnSpLocks/>
          </p:cNvCxnSpPr>
          <p:nvPr/>
        </p:nvCxnSpPr>
        <p:spPr>
          <a:xfrm>
            <a:off x="4613097" y="3246635"/>
            <a:ext cx="0" cy="585626"/>
          </a:xfrm>
          <a:prstGeom prst="line">
            <a:avLst/>
          </a:prstGeom>
        </p:spPr>
        <p:style>
          <a:lnRef idx="1">
            <a:schemeClr val="accent1"/>
          </a:lnRef>
          <a:fillRef idx="0">
            <a:schemeClr val="accent1"/>
          </a:fillRef>
          <a:effectRef idx="0">
            <a:schemeClr val="accent1"/>
          </a:effectRef>
          <a:fontRef idx="minor">
            <a:schemeClr val="tx1"/>
          </a:fontRef>
        </p:style>
      </p:cxnSp>
      <p:sp>
        <p:nvSpPr>
          <p:cNvPr id="37" name="Rectangle 36">
            <a:extLst>
              <a:ext uri="{FF2B5EF4-FFF2-40B4-BE49-F238E27FC236}">
                <a16:creationId xmlns:a16="http://schemas.microsoft.com/office/drawing/2014/main" id="{AA87DBBA-7C48-4350-8455-DED95E27DEF8}"/>
              </a:ext>
            </a:extLst>
          </p:cNvPr>
          <p:cNvSpPr/>
          <p:nvPr/>
        </p:nvSpPr>
        <p:spPr>
          <a:xfrm>
            <a:off x="3904174" y="3857943"/>
            <a:ext cx="1869902" cy="585623"/>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Protective Orders</a:t>
            </a:r>
          </a:p>
        </p:txBody>
      </p:sp>
      <p:cxnSp>
        <p:nvCxnSpPr>
          <p:cNvPr id="39" name="Straight Connector 38">
            <a:extLst>
              <a:ext uri="{FF2B5EF4-FFF2-40B4-BE49-F238E27FC236}">
                <a16:creationId xmlns:a16="http://schemas.microsoft.com/office/drawing/2014/main" id="{E0565F67-4DAD-4820-821B-F588D3E0F94C}"/>
              </a:ext>
            </a:extLst>
          </p:cNvPr>
          <p:cNvCxnSpPr>
            <a:cxnSpLocks/>
          </p:cNvCxnSpPr>
          <p:nvPr/>
        </p:nvCxnSpPr>
        <p:spPr>
          <a:xfrm>
            <a:off x="6637106" y="3246634"/>
            <a:ext cx="0" cy="585627"/>
          </a:xfrm>
          <a:prstGeom prst="line">
            <a:avLst/>
          </a:prstGeom>
        </p:spPr>
        <p:style>
          <a:lnRef idx="1">
            <a:schemeClr val="accent1"/>
          </a:lnRef>
          <a:fillRef idx="0">
            <a:schemeClr val="accent1"/>
          </a:fillRef>
          <a:effectRef idx="0">
            <a:schemeClr val="accent1"/>
          </a:effectRef>
          <a:fontRef idx="minor">
            <a:schemeClr val="tx1"/>
          </a:fontRef>
        </p:style>
      </p:cxnSp>
      <p:sp>
        <p:nvSpPr>
          <p:cNvPr id="42" name="Rectangle 41">
            <a:extLst>
              <a:ext uri="{FF2B5EF4-FFF2-40B4-BE49-F238E27FC236}">
                <a16:creationId xmlns:a16="http://schemas.microsoft.com/office/drawing/2014/main" id="{2CE9C1A8-C1AB-44EC-B6A2-1D39FDEFABC4}"/>
              </a:ext>
            </a:extLst>
          </p:cNvPr>
          <p:cNvSpPr/>
          <p:nvPr/>
        </p:nvSpPr>
        <p:spPr>
          <a:xfrm>
            <a:off x="5902502" y="3845099"/>
            <a:ext cx="1931529" cy="613885"/>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Temporary Custody 3</a:t>
            </a:r>
            <a:r>
              <a:rPr lang="en-US" baseline="30000" dirty="0"/>
              <a:t>rd</a:t>
            </a:r>
            <a:r>
              <a:rPr lang="en-US" dirty="0"/>
              <a:t> Party</a:t>
            </a:r>
          </a:p>
        </p:txBody>
      </p:sp>
      <p:cxnSp>
        <p:nvCxnSpPr>
          <p:cNvPr id="47" name="Straight Connector 46">
            <a:extLst>
              <a:ext uri="{FF2B5EF4-FFF2-40B4-BE49-F238E27FC236}">
                <a16:creationId xmlns:a16="http://schemas.microsoft.com/office/drawing/2014/main" id="{57B49EE4-A059-4DE3-A771-6B93C854520C}"/>
              </a:ext>
            </a:extLst>
          </p:cNvPr>
          <p:cNvCxnSpPr>
            <a:cxnSpLocks/>
            <a:endCxn id="51" idx="0"/>
          </p:cNvCxnSpPr>
          <p:nvPr/>
        </p:nvCxnSpPr>
        <p:spPr>
          <a:xfrm>
            <a:off x="8917968" y="3328827"/>
            <a:ext cx="15415" cy="529117"/>
          </a:xfrm>
          <a:prstGeom prst="line">
            <a:avLst/>
          </a:prstGeom>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4FA7998A-DBA3-4A94-889C-36D3EBC7AF30}"/>
              </a:ext>
            </a:extLst>
          </p:cNvPr>
          <p:cNvSpPr/>
          <p:nvPr/>
        </p:nvSpPr>
        <p:spPr>
          <a:xfrm>
            <a:off x="8034398" y="3857944"/>
            <a:ext cx="1797970" cy="60104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Guardianship</a:t>
            </a:r>
          </a:p>
        </p:txBody>
      </p:sp>
      <p:sp>
        <p:nvSpPr>
          <p:cNvPr id="52" name="TextBox 51">
            <a:extLst>
              <a:ext uri="{FF2B5EF4-FFF2-40B4-BE49-F238E27FC236}">
                <a16:creationId xmlns:a16="http://schemas.microsoft.com/office/drawing/2014/main" id="{5E883D47-5078-4D30-BFD5-B0313A5F72F6}"/>
              </a:ext>
            </a:extLst>
          </p:cNvPr>
          <p:cNvSpPr txBox="1"/>
          <p:nvPr/>
        </p:nvSpPr>
        <p:spPr>
          <a:xfrm>
            <a:off x="565079" y="5527497"/>
            <a:ext cx="3715184" cy="923330"/>
          </a:xfrm>
          <a:prstGeom prst="rect">
            <a:avLst/>
          </a:prstGeom>
          <a:noFill/>
        </p:spPr>
        <p:txBody>
          <a:bodyPr wrap="none" rtlCol="0">
            <a:spAutoFit/>
          </a:bodyPr>
          <a:lstStyle/>
          <a:p>
            <a:r>
              <a:rPr lang="en-US" dirty="0"/>
              <a:t>Child Welfare Policy Manual</a:t>
            </a:r>
          </a:p>
          <a:p>
            <a:r>
              <a:rPr lang="en-US" dirty="0"/>
              <a:t>Ch.8 Family Preservation Services</a:t>
            </a:r>
          </a:p>
          <a:p>
            <a:r>
              <a:rPr lang="en-US" dirty="0"/>
              <a:t>Policy Title: Case Evaluation Policy 8.4</a:t>
            </a:r>
          </a:p>
        </p:txBody>
      </p:sp>
      <p:cxnSp>
        <p:nvCxnSpPr>
          <p:cNvPr id="9" name="Straight Connector 8">
            <a:extLst>
              <a:ext uri="{FF2B5EF4-FFF2-40B4-BE49-F238E27FC236}">
                <a16:creationId xmlns:a16="http://schemas.microsoft.com/office/drawing/2014/main" id="{2E601BF5-0095-4EB1-BFF8-D4EC4687FA81}"/>
              </a:ext>
            </a:extLst>
          </p:cNvPr>
          <p:cNvCxnSpPr>
            <a:cxnSpLocks/>
          </p:cNvCxnSpPr>
          <p:nvPr/>
        </p:nvCxnSpPr>
        <p:spPr>
          <a:xfrm>
            <a:off x="10752983" y="3303140"/>
            <a:ext cx="0" cy="523982"/>
          </a:xfrm>
          <a:prstGeom prst="line">
            <a:avLst/>
          </a:prstGeom>
        </p:spPr>
        <p:style>
          <a:lnRef idx="1">
            <a:schemeClr val="accent1"/>
          </a:lnRef>
          <a:fillRef idx="0">
            <a:schemeClr val="accent1"/>
          </a:fillRef>
          <a:effectRef idx="0">
            <a:schemeClr val="accent1"/>
          </a:effectRef>
          <a:fontRef idx="minor">
            <a:schemeClr val="tx1"/>
          </a:fontRef>
        </p:style>
      </p:cxnSp>
      <p:sp>
        <p:nvSpPr>
          <p:cNvPr id="13" name="Rectangle 12">
            <a:extLst>
              <a:ext uri="{FF2B5EF4-FFF2-40B4-BE49-F238E27FC236}">
                <a16:creationId xmlns:a16="http://schemas.microsoft.com/office/drawing/2014/main" id="{20B1F0F6-F15B-4580-A18D-0424A9A1B213}"/>
              </a:ext>
            </a:extLst>
          </p:cNvPr>
          <p:cNvSpPr/>
          <p:nvPr/>
        </p:nvSpPr>
        <p:spPr>
          <a:xfrm>
            <a:off x="10017320" y="3827766"/>
            <a:ext cx="1797969" cy="661396"/>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en-US" dirty="0"/>
              <a:t>Foster Care</a:t>
            </a:r>
          </a:p>
        </p:txBody>
      </p:sp>
      <p:pic>
        <p:nvPicPr>
          <p:cNvPr id="5" name="Picture 4">
            <a:extLst>
              <a:ext uri="{FF2B5EF4-FFF2-40B4-BE49-F238E27FC236}">
                <a16:creationId xmlns:a16="http://schemas.microsoft.com/office/drawing/2014/main" id="{605B462E-B94B-4497-A63E-DBA360063071}"/>
              </a:ext>
            </a:extLst>
          </p:cNvPr>
          <p:cNvPicPr>
            <a:picLocks noChangeAspect="1"/>
          </p:cNvPicPr>
          <p:nvPr/>
        </p:nvPicPr>
        <p:blipFill>
          <a:blip r:embed="rId2"/>
          <a:stretch>
            <a:fillRect/>
          </a:stretch>
        </p:blipFill>
        <p:spPr>
          <a:xfrm>
            <a:off x="9096375" y="5421249"/>
            <a:ext cx="3095625" cy="1476375"/>
          </a:xfrm>
          <a:prstGeom prst="rect">
            <a:avLst/>
          </a:prstGeom>
        </p:spPr>
      </p:pic>
    </p:spTree>
    <p:extLst>
      <p:ext uri="{BB962C8B-B14F-4D97-AF65-F5344CB8AC3E}">
        <p14:creationId xmlns:p14="http://schemas.microsoft.com/office/powerpoint/2010/main" val="1911131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322E2E2-4E55-440F-8EFB-363D9D954C2E}"/>
              </a:ext>
            </a:extLst>
          </p:cNvPr>
          <p:cNvSpPr>
            <a:spLocks noGrp="1"/>
          </p:cNvSpPr>
          <p:nvPr>
            <p:ph type="title"/>
          </p:nvPr>
        </p:nvSpPr>
        <p:spPr/>
        <p:txBody>
          <a:bodyPr/>
          <a:lstStyle/>
          <a:p>
            <a:r>
              <a:rPr lang="en-US" b="1" dirty="0">
                <a:latin typeface="Arial" panose="020B0604020202020204" pitchFamily="34" charset="0"/>
                <a:cs typeface="Arial" panose="020B0604020202020204" pitchFamily="34" charset="0"/>
              </a:rPr>
              <a:t>Protective Orders – Policy 17.3</a:t>
            </a:r>
          </a:p>
        </p:txBody>
      </p:sp>
      <p:sp>
        <p:nvSpPr>
          <p:cNvPr id="5" name="Content Placeholder 4">
            <a:extLst>
              <a:ext uri="{FF2B5EF4-FFF2-40B4-BE49-F238E27FC236}">
                <a16:creationId xmlns:a16="http://schemas.microsoft.com/office/drawing/2014/main" id="{59714BF7-5DAB-433C-BC28-5E611869D882}"/>
              </a:ext>
            </a:extLst>
          </p:cNvPr>
          <p:cNvSpPr>
            <a:spLocks noGrp="1"/>
          </p:cNvSpPr>
          <p:nvPr>
            <p:ph idx="1"/>
          </p:nvPr>
        </p:nvSpPr>
        <p:spPr/>
        <p:txBody>
          <a:bodyPr>
            <a:normAutofit fontScale="62500" lnSpcReduction="20000"/>
          </a:bodyPr>
          <a:lstStyle/>
          <a:p>
            <a:pPr marL="0" indent="0">
              <a:buNone/>
            </a:pPr>
            <a:r>
              <a:rPr lang="en-US" dirty="0"/>
              <a:t>At its discretion file a dependency petition with the juvenile court seeking a protective  order to restrain or otherwise control the conduct of a parent, guardian or legal custodian or relative in a case, to:</a:t>
            </a:r>
          </a:p>
          <a:p>
            <a:pPr marL="0" indent="0">
              <a:buNone/>
            </a:pPr>
            <a:r>
              <a:rPr lang="en-US" dirty="0"/>
              <a:t>	a. Stay away from the home or the child;</a:t>
            </a:r>
          </a:p>
          <a:p>
            <a:pPr marL="0" indent="0">
              <a:buNone/>
            </a:pPr>
            <a:r>
              <a:rPr lang="en-US" dirty="0"/>
              <a:t>	b. Permit a parent, guardian or legal custodian to visit the child at stated periods;</a:t>
            </a:r>
          </a:p>
          <a:p>
            <a:pPr marL="0" indent="0">
              <a:buNone/>
            </a:pPr>
            <a:r>
              <a:rPr lang="en-US" dirty="0"/>
              <a:t>	c. Abstain from offensive conduct against the child, the child's parent, guardian or legal custodian or any person to whom custody of the child is awarded;</a:t>
            </a:r>
          </a:p>
          <a:p>
            <a:pPr marL="0" indent="0">
              <a:buNone/>
            </a:pPr>
            <a:r>
              <a:rPr lang="en-US" dirty="0"/>
              <a:t>	d. Give proper attention to the care of the home;</a:t>
            </a:r>
          </a:p>
          <a:p>
            <a:pPr marL="0" indent="0">
              <a:buNone/>
            </a:pPr>
            <a:r>
              <a:rPr lang="en-US" dirty="0"/>
              <a:t>	e. Cooperate in good faith with an agency to which custody of a child is entrusted by the court or with an agency or association to which the child is referred by the court;</a:t>
            </a:r>
          </a:p>
          <a:p>
            <a:pPr marL="0" indent="0">
              <a:buNone/>
            </a:pPr>
            <a:r>
              <a:rPr lang="en-US" dirty="0"/>
              <a:t>	f. Refrain from acts of commission or omission that tend to make the home not a proper place for the child;</a:t>
            </a:r>
          </a:p>
          <a:p>
            <a:pPr marL="0" indent="0">
              <a:buNone/>
            </a:pPr>
            <a:r>
              <a:rPr lang="en-US" dirty="0"/>
              <a:t>	g. Ensure that the child attends school pursuant to any valid law relating to compulsory attendance;</a:t>
            </a:r>
          </a:p>
          <a:p>
            <a:pPr marL="0" indent="0">
              <a:buNone/>
            </a:pPr>
            <a:r>
              <a:rPr lang="en-US" dirty="0"/>
              <a:t>	h. Participate with the child in any counseling or treatment deemed necessary after consideration of employment and other family needs; or</a:t>
            </a:r>
          </a:p>
          <a:p>
            <a:pPr marL="0" indent="0">
              <a:buNone/>
            </a:pPr>
            <a:r>
              <a:rPr lang="en-US" dirty="0"/>
              <a:t>	i. Enter and successfully complete a substance abuse program approved by the court.</a:t>
            </a:r>
          </a:p>
        </p:txBody>
      </p:sp>
    </p:spTree>
    <p:extLst>
      <p:ext uri="{BB962C8B-B14F-4D97-AF65-F5344CB8AC3E}">
        <p14:creationId xmlns:p14="http://schemas.microsoft.com/office/powerpoint/2010/main" val="40382508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912</Words>
  <Application>Microsoft Macintosh PowerPoint</Application>
  <PresentationFormat>Widescreen</PresentationFormat>
  <Paragraphs>80</Paragraphs>
  <Slides>14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Arial</vt:lpstr>
      <vt:lpstr>Calibri</vt:lpstr>
      <vt:lpstr>Calibri Light</vt:lpstr>
      <vt:lpstr>Museo Sans 500</vt:lpstr>
      <vt:lpstr>Museo Sans 900</vt:lpstr>
      <vt:lpstr>Office Theme</vt:lpstr>
      <vt:lpstr>1_Office Theme</vt:lpstr>
      <vt:lpstr>PowerPoint Presentation</vt:lpstr>
      <vt:lpstr>PowerPoint Presentation</vt:lpstr>
      <vt:lpstr>Family Preservation Services Ch8. Policy 8.0</vt:lpstr>
      <vt:lpstr>Safely Preserving Families</vt:lpstr>
      <vt:lpstr>PowerPoint Presentation</vt:lpstr>
      <vt:lpstr>PowerPoint Presentation</vt:lpstr>
      <vt:lpstr>PowerPoint Presentation</vt:lpstr>
      <vt:lpstr>PowerPoint Presentation</vt:lpstr>
      <vt:lpstr>Protective Orders – Policy 17.3</vt:lpstr>
      <vt:lpstr>Custody To Third Party – Policy 22.12</vt:lpstr>
      <vt:lpstr>CPS Guardianship</vt:lpstr>
      <vt:lpstr>PowerPoint Presentation</vt:lpstr>
      <vt:lpstr>PowerPoint Presentation</vt:lpstr>
      <vt:lpstr>Presenter’s Contact Information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Jones, Marla</dc:creator>
  <cp:lastModifiedBy>Jerry Bruce</cp:lastModifiedBy>
  <cp:revision>4</cp:revision>
  <dcterms:created xsi:type="dcterms:W3CDTF">2021-03-10T00:15:04Z</dcterms:created>
  <dcterms:modified xsi:type="dcterms:W3CDTF">2021-03-25T14:38:49Z</dcterms:modified>
</cp:coreProperties>
</file>