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7" r:id="rId3"/>
    <p:sldId id="382" r:id="rId4"/>
    <p:sldId id="383" r:id="rId5"/>
    <p:sldId id="394" r:id="rId6"/>
    <p:sldId id="384" r:id="rId7"/>
    <p:sldId id="396" r:id="rId8"/>
    <p:sldId id="395" r:id="rId9"/>
    <p:sldId id="385" r:id="rId10"/>
    <p:sldId id="287" r:id="rId11"/>
    <p:sldId id="288" r:id="rId12"/>
    <p:sldId id="387" r:id="rId13"/>
    <p:sldId id="386" r:id="rId14"/>
    <p:sldId id="297" r:id="rId15"/>
    <p:sldId id="290" r:id="rId16"/>
    <p:sldId id="294" r:id="rId17"/>
    <p:sldId id="388" r:id="rId18"/>
    <p:sldId id="389" r:id="rId19"/>
    <p:sldId id="391" r:id="rId20"/>
    <p:sldId id="390" r:id="rId21"/>
    <p:sldId id="3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CC727-13A3-4189-8824-547DA1A01602}" type="datetimeFigureOut">
              <a:rPr lang="en-US" smtClean="0"/>
              <a:t>3/25/21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2F581-13B8-465E-9F85-FB0C2AC3AC23}" type="slidenum">
              <a:rPr lang="en-US" smtClean="0"/>
              <a:t>‹#›</a:t>
            </a:fld>
            <a:endParaRPr lang="en-US"/>
          </a:p>
        </p:txBody>
      </p:sp>
    </p:spTree>
    <p:extLst>
      <p:ext uri="{BB962C8B-B14F-4D97-AF65-F5344CB8AC3E}">
        <p14:creationId xmlns:p14="http://schemas.microsoft.com/office/powerpoint/2010/main" val="252607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please see Policy 16.1:  </a:t>
            </a:r>
            <a:r>
              <a:rPr lang="en-US"/>
              <a:t>Program Designation Types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8FB98-6F1C-45D1-9110-D8B616DAED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27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2EB66-D8FB-2148-8B0A-8E83C70B6C7B}" type="datetimeFigureOut">
              <a:rPr lang="en-US" smtClean="0"/>
              <a:t>3/25/21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55836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3/25/21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48762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3/25/21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53522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38619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23057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06081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2139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332283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108267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819086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8497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3/25/21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775138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4419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418274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3/25/21</a:t>
            </a:fld>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73376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2EB66-D8FB-2148-8B0A-8E83C70B6C7B}" type="datetimeFigureOut">
              <a:rPr lang="en-US" smtClean="0"/>
              <a:t>3/25/21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23246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2EB66-D8FB-2148-8B0A-8E83C70B6C7B}" type="datetimeFigureOut">
              <a:rPr lang="en-US" smtClean="0"/>
              <a:t>3/25/21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5206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2EB66-D8FB-2148-8B0A-8E83C70B6C7B}" type="datetimeFigureOut">
              <a:rPr lang="en-US" smtClean="0"/>
              <a:t>3/25/21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5476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2EB66-D8FB-2148-8B0A-8E83C70B6C7B}" type="datetimeFigureOut">
              <a:rPr lang="en-US" smtClean="0"/>
              <a:t>3/25/21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338068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EB66-D8FB-2148-8B0A-8E83C70B6C7B}" type="datetimeFigureOut">
              <a:rPr lang="en-US" smtClean="0"/>
              <a:t>3/25/21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20974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3/25/21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5472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3/25/21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a:p>
        </p:txBody>
      </p:sp>
    </p:spTree>
    <p:extLst>
      <p:ext uri="{BB962C8B-B14F-4D97-AF65-F5344CB8AC3E}">
        <p14:creationId xmlns:p14="http://schemas.microsoft.com/office/powerpoint/2010/main" val="115024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EB66-D8FB-2148-8B0A-8E83C70B6C7B}" type="datetimeFigureOut">
              <a:rPr lang="en-US" smtClean="0"/>
              <a:t>3/25/21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C836-1C07-E141-9BFB-691395C8A2F7}" type="slidenum">
              <a:rPr lang="en-US" smtClean="0"/>
              <a:t>‹#›</a:t>
            </a:fld>
            <a:endParaRPr lang="en-US"/>
          </a:p>
        </p:txBody>
      </p:sp>
    </p:spTree>
    <p:extLst>
      <p:ext uri="{BB962C8B-B14F-4D97-AF65-F5344CB8AC3E}">
        <p14:creationId xmlns:p14="http://schemas.microsoft.com/office/powerpoint/2010/main" val="2511335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3/25/21</a:t>
            </a:fld>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502295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en/view-image.php?image=82758&amp;picture=house-illustration-clipart" TargetMode="External"/><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B3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998" y="892762"/>
            <a:ext cx="4125144" cy="4123426"/>
          </a:xfrm>
          <a:prstGeom prst="rect">
            <a:avLst/>
          </a:prstGeom>
        </p:spPr>
      </p:pic>
      <p:sp>
        <p:nvSpPr>
          <p:cNvPr id="5" name="TextBox 4"/>
          <p:cNvSpPr txBox="1"/>
          <p:nvPr/>
        </p:nvSpPr>
        <p:spPr>
          <a:xfrm>
            <a:off x="1" y="5237018"/>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useo Sans 900" charset="0"/>
                <a:ea typeface="Museo Sans 900" charset="0"/>
                <a:cs typeface="Museo Sans 900" charset="0"/>
              </a:rPr>
              <a:t>Tom C. Rawlings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500" charset="0"/>
                <a:ea typeface="Museo Sans 500" charset="0"/>
                <a:cs typeface="Museo Sans 500" charset="0"/>
              </a:rPr>
              <a:t>Director</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en-US" dirty="0"/>
              <a:t>Medical Necessity</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latin typeface="Arial" panose="020B0604020202020204" pitchFamily="34" charset="0"/>
              </a:rPr>
              <a:t>A residential treatment center is considered </a:t>
            </a:r>
            <a:r>
              <a:rPr lang="en-US" b="1" dirty="0">
                <a:solidFill>
                  <a:srgbClr val="000000"/>
                </a:solidFill>
                <a:latin typeface="Arial" panose="020B0604020202020204" pitchFamily="34" charset="0"/>
              </a:rPr>
              <a:t>medically necessary </a:t>
            </a:r>
            <a:r>
              <a:rPr lang="en-US" dirty="0">
                <a:solidFill>
                  <a:srgbClr val="000000"/>
                </a:solidFill>
                <a:latin typeface="Arial" panose="020B0604020202020204" pitchFamily="34" charset="0"/>
              </a:rPr>
              <a:t>when the member has </a:t>
            </a:r>
            <a:r>
              <a:rPr lang="en-US" b="1" dirty="0">
                <a:solidFill>
                  <a:srgbClr val="000000"/>
                </a:solidFill>
                <a:latin typeface="Arial" panose="020B0604020202020204" pitchFamily="34" charset="0"/>
              </a:rPr>
              <a:t>all </a:t>
            </a:r>
            <a:r>
              <a:rPr lang="en-US" dirty="0">
                <a:solidFill>
                  <a:srgbClr val="000000"/>
                </a:solidFill>
                <a:latin typeface="Arial" panose="020B0604020202020204" pitchFamily="34" charset="0"/>
              </a:rPr>
              <a:t>of the following:</a:t>
            </a:r>
          </a:p>
          <a:p>
            <a:pPr>
              <a:buFont typeface="+mj-lt"/>
              <a:buAutoNum type="alphaUcPeriod"/>
            </a:pPr>
            <a:r>
              <a:rPr lang="en-US" dirty="0">
                <a:solidFill>
                  <a:srgbClr val="000000"/>
                </a:solidFill>
                <a:latin typeface="Arial" panose="020B0604020202020204" pitchFamily="34" charset="0"/>
              </a:rPr>
              <a:t>The member is manifesting symptoms and behaviors which represent a deterioration from the member's usual status and include either self injurious or risk taking behaviors that risk serious harm and cannot be managed outside of a 24 hour structured setting or other appropriate outpatient setting; </a:t>
            </a:r>
            <a:r>
              <a:rPr lang="en-US" b="1" dirty="0">
                <a:solidFill>
                  <a:srgbClr val="000000"/>
                </a:solidFill>
                <a:latin typeface="Arial" panose="020B0604020202020204" pitchFamily="34" charset="0"/>
              </a:rPr>
              <a:t>and</a:t>
            </a:r>
            <a:endParaRPr lang="en-US" dirty="0">
              <a:solidFill>
                <a:srgbClr val="000000"/>
              </a:solidFill>
              <a:latin typeface="Arial" panose="020B0604020202020204" pitchFamily="34" charset="0"/>
            </a:endParaRPr>
          </a:p>
          <a:p>
            <a:pPr>
              <a:buFont typeface="+mj-lt"/>
              <a:buAutoNum type="alphaUcPeriod"/>
            </a:pPr>
            <a:r>
              <a:rPr lang="en-US" dirty="0">
                <a:solidFill>
                  <a:srgbClr val="000000"/>
                </a:solidFill>
                <a:latin typeface="Arial" panose="020B0604020202020204" pitchFamily="34" charset="0"/>
              </a:rPr>
              <a:t>The social environment is characterized by temporary stressors or limitations that would undermine treatment that could potentially be improved with treatment while the member is in the residential facility; </a:t>
            </a:r>
            <a:r>
              <a:rPr lang="en-US" b="1" dirty="0">
                <a:solidFill>
                  <a:srgbClr val="000000"/>
                </a:solidFill>
                <a:latin typeface="Arial" panose="020B0604020202020204" pitchFamily="34" charset="0"/>
              </a:rPr>
              <a:t>and</a:t>
            </a:r>
            <a:endParaRPr lang="en-US" dirty="0">
              <a:solidFill>
                <a:srgbClr val="000000"/>
              </a:solidFill>
              <a:latin typeface="Arial" panose="020B0604020202020204" pitchFamily="34" charset="0"/>
            </a:endParaRPr>
          </a:p>
          <a:p>
            <a:pPr>
              <a:buFont typeface="+mj-lt"/>
              <a:buAutoNum type="alphaUcPeriod"/>
            </a:pPr>
            <a:r>
              <a:rPr lang="en-US" dirty="0">
                <a:solidFill>
                  <a:srgbClr val="000000"/>
                </a:solidFill>
                <a:latin typeface="Arial" panose="020B0604020202020204" pitchFamily="34" charset="0"/>
              </a:rPr>
              <a:t>There should be a reasonable expectation that the illness, condition or level of functioning will be stabilized and improved and that a short term, subacute residential treatment service will have a likely benefit on the symptoms that required this level of care, and that the member will be able to return to outpatient treatment; </a:t>
            </a:r>
            <a:r>
              <a:rPr lang="en-US" b="1" dirty="0">
                <a:solidFill>
                  <a:srgbClr val="000000"/>
                </a:solidFill>
                <a:latin typeface="Arial" panose="020B0604020202020204" pitchFamily="34" charset="0"/>
              </a:rPr>
              <a:t>and</a:t>
            </a:r>
            <a:endParaRPr lang="en-US" dirty="0">
              <a:solidFill>
                <a:srgbClr val="000000"/>
              </a:solidFill>
              <a:latin typeface="Arial" panose="020B0604020202020204" pitchFamily="34" charset="0"/>
            </a:endParaRPr>
          </a:p>
          <a:p>
            <a:pPr>
              <a:buFont typeface="+mj-lt"/>
              <a:buAutoNum type="alphaUcPeriod"/>
            </a:pPr>
            <a:r>
              <a:rPr lang="en-US" dirty="0">
                <a:solidFill>
                  <a:srgbClr val="000000"/>
                </a:solidFill>
                <a:latin typeface="Arial" panose="020B0604020202020204" pitchFamily="34" charset="0"/>
              </a:rPr>
              <a:t>Member's clinical condition is of such severity that an evaluation by physician or other provider with prescriptive authority is indicated at admission and </a:t>
            </a:r>
            <a:r>
              <a:rPr lang="en-US" u="sng" dirty="0">
                <a:solidFill>
                  <a:srgbClr val="000000"/>
                </a:solidFill>
                <a:latin typeface="Arial" panose="020B0604020202020204" pitchFamily="34" charset="0"/>
              </a:rPr>
              <a:t>weekly thereafter</a:t>
            </a:r>
            <a:r>
              <a:rPr lang="en-US" dirty="0">
                <a:solidFill>
                  <a:srgbClr val="000000"/>
                </a:solidFill>
                <a:latin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7161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2EB432-AC28-4740-B4EA-A095685D09B1}"/>
              </a:ext>
            </a:extLst>
          </p:cNvPr>
          <p:cNvSpPr>
            <a:spLocks noGrp="1"/>
          </p:cNvSpPr>
          <p:nvPr>
            <p:ph type="title"/>
          </p:nvPr>
        </p:nvSpPr>
        <p:spPr>
          <a:xfrm>
            <a:off x="1098468" y="885651"/>
            <a:ext cx="3229803" cy="4624603"/>
          </a:xfrm>
        </p:spPr>
        <p:txBody>
          <a:bodyPr>
            <a:normAutofit/>
          </a:bodyPr>
          <a:lstStyle/>
          <a:p>
            <a:r>
              <a:rPr lang="en-US" sz="3100">
                <a:solidFill>
                  <a:srgbClr val="FFFFFF"/>
                </a:solidFill>
              </a:rPr>
              <a:t>Entry Into Foster Care – Where Do They Go?</a:t>
            </a:r>
            <a:br>
              <a:rPr lang="en-US" sz="3100">
                <a:solidFill>
                  <a:srgbClr val="FFFFFF"/>
                </a:solidFill>
              </a:rPr>
            </a:br>
            <a:r>
              <a:rPr lang="en-US" sz="3100" u="sng">
                <a:solidFill>
                  <a:srgbClr val="FFFFFF"/>
                </a:solidFill>
              </a:rPr>
              <a:t>Multi Agency Alliance for Children (MAAC) Crisis Assessment Beds, Receiving Homes</a:t>
            </a:r>
            <a:br>
              <a:rPr lang="en-US" sz="3100" u="sng">
                <a:solidFill>
                  <a:srgbClr val="FFFFFF"/>
                </a:solidFill>
              </a:rPr>
            </a:br>
            <a:r>
              <a:rPr lang="en-US" sz="3100" u="sng">
                <a:solidFill>
                  <a:srgbClr val="FFFFFF"/>
                </a:solidFill>
              </a:rPr>
              <a:t>and Hotels</a:t>
            </a:r>
          </a:p>
        </p:txBody>
      </p:sp>
      <p:sp>
        <p:nvSpPr>
          <p:cNvPr id="3" name="Content Placeholder 2">
            <a:extLst>
              <a:ext uri="{FF2B5EF4-FFF2-40B4-BE49-F238E27FC236}">
                <a16:creationId xmlns:a16="http://schemas.microsoft.com/office/drawing/2014/main" id="{B1EB1CFE-ADB6-4AA4-AD8A-CF1C455BD2F6}"/>
              </a:ext>
            </a:extLst>
          </p:cNvPr>
          <p:cNvSpPr>
            <a:spLocks noGrp="1"/>
          </p:cNvSpPr>
          <p:nvPr>
            <p:ph idx="1"/>
          </p:nvPr>
        </p:nvSpPr>
        <p:spPr>
          <a:xfrm>
            <a:off x="4785360" y="111760"/>
            <a:ext cx="7284720" cy="6675120"/>
          </a:xfrm>
        </p:spPr>
        <p:txBody>
          <a:bodyPr anchor="ctr">
            <a:normAutofit lnSpcReduction="10000"/>
          </a:bodyPr>
          <a:lstStyle/>
          <a:p>
            <a:pPr fontAlgn="base"/>
            <a:r>
              <a:rPr lang="en-US" sz="2400" dirty="0">
                <a:latin typeface="Roboto"/>
              </a:rPr>
              <a:t>MAAC has worked collaboratively with the Division to develop a Crisis Continuum in an effort to address some of the challenges Georgia has faced with the increasing number of youth entering foster care with intense needs, and the resulting decrease in available placements.  More specifically, this program aims to decrease the number of youth having to stay temporarily in hotels as a result of having “disrupted” other placements and finding themselves in need of emergent placement, having exhausted all other placement options.</a:t>
            </a:r>
          </a:p>
          <a:p>
            <a:r>
              <a:rPr lang="en-US" sz="2400" dirty="0">
                <a:latin typeface="Roboto"/>
              </a:rPr>
              <a:t>Region 14 in particular utilizes “Receiving Homes.”  These are DFCS foster homes reserved specifically for complex needs children.  They are designed to be temporary care while the Division seeks the most appropriate long term placement and treatment.</a:t>
            </a:r>
          </a:p>
          <a:p>
            <a:r>
              <a:rPr lang="en-US" sz="2400" dirty="0">
                <a:latin typeface="Roboto"/>
              </a:rPr>
              <a:t>Hotels, with one or two Behavior Aides.</a:t>
            </a:r>
            <a:br>
              <a:rPr lang="en-US" sz="1700" dirty="0">
                <a:latin typeface="Roboto"/>
              </a:rPr>
            </a:br>
            <a:endParaRPr lang="en-US" sz="1700" dirty="0"/>
          </a:p>
        </p:txBody>
      </p:sp>
    </p:spTree>
    <p:extLst>
      <p:ext uri="{BB962C8B-B14F-4D97-AF65-F5344CB8AC3E}">
        <p14:creationId xmlns:p14="http://schemas.microsoft.com/office/powerpoint/2010/main" val="223455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2EB432-AC28-4740-B4EA-A095685D09B1}"/>
              </a:ext>
            </a:extLst>
          </p:cNvPr>
          <p:cNvSpPr>
            <a:spLocks noGrp="1"/>
          </p:cNvSpPr>
          <p:nvPr>
            <p:ph type="title"/>
          </p:nvPr>
        </p:nvSpPr>
        <p:spPr>
          <a:xfrm>
            <a:off x="1098468" y="885651"/>
            <a:ext cx="3229803" cy="4624603"/>
          </a:xfrm>
        </p:spPr>
        <p:txBody>
          <a:bodyPr>
            <a:normAutofit/>
          </a:bodyPr>
          <a:lstStyle/>
          <a:p>
            <a:r>
              <a:rPr lang="en-US" sz="4100">
                <a:solidFill>
                  <a:srgbClr val="FFFFFF"/>
                </a:solidFill>
              </a:rPr>
              <a:t>Entry Into Foster Care – Where Do They Go?</a:t>
            </a:r>
            <a:br>
              <a:rPr lang="en-US" sz="4100">
                <a:solidFill>
                  <a:srgbClr val="FFFFFF"/>
                </a:solidFill>
              </a:rPr>
            </a:br>
            <a:r>
              <a:rPr lang="en-US" sz="4100">
                <a:solidFill>
                  <a:srgbClr val="FFFFFF"/>
                </a:solidFill>
              </a:rPr>
              <a:t>Maximum Watchful Oversight Placements</a:t>
            </a:r>
          </a:p>
        </p:txBody>
      </p:sp>
      <p:sp>
        <p:nvSpPr>
          <p:cNvPr id="3" name="Content Placeholder 2">
            <a:extLst>
              <a:ext uri="{FF2B5EF4-FFF2-40B4-BE49-F238E27FC236}">
                <a16:creationId xmlns:a16="http://schemas.microsoft.com/office/drawing/2014/main" id="{B1EB1CFE-ADB6-4AA4-AD8A-CF1C455BD2F6}"/>
              </a:ext>
            </a:extLst>
          </p:cNvPr>
          <p:cNvSpPr>
            <a:spLocks noGrp="1"/>
          </p:cNvSpPr>
          <p:nvPr>
            <p:ph idx="1"/>
          </p:nvPr>
        </p:nvSpPr>
        <p:spPr>
          <a:xfrm>
            <a:off x="4978708" y="885651"/>
            <a:ext cx="6525220" cy="4616849"/>
          </a:xfrm>
        </p:spPr>
        <p:txBody>
          <a:bodyPr anchor="ctr">
            <a:normAutofit/>
          </a:bodyPr>
          <a:lstStyle/>
          <a:p>
            <a:r>
              <a:rPr lang="en-US" dirty="0"/>
              <a:t>As of January 12, 2021, there were 12, 019 children/youth in DFCS custody, including children/youth 18 and over who have consented to voluntarily remain in care.</a:t>
            </a:r>
          </a:p>
          <a:p>
            <a:endParaRPr lang="en-US" dirty="0"/>
          </a:p>
          <a:p>
            <a:r>
              <a:rPr lang="en-US" dirty="0"/>
              <a:t>1415 (11.77%) of those children/youth have an MWO designation.</a:t>
            </a:r>
          </a:p>
          <a:p>
            <a:endParaRPr lang="en-US" sz="2400" dirty="0"/>
          </a:p>
        </p:txBody>
      </p:sp>
    </p:spTree>
    <p:extLst>
      <p:ext uri="{BB962C8B-B14F-4D97-AF65-F5344CB8AC3E}">
        <p14:creationId xmlns:p14="http://schemas.microsoft.com/office/powerpoint/2010/main" val="234439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EFC1E0-7139-4067-A858-9DF12D294017}"/>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What is MWO?</a:t>
            </a:r>
            <a:endParaRPr lang="en-US" sz="4000" b="1">
              <a:solidFill>
                <a:srgbClr val="FFFFFF"/>
              </a:solidFill>
            </a:endParaRPr>
          </a:p>
        </p:txBody>
      </p:sp>
      <p:sp>
        <p:nvSpPr>
          <p:cNvPr id="3" name="Content Placeholder 2">
            <a:extLst>
              <a:ext uri="{FF2B5EF4-FFF2-40B4-BE49-F238E27FC236}">
                <a16:creationId xmlns:a16="http://schemas.microsoft.com/office/drawing/2014/main" id="{5EC2B50D-8E28-47C9-8ADB-0176C9B1AA66}"/>
              </a:ext>
            </a:extLst>
          </p:cNvPr>
          <p:cNvSpPr>
            <a:spLocks noGrp="1"/>
          </p:cNvSpPr>
          <p:nvPr>
            <p:ph idx="1"/>
          </p:nvPr>
        </p:nvSpPr>
        <p:spPr>
          <a:xfrm>
            <a:off x="4810259" y="649480"/>
            <a:ext cx="6555347" cy="5546047"/>
          </a:xfrm>
        </p:spPr>
        <p:txBody>
          <a:bodyPr anchor="ctr">
            <a:normAutofit/>
          </a:bodyPr>
          <a:lstStyle/>
          <a:p>
            <a:r>
              <a:rPr lang="en-US" sz="2000" dirty="0"/>
              <a:t>A child/youth served in a Maximum Watchful Oversight (MWO) program will have serious to severe emotional and/or behavioral management problems, to include, but are not limited to:</a:t>
            </a:r>
          </a:p>
          <a:p>
            <a:pPr lvl="1"/>
            <a:r>
              <a:rPr lang="en-US" sz="2000" dirty="0"/>
              <a:t>Poor school attendance, grades, and concentration in school; requires oversight from teachers, family and/or caregiver;</a:t>
            </a:r>
          </a:p>
          <a:p>
            <a:pPr lvl="1"/>
            <a:r>
              <a:rPr lang="en-US" sz="2000" dirty="0"/>
              <a:t>Verbal aggression;</a:t>
            </a:r>
          </a:p>
          <a:p>
            <a:pPr lvl="1"/>
            <a:r>
              <a:rPr lang="en-US" sz="2000" dirty="0"/>
              <a:t>Oppositional and defiant in the home and school setting;</a:t>
            </a:r>
          </a:p>
          <a:p>
            <a:pPr lvl="1"/>
            <a:r>
              <a:rPr lang="en-US" sz="2000" dirty="0"/>
              <a:t>Demanding and/or threatening;</a:t>
            </a:r>
          </a:p>
          <a:p>
            <a:pPr lvl="1"/>
            <a:r>
              <a:rPr lang="en-US" sz="2000" dirty="0"/>
              <a:t>Intentionally and/or maliciously cruel to animals;</a:t>
            </a:r>
          </a:p>
          <a:p>
            <a:pPr lvl="1"/>
            <a:r>
              <a:rPr lang="en-US" sz="2000" dirty="0"/>
              <a:t>Autism (high functioning);</a:t>
            </a:r>
          </a:p>
          <a:p>
            <a:pPr lvl="1"/>
            <a:r>
              <a:rPr lang="en-US" sz="2000" dirty="0"/>
              <a:t>May have self-harming behaviors</a:t>
            </a:r>
          </a:p>
          <a:p>
            <a:pPr lvl="1"/>
            <a:endParaRPr lang="en-US" sz="2000" dirty="0"/>
          </a:p>
        </p:txBody>
      </p:sp>
    </p:spTree>
    <p:extLst>
      <p:ext uri="{BB962C8B-B14F-4D97-AF65-F5344CB8AC3E}">
        <p14:creationId xmlns:p14="http://schemas.microsoft.com/office/powerpoint/2010/main" val="322937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F56B-AF62-4F0A-904B-2CC1138A75D0}"/>
              </a:ext>
            </a:extLst>
          </p:cNvPr>
          <p:cNvSpPr>
            <a:spLocks noGrp="1"/>
          </p:cNvSpPr>
          <p:nvPr>
            <p:ph type="title"/>
          </p:nvPr>
        </p:nvSpPr>
        <p:spPr>
          <a:xfrm>
            <a:off x="838200" y="681037"/>
            <a:ext cx="10515600" cy="1009651"/>
          </a:xfrm>
        </p:spPr>
        <p:txBody>
          <a:bodyPr>
            <a:noAutofit/>
          </a:bodyPr>
          <a:lstStyle/>
          <a:p>
            <a:pPr algn="ctr"/>
            <a:r>
              <a:rPr lang="en-US" sz="3600" b="1" dirty="0"/>
              <a:t>Percentage of Total Foster Care Population with MWO designation</a:t>
            </a:r>
          </a:p>
        </p:txBody>
      </p:sp>
      <p:graphicFrame>
        <p:nvGraphicFramePr>
          <p:cNvPr id="4" name="Table 4">
            <a:extLst>
              <a:ext uri="{FF2B5EF4-FFF2-40B4-BE49-F238E27FC236}">
                <a16:creationId xmlns:a16="http://schemas.microsoft.com/office/drawing/2014/main" id="{F465BB4D-E5E9-4A5E-AEB0-EC6962888E18}"/>
              </a:ext>
            </a:extLst>
          </p:cNvPr>
          <p:cNvGraphicFramePr>
            <a:graphicFrameLocks noGrp="1"/>
          </p:cNvGraphicFramePr>
          <p:nvPr>
            <p:ph idx="1"/>
            <p:extLst>
              <p:ext uri="{D42A27DB-BD31-4B8C-83A1-F6EECF244321}">
                <p14:modId xmlns:p14="http://schemas.microsoft.com/office/powerpoint/2010/main" val="1818992161"/>
              </p:ext>
            </p:extLst>
          </p:nvPr>
        </p:nvGraphicFramePr>
        <p:xfrm>
          <a:off x="838200" y="1185862"/>
          <a:ext cx="10515600" cy="5486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29405536"/>
                    </a:ext>
                  </a:extLst>
                </a:gridCol>
                <a:gridCol w="5257800">
                  <a:extLst>
                    <a:ext uri="{9D8B030D-6E8A-4147-A177-3AD203B41FA5}">
                      <a16:colId xmlns:a16="http://schemas.microsoft.com/office/drawing/2014/main" val="2186213330"/>
                    </a:ext>
                  </a:extLst>
                </a:gridCol>
              </a:tblGrid>
              <a:tr h="329396">
                <a:tc>
                  <a:txBody>
                    <a:bodyPr/>
                    <a:lstStyle/>
                    <a:p>
                      <a:pPr algn="ctr"/>
                      <a:r>
                        <a:rPr lang="en-US" dirty="0"/>
                        <a:t>Region</a:t>
                      </a:r>
                    </a:p>
                  </a:txBody>
                  <a:tcPr/>
                </a:tc>
                <a:tc>
                  <a:txBody>
                    <a:bodyPr/>
                    <a:lstStyle/>
                    <a:p>
                      <a:pPr algn="ctr"/>
                      <a:r>
                        <a:rPr lang="en-US" dirty="0"/>
                        <a:t>Percent</a:t>
                      </a:r>
                    </a:p>
                  </a:txBody>
                  <a:tcPr/>
                </a:tc>
                <a:extLst>
                  <a:ext uri="{0D108BD9-81ED-4DB2-BD59-A6C34878D82A}">
                    <a16:rowId xmlns:a16="http://schemas.microsoft.com/office/drawing/2014/main" val="3238022889"/>
                  </a:ext>
                </a:extLst>
              </a:tr>
              <a:tr h="329396">
                <a:tc>
                  <a:txBody>
                    <a:bodyPr/>
                    <a:lstStyle/>
                    <a:p>
                      <a:pPr algn="ctr"/>
                      <a:r>
                        <a:rPr lang="en-US" dirty="0"/>
                        <a:t>1</a:t>
                      </a:r>
                    </a:p>
                  </a:txBody>
                  <a:tcPr/>
                </a:tc>
                <a:tc>
                  <a:txBody>
                    <a:bodyPr/>
                    <a:lstStyle/>
                    <a:p>
                      <a:pPr algn="ctr"/>
                      <a:r>
                        <a:rPr lang="en-US" dirty="0"/>
                        <a:t>9.28%</a:t>
                      </a:r>
                    </a:p>
                  </a:txBody>
                  <a:tcPr/>
                </a:tc>
                <a:extLst>
                  <a:ext uri="{0D108BD9-81ED-4DB2-BD59-A6C34878D82A}">
                    <a16:rowId xmlns:a16="http://schemas.microsoft.com/office/drawing/2014/main" val="234191622"/>
                  </a:ext>
                </a:extLst>
              </a:tr>
              <a:tr h="329396">
                <a:tc>
                  <a:txBody>
                    <a:bodyPr/>
                    <a:lstStyle/>
                    <a:p>
                      <a:pPr algn="ctr"/>
                      <a:r>
                        <a:rPr lang="en-US" dirty="0"/>
                        <a:t>2</a:t>
                      </a:r>
                    </a:p>
                  </a:txBody>
                  <a:tcPr/>
                </a:tc>
                <a:tc>
                  <a:txBody>
                    <a:bodyPr/>
                    <a:lstStyle/>
                    <a:p>
                      <a:pPr algn="ctr"/>
                      <a:r>
                        <a:rPr lang="en-US" dirty="0"/>
                        <a:t>8.38%</a:t>
                      </a:r>
                    </a:p>
                  </a:txBody>
                  <a:tcPr/>
                </a:tc>
                <a:extLst>
                  <a:ext uri="{0D108BD9-81ED-4DB2-BD59-A6C34878D82A}">
                    <a16:rowId xmlns:a16="http://schemas.microsoft.com/office/drawing/2014/main" val="221490032"/>
                  </a:ext>
                </a:extLst>
              </a:tr>
              <a:tr h="329396">
                <a:tc>
                  <a:txBody>
                    <a:bodyPr/>
                    <a:lstStyle/>
                    <a:p>
                      <a:pPr algn="ctr"/>
                      <a:r>
                        <a:rPr lang="en-US" dirty="0"/>
                        <a:t>3</a:t>
                      </a:r>
                    </a:p>
                  </a:txBody>
                  <a:tcPr/>
                </a:tc>
                <a:tc>
                  <a:txBody>
                    <a:bodyPr/>
                    <a:lstStyle/>
                    <a:p>
                      <a:pPr algn="ctr"/>
                      <a:r>
                        <a:rPr lang="en-US" dirty="0"/>
                        <a:t>9.99%</a:t>
                      </a:r>
                    </a:p>
                  </a:txBody>
                  <a:tcPr/>
                </a:tc>
                <a:extLst>
                  <a:ext uri="{0D108BD9-81ED-4DB2-BD59-A6C34878D82A}">
                    <a16:rowId xmlns:a16="http://schemas.microsoft.com/office/drawing/2014/main" val="3171377778"/>
                  </a:ext>
                </a:extLst>
              </a:tr>
              <a:tr h="329396">
                <a:tc>
                  <a:txBody>
                    <a:bodyPr/>
                    <a:lstStyle/>
                    <a:p>
                      <a:pPr algn="ctr"/>
                      <a:r>
                        <a:rPr lang="en-US" dirty="0"/>
                        <a:t>4</a:t>
                      </a:r>
                    </a:p>
                  </a:txBody>
                  <a:tcPr/>
                </a:tc>
                <a:tc>
                  <a:txBody>
                    <a:bodyPr/>
                    <a:lstStyle/>
                    <a:p>
                      <a:pPr algn="ctr"/>
                      <a:r>
                        <a:rPr lang="en-US" dirty="0"/>
                        <a:t>11.90%</a:t>
                      </a:r>
                    </a:p>
                  </a:txBody>
                  <a:tcPr/>
                </a:tc>
                <a:extLst>
                  <a:ext uri="{0D108BD9-81ED-4DB2-BD59-A6C34878D82A}">
                    <a16:rowId xmlns:a16="http://schemas.microsoft.com/office/drawing/2014/main" val="2479190525"/>
                  </a:ext>
                </a:extLst>
              </a:tr>
              <a:tr h="329396">
                <a:tc>
                  <a:txBody>
                    <a:bodyPr/>
                    <a:lstStyle/>
                    <a:p>
                      <a:pPr algn="ctr"/>
                      <a:r>
                        <a:rPr lang="en-US" dirty="0"/>
                        <a:t>5</a:t>
                      </a:r>
                    </a:p>
                  </a:txBody>
                  <a:tcPr/>
                </a:tc>
                <a:tc>
                  <a:txBody>
                    <a:bodyPr/>
                    <a:lstStyle/>
                    <a:p>
                      <a:pPr algn="ctr"/>
                      <a:r>
                        <a:rPr lang="en-US" dirty="0"/>
                        <a:t>13.54%</a:t>
                      </a:r>
                    </a:p>
                  </a:txBody>
                  <a:tcPr/>
                </a:tc>
                <a:extLst>
                  <a:ext uri="{0D108BD9-81ED-4DB2-BD59-A6C34878D82A}">
                    <a16:rowId xmlns:a16="http://schemas.microsoft.com/office/drawing/2014/main" val="3791197602"/>
                  </a:ext>
                </a:extLst>
              </a:tr>
              <a:tr h="329396">
                <a:tc>
                  <a:txBody>
                    <a:bodyPr/>
                    <a:lstStyle/>
                    <a:p>
                      <a:pPr algn="ctr"/>
                      <a:r>
                        <a:rPr lang="en-US" dirty="0"/>
                        <a:t>6</a:t>
                      </a:r>
                    </a:p>
                  </a:txBody>
                  <a:tcPr/>
                </a:tc>
                <a:tc>
                  <a:txBody>
                    <a:bodyPr/>
                    <a:lstStyle/>
                    <a:p>
                      <a:pPr algn="ctr"/>
                      <a:r>
                        <a:rPr lang="en-US" dirty="0"/>
                        <a:t>17.45%</a:t>
                      </a:r>
                    </a:p>
                  </a:txBody>
                  <a:tcPr/>
                </a:tc>
                <a:extLst>
                  <a:ext uri="{0D108BD9-81ED-4DB2-BD59-A6C34878D82A}">
                    <a16:rowId xmlns:a16="http://schemas.microsoft.com/office/drawing/2014/main" val="3032372706"/>
                  </a:ext>
                </a:extLst>
              </a:tr>
              <a:tr h="329396">
                <a:tc>
                  <a:txBody>
                    <a:bodyPr/>
                    <a:lstStyle/>
                    <a:p>
                      <a:pPr algn="ctr"/>
                      <a:r>
                        <a:rPr lang="en-US" dirty="0"/>
                        <a:t>7</a:t>
                      </a:r>
                    </a:p>
                  </a:txBody>
                  <a:tcPr/>
                </a:tc>
                <a:tc>
                  <a:txBody>
                    <a:bodyPr/>
                    <a:lstStyle/>
                    <a:p>
                      <a:pPr algn="ctr"/>
                      <a:r>
                        <a:rPr lang="en-US" dirty="0"/>
                        <a:t>12.88%</a:t>
                      </a:r>
                    </a:p>
                  </a:txBody>
                  <a:tcPr/>
                </a:tc>
                <a:extLst>
                  <a:ext uri="{0D108BD9-81ED-4DB2-BD59-A6C34878D82A}">
                    <a16:rowId xmlns:a16="http://schemas.microsoft.com/office/drawing/2014/main" val="1060908775"/>
                  </a:ext>
                </a:extLst>
              </a:tr>
              <a:tr h="329396">
                <a:tc>
                  <a:txBody>
                    <a:bodyPr/>
                    <a:lstStyle/>
                    <a:p>
                      <a:pPr algn="ctr"/>
                      <a:r>
                        <a:rPr lang="en-US" dirty="0"/>
                        <a:t>8</a:t>
                      </a:r>
                    </a:p>
                  </a:txBody>
                  <a:tcPr/>
                </a:tc>
                <a:tc>
                  <a:txBody>
                    <a:bodyPr/>
                    <a:lstStyle/>
                    <a:p>
                      <a:pPr algn="ctr"/>
                      <a:r>
                        <a:rPr lang="en-US" dirty="0"/>
                        <a:t>5.40%</a:t>
                      </a:r>
                    </a:p>
                  </a:txBody>
                  <a:tcPr/>
                </a:tc>
                <a:extLst>
                  <a:ext uri="{0D108BD9-81ED-4DB2-BD59-A6C34878D82A}">
                    <a16:rowId xmlns:a16="http://schemas.microsoft.com/office/drawing/2014/main" val="4195495091"/>
                  </a:ext>
                </a:extLst>
              </a:tr>
              <a:tr h="329396">
                <a:tc>
                  <a:txBody>
                    <a:bodyPr/>
                    <a:lstStyle/>
                    <a:p>
                      <a:pPr algn="ctr"/>
                      <a:r>
                        <a:rPr lang="en-US" dirty="0"/>
                        <a:t>9</a:t>
                      </a:r>
                    </a:p>
                  </a:txBody>
                  <a:tcPr/>
                </a:tc>
                <a:tc>
                  <a:txBody>
                    <a:bodyPr/>
                    <a:lstStyle/>
                    <a:p>
                      <a:pPr algn="ctr"/>
                      <a:r>
                        <a:rPr lang="en-US" dirty="0"/>
                        <a:t>10.38%</a:t>
                      </a:r>
                    </a:p>
                  </a:txBody>
                  <a:tcPr/>
                </a:tc>
                <a:extLst>
                  <a:ext uri="{0D108BD9-81ED-4DB2-BD59-A6C34878D82A}">
                    <a16:rowId xmlns:a16="http://schemas.microsoft.com/office/drawing/2014/main" val="1272109799"/>
                  </a:ext>
                </a:extLst>
              </a:tr>
              <a:tr h="329396">
                <a:tc>
                  <a:txBody>
                    <a:bodyPr/>
                    <a:lstStyle/>
                    <a:p>
                      <a:pPr algn="ctr"/>
                      <a:r>
                        <a:rPr lang="en-US" dirty="0"/>
                        <a:t>10</a:t>
                      </a:r>
                    </a:p>
                  </a:txBody>
                  <a:tcPr/>
                </a:tc>
                <a:tc>
                  <a:txBody>
                    <a:bodyPr/>
                    <a:lstStyle/>
                    <a:p>
                      <a:pPr algn="ctr"/>
                      <a:r>
                        <a:rPr lang="en-US" dirty="0"/>
                        <a:t>16.04%</a:t>
                      </a:r>
                    </a:p>
                  </a:txBody>
                  <a:tcPr/>
                </a:tc>
                <a:extLst>
                  <a:ext uri="{0D108BD9-81ED-4DB2-BD59-A6C34878D82A}">
                    <a16:rowId xmlns:a16="http://schemas.microsoft.com/office/drawing/2014/main" val="264310704"/>
                  </a:ext>
                </a:extLst>
              </a:tr>
              <a:tr h="329396">
                <a:tc>
                  <a:txBody>
                    <a:bodyPr/>
                    <a:lstStyle/>
                    <a:p>
                      <a:pPr algn="ctr"/>
                      <a:r>
                        <a:rPr lang="en-US" dirty="0"/>
                        <a:t>11</a:t>
                      </a:r>
                    </a:p>
                  </a:txBody>
                  <a:tcPr/>
                </a:tc>
                <a:tc>
                  <a:txBody>
                    <a:bodyPr/>
                    <a:lstStyle/>
                    <a:p>
                      <a:pPr algn="ctr"/>
                      <a:r>
                        <a:rPr lang="en-US" dirty="0"/>
                        <a:t>10.14%</a:t>
                      </a:r>
                    </a:p>
                  </a:txBody>
                  <a:tcPr/>
                </a:tc>
                <a:extLst>
                  <a:ext uri="{0D108BD9-81ED-4DB2-BD59-A6C34878D82A}">
                    <a16:rowId xmlns:a16="http://schemas.microsoft.com/office/drawing/2014/main" val="4152445809"/>
                  </a:ext>
                </a:extLst>
              </a:tr>
              <a:tr h="329396">
                <a:tc>
                  <a:txBody>
                    <a:bodyPr/>
                    <a:lstStyle/>
                    <a:p>
                      <a:pPr algn="ctr"/>
                      <a:r>
                        <a:rPr lang="en-US" dirty="0"/>
                        <a:t>12</a:t>
                      </a:r>
                    </a:p>
                  </a:txBody>
                  <a:tcPr/>
                </a:tc>
                <a:tc>
                  <a:txBody>
                    <a:bodyPr/>
                    <a:lstStyle/>
                    <a:p>
                      <a:pPr algn="ctr"/>
                      <a:r>
                        <a:rPr lang="en-US" dirty="0"/>
                        <a:t>13.83%</a:t>
                      </a:r>
                    </a:p>
                  </a:txBody>
                  <a:tcPr/>
                </a:tc>
                <a:extLst>
                  <a:ext uri="{0D108BD9-81ED-4DB2-BD59-A6C34878D82A}">
                    <a16:rowId xmlns:a16="http://schemas.microsoft.com/office/drawing/2014/main" val="2622949733"/>
                  </a:ext>
                </a:extLst>
              </a:tr>
              <a:tr h="329396">
                <a:tc>
                  <a:txBody>
                    <a:bodyPr/>
                    <a:lstStyle/>
                    <a:p>
                      <a:pPr algn="ctr"/>
                      <a:r>
                        <a:rPr lang="en-US" dirty="0"/>
                        <a:t>13</a:t>
                      </a:r>
                    </a:p>
                  </a:txBody>
                  <a:tcPr/>
                </a:tc>
                <a:tc>
                  <a:txBody>
                    <a:bodyPr/>
                    <a:lstStyle/>
                    <a:p>
                      <a:pPr algn="ctr"/>
                      <a:r>
                        <a:rPr lang="en-US" dirty="0"/>
                        <a:t>9.75%</a:t>
                      </a:r>
                    </a:p>
                  </a:txBody>
                  <a:tcPr/>
                </a:tc>
                <a:extLst>
                  <a:ext uri="{0D108BD9-81ED-4DB2-BD59-A6C34878D82A}">
                    <a16:rowId xmlns:a16="http://schemas.microsoft.com/office/drawing/2014/main" val="3255494089"/>
                  </a:ext>
                </a:extLst>
              </a:tr>
              <a:tr h="0">
                <a:tc>
                  <a:txBody>
                    <a:bodyPr/>
                    <a:lstStyle/>
                    <a:p>
                      <a:pPr algn="ctr"/>
                      <a:r>
                        <a:rPr lang="en-US" dirty="0"/>
                        <a:t>14</a:t>
                      </a:r>
                    </a:p>
                  </a:txBody>
                  <a:tcPr/>
                </a:tc>
                <a:tc>
                  <a:txBody>
                    <a:bodyPr/>
                    <a:lstStyle/>
                    <a:p>
                      <a:pPr algn="ctr"/>
                      <a:r>
                        <a:rPr lang="en-US" dirty="0"/>
                        <a:t>12.92%</a:t>
                      </a:r>
                    </a:p>
                  </a:txBody>
                  <a:tcPr/>
                </a:tc>
                <a:extLst>
                  <a:ext uri="{0D108BD9-81ED-4DB2-BD59-A6C34878D82A}">
                    <a16:rowId xmlns:a16="http://schemas.microsoft.com/office/drawing/2014/main" val="1961685044"/>
                  </a:ext>
                </a:extLst>
              </a:tr>
            </a:tbl>
          </a:graphicData>
        </a:graphic>
      </p:graphicFrame>
    </p:spTree>
    <p:extLst>
      <p:ext uri="{BB962C8B-B14F-4D97-AF65-F5344CB8AC3E}">
        <p14:creationId xmlns:p14="http://schemas.microsoft.com/office/powerpoint/2010/main" val="85596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C282BA7-E08A-4B03-81D5-059F5065C22C}"/>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Where are they placed??</a:t>
            </a:r>
          </a:p>
        </p:txBody>
      </p:sp>
      <p:sp>
        <p:nvSpPr>
          <p:cNvPr id="3" name="Content Placeholder 2">
            <a:extLst>
              <a:ext uri="{FF2B5EF4-FFF2-40B4-BE49-F238E27FC236}">
                <a16:creationId xmlns:a16="http://schemas.microsoft.com/office/drawing/2014/main" id="{20CC7770-EFAC-426E-BA87-844A0548942F}"/>
              </a:ext>
            </a:extLst>
          </p:cNvPr>
          <p:cNvSpPr>
            <a:spLocks noGrp="1"/>
          </p:cNvSpPr>
          <p:nvPr>
            <p:ph idx="1"/>
          </p:nvPr>
        </p:nvSpPr>
        <p:spPr>
          <a:xfrm>
            <a:off x="1424904" y="2494450"/>
            <a:ext cx="4589816" cy="4079070"/>
          </a:xfrm>
        </p:spPr>
        <p:txBody>
          <a:bodyPr>
            <a:normAutofit/>
          </a:bodyPr>
          <a:lstStyle/>
          <a:p>
            <a:r>
              <a:rPr lang="en-US" dirty="0"/>
              <a:t>58% are placed with Child Placing Agencies.</a:t>
            </a:r>
          </a:p>
          <a:p>
            <a:r>
              <a:rPr lang="en-US" dirty="0"/>
              <a:t>34% are placed in Child Caring Institutions.  Note that the vast majority of child caring institutions are not “lock down” facilities.  They are designed to be community based.</a:t>
            </a:r>
          </a:p>
          <a:p>
            <a:pPr marL="0" indent="0">
              <a:buNone/>
            </a:pPr>
            <a:endParaRPr lang="en-US" sz="2400" dirty="0"/>
          </a:p>
          <a:p>
            <a:endParaRPr lang="en-US" sz="2400" dirty="0"/>
          </a:p>
        </p:txBody>
      </p:sp>
      <p:pic>
        <p:nvPicPr>
          <p:cNvPr id="5" name="Picture 4" descr="A picture containing drawing&#10;&#10;Description automatically generated">
            <a:extLst>
              <a:ext uri="{FF2B5EF4-FFF2-40B4-BE49-F238E27FC236}">
                <a16:creationId xmlns:a16="http://schemas.microsoft.com/office/drawing/2014/main" id="{A7889F5C-4BAF-4650-B9DB-40F2EF575B0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321" b="3346"/>
          <a:stretch/>
        </p:blipFill>
        <p:spPr>
          <a:xfrm>
            <a:off x="6098892" y="2492376"/>
            <a:ext cx="4802404" cy="3563372"/>
          </a:xfrm>
          <a:prstGeom prst="rect">
            <a:avLst/>
          </a:prstGeom>
        </p:spPr>
      </p:pic>
    </p:spTree>
    <p:extLst>
      <p:ext uri="{BB962C8B-B14F-4D97-AF65-F5344CB8AC3E}">
        <p14:creationId xmlns:p14="http://schemas.microsoft.com/office/powerpoint/2010/main" val="106844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2EB432-AC28-4740-B4EA-A095685D09B1}"/>
              </a:ext>
            </a:extLst>
          </p:cNvPr>
          <p:cNvSpPr>
            <a:spLocks noGrp="1"/>
          </p:cNvSpPr>
          <p:nvPr>
            <p:ph type="title"/>
          </p:nvPr>
        </p:nvSpPr>
        <p:spPr>
          <a:xfrm>
            <a:off x="1098468" y="885651"/>
            <a:ext cx="3229803" cy="4624603"/>
          </a:xfrm>
        </p:spPr>
        <p:txBody>
          <a:bodyPr>
            <a:normAutofit/>
          </a:bodyPr>
          <a:lstStyle/>
          <a:p>
            <a:r>
              <a:rPr lang="en-US">
                <a:solidFill>
                  <a:srgbClr val="FFFFFF"/>
                </a:solidFill>
              </a:rPr>
              <a:t>Entry Into Foster Care – Where Do They Go?</a:t>
            </a:r>
            <a:br>
              <a:rPr lang="en-US">
                <a:solidFill>
                  <a:srgbClr val="FFFFFF"/>
                </a:solidFill>
              </a:rPr>
            </a:br>
            <a:r>
              <a:rPr lang="en-US" u="sng">
                <a:solidFill>
                  <a:srgbClr val="FFFFFF"/>
                </a:solidFill>
              </a:rPr>
              <a:t>Permanency Planning</a:t>
            </a:r>
          </a:p>
        </p:txBody>
      </p:sp>
      <p:sp>
        <p:nvSpPr>
          <p:cNvPr id="3" name="Content Placeholder 2">
            <a:extLst>
              <a:ext uri="{FF2B5EF4-FFF2-40B4-BE49-F238E27FC236}">
                <a16:creationId xmlns:a16="http://schemas.microsoft.com/office/drawing/2014/main" id="{B1EB1CFE-ADB6-4AA4-AD8A-CF1C455BD2F6}"/>
              </a:ext>
            </a:extLst>
          </p:cNvPr>
          <p:cNvSpPr>
            <a:spLocks noGrp="1"/>
          </p:cNvSpPr>
          <p:nvPr>
            <p:ph idx="1"/>
          </p:nvPr>
        </p:nvSpPr>
        <p:spPr>
          <a:xfrm>
            <a:off x="4978708" y="885651"/>
            <a:ext cx="6525220" cy="4616849"/>
          </a:xfrm>
        </p:spPr>
        <p:txBody>
          <a:bodyPr anchor="ctr">
            <a:normAutofit/>
          </a:bodyPr>
          <a:lstStyle/>
          <a:p>
            <a:pPr marL="0" indent="0">
              <a:buNone/>
            </a:pPr>
            <a:r>
              <a:rPr lang="en-US" dirty="0"/>
              <a:t>Youth with complex psychiatric and/or behavioral needs are the most likely population to experience lack of a viable permanency plan and foster care drift.</a:t>
            </a:r>
          </a:p>
          <a:p>
            <a:pPr marL="0" indent="0">
              <a:buNone/>
            </a:pPr>
            <a:endParaRPr lang="en-US" dirty="0"/>
          </a:p>
          <a:p>
            <a:pPr marL="0" indent="0">
              <a:buNone/>
            </a:pPr>
            <a:r>
              <a:rPr lang="en-US" dirty="0"/>
              <a:t>Changing The Dynamic – Parent Empowerment; Engagement &amp; Accountability</a:t>
            </a:r>
          </a:p>
          <a:p>
            <a:pPr marL="0" indent="0">
              <a:buNone/>
            </a:pPr>
            <a:r>
              <a:rPr lang="en-US" dirty="0"/>
              <a:t>The TFC Example</a:t>
            </a:r>
          </a:p>
        </p:txBody>
      </p:sp>
    </p:spTree>
    <p:extLst>
      <p:ext uri="{BB962C8B-B14F-4D97-AF65-F5344CB8AC3E}">
        <p14:creationId xmlns:p14="http://schemas.microsoft.com/office/powerpoint/2010/main" val="421779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B864707-60DB-4D0A-B9F6-3384901F104D}"/>
              </a:ext>
            </a:extLst>
          </p:cNvPr>
          <p:cNvSpPr>
            <a:spLocks noGrp="1"/>
          </p:cNvSpPr>
          <p:nvPr>
            <p:ph type="title"/>
          </p:nvPr>
        </p:nvSpPr>
        <p:spPr>
          <a:xfrm>
            <a:off x="1179226" y="609601"/>
            <a:ext cx="9833548" cy="975359"/>
          </a:xfrm>
        </p:spPr>
        <p:txBody>
          <a:bodyPr anchor="b">
            <a:normAutofit/>
          </a:bodyPr>
          <a:lstStyle/>
          <a:p>
            <a:r>
              <a:rPr lang="en-US" b="1" dirty="0">
                <a:solidFill>
                  <a:schemeClr val="tx2"/>
                </a:solidFill>
              </a:rPr>
              <a:t>How Can The Court Help?</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69B8991-A5C5-418F-93B4-EBEB42DC1167}"/>
              </a:ext>
            </a:extLst>
          </p:cNvPr>
          <p:cNvSpPr>
            <a:spLocks noGrp="1"/>
          </p:cNvSpPr>
          <p:nvPr>
            <p:ph idx="1"/>
          </p:nvPr>
        </p:nvSpPr>
        <p:spPr>
          <a:xfrm>
            <a:off x="1179226" y="1960880"/>
            <a:ext cx="9833548" cy="4612639"/>
          </a:xfrm>
        </p:spPr>
        <p:txBody>
          <a:bodyPr anchor="ctr">
            <a:normAutofit lnSpcReduction="10000"/>
          </a:bodyPr>
          <a:lstStyle/>
          <a:p>
            <a:r>
              <a:rPr lang="en-US" dirty="0">
                <a:solidFill>
                  <a:schemeClr val="tx2"/>
                </a:solidFill>
              </a:rPr>
              <a:t>Place equal urgency and priority on both permanency and treatment.</a:t>
            </a:r>
          </a:p>
          <a:p>
            <a:r>
              <a:rPr lang="en-US" dirty="0">
                <a:solidFill>
                  <a:schemeClr val="tx2"/>
                </a:solidFill>
              </a:rPr>
              <a:t>Examine the outcomes of placing children into foster care for treatment needs.  Is treatment secured and successful?  Do kids achieve permanency?  Are parents primary team members in treatment?</a:t>
            </a:r>
          </a:p>
          <a:p>
            <a:r>
              <a:rPr lang="en-US" dirty="0">
                <a:solidFill>
                  <a:schemeClr val="tx2"/>
                </a:solidFill>
              </a:rPr>
              <a:t>Understand the differences between placement (room, board and watchful oversight by DFCS) and services/treatment (clinical services and treatment by Medicaid providers.)</a:t>
            </a:r>
          </a:p>
          <a:p>
            <a:r>
              <a:rPr lang="en-US" dirty="0">
                <a:solidFill>
                  <a:schemeClr val="tx2"/>
                </a:solidFill>
              </a:rPr>
              <a:t>Help hold youth accountable (ex – several placements located but youth refuses to go)</a:t>
            </a:r>
          </a:p>
          <a:p>
            <a:pPr marL="0" indent="0">
              <a:buNone/>
            </a:pPr>
            <a:endParaRPr lang="en-US" sz="1800" dirty="0">
              <a:solidFill>
                <a:schemeClr val="tx2"/>
              </a:solidFill>
            </a:endParaRPr>
          </a:p>
        </p:txBody>
      </p:sp>
    </p:spTree>
    <p:extLst>
      <p:ext uri="{BB962C8B-B14F-4D97-AF65-F5344CB8AC3E}">
        <p14:creationId xmlns:p14="http://schemas.microsoft.com/office/powerpoint/2010/main" val="172260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02D5-E0E1-479B-B601-E8315BE3AB2A}"/>
              </a:ext>
            </a:extLst>
          </p:cNvPr>
          <p:cNvSpPr>
            <a:spLocks noGrp="1"/>
          </p:cNvSpPr>
          <p:nvPr>
            <p:ph type="title"/>
          </p:nvPr>
        </p:nvSpPr>
        <p:spPr>
          <a:xfrm>
            <a:off x="838200" y="771525"/>
            <a:ext cx="10515600" cy="919163"/>
          </a:xfrm>
        </p:spPr>
        <p:txBody>
          <a:bodyPr/>
          <a:lstStyle/>
          <a:p>
            <a:pPr algn="ctr"/>
            <a:r>
              <a:rPr lang="en-US"/>
              <a:t>Therapeutic Foster Care</a:t>
            </a:r>
            <a:endParaRPr lang="en-US" dirty="0"/>
          </a:p>
        </p:txBody>
      </p:sp>
      <p:sp>
        <p:nvSpPr>
          <p:cNvPr id="3" name="Content Placeholder 2">
            <a:extLst>
              <a:ext uri="{FF2B5EF4-FFF2-40B4-BE49-F238E27FC236}">
                <a16:creationId xmlns:a16="http://schemas.microsoft.com/office/drawing/2014/main" id="{7550131C-6ECE-4A37-8256-075E14B4E389}"/>
              </a:ext>
            </a:extLst>
          </p:cNvPr>
          <p:cNvSpPr>
            <a:spLocks noGrp="1"/>
          </p:cNvSpPr>
          <p:nvPr>
            <p:ph idx="1"/>
          </p:nvPr>
        </p:nvSpPr>
        <p:spPr/>
        <p:txBody>
          <a:bodyPr>
            <a:normAutofit fontScale="92500" lnSpcReduction="20000"/>
          </a:bodyPr>
          <a:lstStyle/>
          <a:p>
            <a:r>
              <a:rPr lang="en-US"/>
              <a:t>Plan to request that the Georgia Department of Community Health (DCH), as the State Medicaid Agency, submit to the Centers for Medicare and Medicaid Services (CMS) a proposed amendment to Georgia’s Medicaid State Plan that will create this therapeutic service as a Medicaid benefit.</a:t>
            </a:r>
          </a:p>
          <a:p>
            <a:r>
              <a:rPr lang="en-US"/>
              <a:t> A highly therapeutic service that occurs in specialized placement.  It occurs in a foster home setting with highly trained foster parents; provides a high level of supervision and in-home support for children with severe emotional and behavioral needs; provides these children and youth with integrated and rapid access to a wide range of behavioral health interventions including crisis and respite care; uses a treatment-team model with a team, including the foster parents, meeting on a regular basis to review and monitor the plan; and has as its intended outcome the lowering of the child’s acuity level so that he or she can return to parents or standard foster care.</a:t>
            </a:r>
          </a:p>
          <a:p>
            <a:endParaRPr lang="en-US"/>
          </a:p>
          <a:p>
            <a:endParaRPr lang="en-US" dirty="0"/>
          </a:p>
        </p:txBody>
      </p:sp>
    </p:spTree>
    <p:extLst>
      <p:ext uri="{BB962C8B-B14F-4D97-AF65-F5344CB8AC3E}">
        <p14:creationId xmlns:p14="http://schemas.microsoft.com/office/powerpoint/2010/main" val="227705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D839-8DFB-408E-AB8F-9C7B618C0F7B}"/>
              </a:ext>
            </a:extLst>
          </p:cNvPr>
          <p:cNvSpPr>
            <a:spLocks noGrp="1"/>
          </p:cNvSpPr>
          <p:nvPr>
            <p:ph type="title"/>
          </p:nvPr>
        </p:nvSpPr>
        <p:spPr>
          <a:xfrm>
            <a:off x="838200" y="681037"/>
            <a:ext cx="10515600" cy="1009651"/>
          </a:xfrm>
        </p:spPr>
        <p:txBody>
          <a:bodyPr>
            <a:normAutofit fontScale="90000"/>
          </a:bodyPr>
          <a:lstStyle/>
          <a:p>
            <a:pPr algn="ctr"/>
            <a:r>
              <a:rPr lang="en-US" dirty="0"/>
              <a:t>Required Planning for Youth Who Will Require Assistance into Adulthood</a:t>
            </a:r>
          </a:p>
        </p:txBody>
      </p:sp>
      <p:sp>
        <p:nvSpPr>
          <p:cNvPr id="3" name="Content Placeholder 2">
            <a:extLst>
              <a:ext uri="{FF2B5EF4-FFF2-40B4-BE49-F238E27FC236}">
                <a16:creationId xmlns:a16="http://schemas.microsoft.com/office/drawing/2014/main" id="{44DB1C79-AD7C-4078-A4D3-DA5EAF0B419F}"/>
              </a:ext>
            </a:extLst>
          </p:cNvPr>
          <p:cNvSpPr>
            <a:spLocks noGrp="1"/>
          </p:cNvSpPr>
          <p:nvPr>
            <p:ph idx="1"/>
          </p:nvPr>
        </p:nvSpPr>
        <p:spPr/>
        <p:txBody>
          <a:bodyPr/>
          <a:lstStyle/>
          <a:p>
            <a:r>
              <a:rPr lang="en-US" dirty="0"/>
              <a:t>SSI</a:t>
            </a:r>
          </a:p>
          <a:p>
            <a:r>
              <a:rPr lang="en-US" dirty="0"/>
              <a:t>Medicaid Waiver</a:t>
            </a:r>
          </a:p>
          <a:p>
            <a:r>
              <a:rPr lang="en-US" dirty="0"/>
              <a:t>Collaboration with Dept of Aging (Adult Guardianship)</a:t>
            </a:r>
          </a:p>
        </p:txBody>
      </p:sp>
    </p:spTree>
    <p:extLst>
      <p:ext uri="{BB962C8B-B14F-4D97-AF65-F5344CB8AC3E}">
        <p14:creationId xmlns:p14="http://schemas.microsoft.com/office/powerpoint/2010/main" val="329357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7DDCC-B84D-4978-A558-186FDF4CA1A0}"/>
              </a:ext>
            </a:extLst>
          </p:cNvPr>
          <p:cNvSpPr>
            <a:spLocks noGrp="1"/>
          </p:cNvSpPr>
          <p:nvPr>
            <p:ph type="ctrTitle"/>
          </p:nvPr>
        </p:nvSpPr>
        <p:spPr/>
        <p:txBody>
          <a:bodyPr>
            <a:noAutofit/>
          </a:bodyPr>
          <a:lstStyle/>
          <a:p>
            <a:pPr algn="ctr"/>
            <a:r>
              <a:rPr lang="en-US" sz="6600" b="1" dirty="0"/>
              <a:t>Serving Complex Need Children and Youth</a:t>
            </a:r>
          </a:p>
        </p:txBody>
      </p:sp>
      <p:sp>
        <p:nvSpPr>
          <p:cNvPr id="3" name="Subtitle 2">
            <a:extLst>
              <a:ext uri="{FF2B5EF4-FFF2-40B4-BE49-F238E27FC236}">
                <a16:creationId xmlns:a16="http://schemas.microsoft.com/office/drawing/2014/main" id="{022AF7AA-91F8-4A46-98FC-FA111B07902F}"/>
              </a:ext>
            </a:extLst>
          </p:cNvPr>
          <p:cNvSpPr>
            <a:spLocks noGrp="1"/>
          </p:cNvSpPr>
          <p:nvPr>
            <p:ph type="subTitle" idx="1"/>
          </p:nvPr>
        </p:nvSpPr>
        <p:spPr/>
        <p:txBody>
          <a:bodyPr/>
          <a:lstStyle/>
          <a:p>
            <a:r>
              <a:rPr lang="en-US" dirty="0"/>
              <a:t>Carmen Callaway, DFCS Well Being Services Director</a:t>
            </a:r>
          </a:p>
          <a:p>
            <a:r>
              <a:rPr lang="en-US" dirty="0"/>
              <a:t>Tammy Reed, DFCS Placement &amp; Permanency Services Director</a:t>
            </a:r>
          </a:p>
          <a:p>
            <a:r>
              <a:rPr lang="en-US" dirty="0"/>
              <a:t>March 12, 2021</a:t>
            </a:r>
          </a:p>
        </p:txBody>
      </p:sp>
    </p:spTree>
    <p:extLst>
      <p:ext uri="{BB962C8B-B14F-4D97-AF65-F5344CB8AC3E}">
        <p14:creationId xmlns:p14="http://schemas.microsoft.com/office/powerpoint/2010/main" val="79661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32DE2B3-A307-4D4C-86AC-F6048CD33C3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Specialized Projects</a:t>
            </a:r>
          </a:p>
        </p:txBody>
      </p:sp>
      <p:sp>
        <p:nvSpPr>
          <p:cNvPr id="3" name="Content Placeholder 2">
            <a:extLst>
              <a:ext uri="{FF2B5EF4-FFF2-40B4-BE49-F238E27FC236}">
                <a16:creationId xmlns:a16="http://schemas.microsoft.com/office/drawing/2014/main" id="{977B6DCD-6C91-403F-8CA2-3603EDE069F1}"/>
              </a:ext>
            </a:extLst>
          </p:cNvPr>
          <p:cNvSpPr>
            <a:spLocks noGrp="1"/>
          </p:cNvSpPr>
          <p:nvPr>
            <p:ph idx="1"/>
          </p:nvPr>
        </p:nvSpPr>
        <p:spPr>
          <a:xfrm>
            <a:off x="1367624" y="2490436"/>
            <a:ext cx="9708995" cy="4265964"/>
          </a:xfrm>
        </p:spPr>
        <p:txBody>
          <a:bodyPr anchor="ctr">
            <a:normAutofit/>
          </a:bodyPr>
          <a:lstStyle/>
          <a:p>
            <a:r>
              <a:rPr lang="en-US" sz="2400" dirty="0"/>
              <a:t>Strengthening Partial Hospitalization Programs utilization</a:t>
            </a:r>
          </a:p>
          <a:p>
            <a:r>
              <a:rPr lang="en-US" sz="2400" dirty="0"/>
              <a:t>Specialized complex medical needs placement program – </a:t>
            </a:r>
            <a:r>
              <a:rPr lang="en-US" sz="2400" dirty="0" err="1"/>
              <a:t>ChildKind</a:t>
            </a:r>
            <a:endParaRPr lang="en-US" sz="2400" dirty="0"/>
          </a:p>
          <a:p>
            <a:r>
              <a:rPr lang="en-US" sz="2400" dirty="0"/>
              <a:t>QRTP</a:t>
            </a:r>
          </a:p>
          <a:p>
            <a:r>
              <a:rPr lang="en-US" sz="2400" dirty="0"/>
              <a:t>CANS or other formalized assessment</a:t>
            </a:r>
          </a:p>
          <a:p>
            <a:r>
              <a:rPr lang="en-US" sz="2400" dirty="0"/>
              <a:t>PAUSE</a:t>
            </a:r>
          </a:p>
          <a:p>
            <a:r>
              <a:rPr lang="en-US" sz="2400" dirty="0"/>
              <a:t>Planning for Youth Who Will Require Assistance into Adulthood (SSI, Medicaid Waivers, Adult Guardianship)</a:t>
            </a:r>
          </a:p>
          <a:p>
            <a:r>
              <a:rPr lang="en-US" sz="2400" dirty="0"/>
              <a:t>More to come in August!</a:t>
            </a:r>
          </a:p>
        </p:txBody>
      </p:sp>
    </p:spTree>
    <p:extLst>
      <p:ext uri="{BB962C8B-B14F-4D97-AF65-F5344CB8AC3E}">
        <p14:creationId xmlns:p14="http://schemas.microsoft.com/office/powerpoint/2010/main" val="76894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DE9C-19A2-4A1C-8FF8-9995BBC9A112}"/>
              </a:ext>
            </a:extLst>
          </p:cNvPr>
          <p:cNvSpPr>
            <a:spLocks noGrp="1"/>
          </p:cNvSpPr>
          <p:nvPr>
            <p:ph type="title"/>
          </p:nvPr>
        </p:nvSpPr>
        <p:spPr>
          <a:xfrm>
            <a:off x="838200" y="542924"/>
            <a:ext cx="10515600" cy="1333501"/>
          </a:xfrm>
        </p:spPr>
        <p:txBody>
          <a:bodyPr/>
          <a:lstStyle/>
          <a:p>
            <a:pPr algn="ctr"/>
            <a:r>
              <a:rPr lang="en-US" dirty="0"/>
              <a:t>Strengthening Multi-System Supports</a:t>
            </a:r>
            <a:br>
              <a:rPr lang="en-US" dirty="0"/>
            </a:br>
            <a:r>
              <a:rPr lang="en-US" u="sng" dirty="0"/>
              <a:t>Family Access to Services</a:t>
            </a:r>
          </a:p>
        </p:txBody>
      </p:sp>
      <p:sp>
        <p:nvSpPr>
          <p:cNvPr id="3" name="Content Placeholder 2">
            <a:extLst>
              <a:ext uri="{FF2B5EF4-FFF2-40B4-BE49-F238E27FC236}">
                <a16:creationId xmlns:a16="http://schemas.microsoft.com/office/drawing/2014/main" id="{339B3F4B-BE37-4ED6-B788-9C1B3C111868}"/>
              </a:ext>
            </a:extLst>
          </p:cNvPr>
          <p:cNvSpPr>
            <a:spLocks noGrp="1"/>
          </p:cNvSpPr>
          <p:nvPr>
            <p:ph idx="1"/>
          </p:nvPr>
        </p:nvSpPr>
        <p:spPr>
          <a:xfrm>
            <a:off x="838200" y="1876425"/>
            <a:ext cx="10515600" cy="4791075"/>
          </a:xfrm>
        </p:spPr>
        <p:txBody>
          <a:bodyPr/>
          <a:lstStyle/>
          <a:p>
            <a:pPr marL="0" indent="0" algn="ctr">
              <a:buNone/>
            </a:pPr>
            <a:r>
              <a:rPr lang="en-US" b="1" dirty="0"/>
              <a:t>DBHDD</a:t>
            </a:r>
          </a:p>
          <a:p>
            <a:pPr marL="0" indent="0">
              <a:buNone/>
            </a:pPr>
            <a:r>
              <a:rPr lang="en-US" sz="2000" b="1" dirty="0"/>
              <a:t>Core and Specialty Services:</a:t>
            </a:r>
            <a:br>
              <a:rPr lang="en-US" sz="2000" dirty="0"/>
            </a:br>
            <a:r>
              <a:rPr lang="en-US" sz="2000" dirty="0"/>
              <a:t>Core and specialty services include evaluation/assessment, diagnosis, counseling and medication, therapy (individual, group, and family), community support services, crisis assessments, and physician services. These services are provided in clinics and other locations as needed, including homes, schools, detention facilities, and other community settings.</a:t>
            </a:r>
          </a:p>
          <a:p>
            <a:pPr marL="0" indent="0">
              <a:buNone/>
            </a:pPr>
            <a:r>
              <a:rPr lang="en-US" sz="2000" b="1" dirty="0">
                <a:solidFill>
                  <a:srgbClr val="000300"/>
                </a:solidFill>
                <a:latin typeface="Source Serif Pro VF"/>
              </a:rPr>
              <a:t>Mobile Crisis Response Services (MCRS):</a:t>
            </a:r>
            <a:br>
              <a:rPr lang="en-US" sz="2000" dirty="0"/>
            </a:br>
            <a:r>
              <a:rPr lang="en-US" sz="2000" dirty="0">
                <a:solidFill>
                  <a:srgbClr val="000300"/>
                </a:solidFill>
                <a:latin typeface="Source Serif Pro VF"/>
              </a:rPr>
              <a:t>Mobile Crisis Response Services (MCRS) provides community-based, face-to-face crisis response 24 hours a day, seven days a week to individuals in an active state of crisis. MCRS offers short-term, behavioral health services for persons in need who may have been unable to successfully maintain stability. </a:t>
            </a:r>
          </a:p>
          <a:p>
            <a:pPr marL="0" indent="0">
              <a:buNone/>
            </a:pPr>
            <a:r>
              <a:rPr lang="en-US" sz="2000" b="1" dirty="0">
                <a:solidFill>
                  <a:srgbClr val="000300"/>
                </a:solidFill>
                <a:latin typeface="Source Serif Pro VF"/>
              </a:rPr>
              <a:t>Crisis Stabilization:</a:t>
            </a:r>
            <a:br>
              <a:rPr lang="en-US" sz="2000" dirty="0"/>
            </a:br>
            <a:r>
              <a:rPr lang="en-US" sz="2000" dirty="0">
                <a:solidFill>
                  <a:srgbClr val="000300"/>
                </a:solidFill>
                <a:latin typeface="Source Serif Pro VF"/>
              </a:rPr>
              <a:t>There are four Child &amp; Adolescent Crisis Stabilization Units (CSUs) in Georgia. Each serves youth from all over the state who are in need of short-term acute stabilization of behavioral health challenges.</a:t>
            </a:r>
            <a:endParaRPr lang="en-US" sz="2000" dirty="0"/>
          </a:p>
          <a:p>
            <a:pPr marL="0" indent="0">
              <a:buNone/>
            </a:pPr>
            <a:endParaRPr lang="en-US" dirty="0"/>
          </a:p>
        </p:txBody>
      </p:sp>
    </p:spTree>
    <p:extLst>
      <p:ext uri="{BB962C8B-B14F-4D97-AF65-F5344CB8AC3E}">
        <p14:creationId xmlns:p14="http://schemas.microsoft.com/office/powerpoint/2010/main" val="359546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9079-86AB-4D32-BA4B-60E763CE7A16}"/>
              </a:ext>
            </a:extLst>
          </p:cNvPr>
          <p:cNvSpPr>
            <a:spLocks noGrp="1"/>
          </p:cNvSpPr>
          <p:nvPr>
            <p:ph type="title"/>
          </p:nvPr>
        </p:nvSpPr>
        <p:spPr>
          <a:xfrm>
            <a:off x="838200" y="495300"/>
            <a:ext cx="10515600" cy="923925"/>
          </a:xfrm>
        </p:spPr>
        <p:txBody>
          <a:bodyPr/>
          <a:lstStyle/>
          <a:p>
            <a:pPr algn="ctr"/>
            <a:r>
              <a:rPr lang="en-US" b="1" dirty="0"/>
              <a:t>DBHDD</a:t>
            </a:r>
          </a:p>
        </p:txBody>
      </p:sp>
      <p:sp>
        <p:nvSpPr>
          <p:cNvPr id="3" name="Content Placeholder 2">
            <a:extLst>
              <a:ext uri="{FF2B5EF4-FFF2-40B4-BE49-F238E27FC236}">
                <a16:creationId xmlns:a16="http://schemas.microsoft.com/office/drawing/2014/main" id="{99CBEE8B-BBD3-49F9-8AAE-9E049E724C2B}"/>
              </a:ext>
            </a:extLst>
          </p:cNvPr>
          <p:cNvSpPr>
            <a:spLocks noGrp="1"/>
          </p:cNvSpPr>
          <p:nvPr>
            <p:ph idx="1"/>
          </p:nvPr>
        </p:nvSpPr>
        <p:spPr>
          <a:xfrm>
            <a:off x="838200" y="1419224"/>
            <a:ext cx="10515600" cy="5324475"/>
          </a:xfrm>
        </p:spPr>
        <p:txBody>
          <a:bodyPr/>
          <a:lstStyle/>
          <a:p>
            <a:pPr marL="0" indent="0">
              <a:buNone/>
            </a:pPr>
            <a:r>
              <a:rPr lang="en-US" sz="2000" b="1" dirty="0">
                <a:latin typeface="Source Serif Pro VF"/>
              </a:rPr>
              <a:t>Georgia Apex Program:</a:t>
            </a:r>
            <a:br>
              <a:rPr lang="en-US" sz="2000" dirty="0"/>
            </a:br>
            <a:r>
              <a:rPr lang="en-US" sz="2000" dirty="0">
                <a:solidFill>
                  <a:srgbClr val="000300"/>
                </a:solidFill>
                <a:latin typeface="Source Serif Pro VF"/>
              </a:rPr>
              <a:t>The Georgia Apex Program focuses on three objectives:</a:t>
            </a:r>
            <a:br>
              <a:rPr lang="en-US" sz="2000" dirty="0"/>
            </a:br>
            <a:r>
              <a:rPr lang="en-US" sz="2000" dirty="0">
                <a:solidFill>
                  <a:srgbClr val="000300"/>
                </a:solidFill>
                <a:latin typeface="Source Serif Pro VF"/>
              </a:rPr>
              <a:t>1.  To provide greater access to mental health services for students,</a:t>
            </a:r>
            <a:br>
              <a:rPr lang="en-US" sz="2000" dirty="0"/>
            </a:br>
            <a:r>
              <a:rPr lang="en-US" sz="2000" dirty="0">
                <a:solidFill>
                  <a:srgbClr val="000300"/>
                </a:solidFill>
                <a:latin typeface="Source Serif Pro VF"/>
              </a:rPr>
              <a:t>2.  To provide for early detection of students’ mental health needs, and</a:t>
            </a:r>
            <a:br>
              <a:rPr lang="en-US" sz="2000" dirty="0"/>
            </a:br>
            <a:r>
              <a:rPr lang="en-US" sz="2000" dirty="0">
                <a:solidFill>
                  <a:srgbClr val="000300"/>
                </a:solidFill>
                <a:latin typeface="Source Serif Pro VF"/>
              </a:rPr>
              <a:t>3.  To create and sustain coordination between Georgia’s community mental health providers and the local schools and school districts in which they reside.</a:t>
            </a:r>
          </a:p>
          <a:p>
            <a:pPr marL="0" indent="0">
              <a:buNone/>
            </a:pPr>
            <a:r>
              <a:rPr lang="en-US" sz="2000" b="1" dirty="0">
                <a:solidFill>
                  <a:srgbClr val="000300"/>
                </a:solidFill>
                <a:latin typeface="Source Serif Pro VF"/>
              </a:rPr>
              <a:t>High Fidelity Wraparound:</a:t>
            </a:r>
            <a:br>
              <a:rPr lang="en-US" sz="2000" dirty="0"/>
            </a:br>
            <a:r>
              <a:rPr lang="en-US" sz="2000" dirty="0">
                <a:solidFill>
                  <a:srgbClr val="000300"/>
                </a:solidFill>
                <a:latin typeface="Source Serif Pro VF"/>
              </a:rPr>
              <a:t>Statewide program provides community-based alternatives for youth (ages 5 to 17) and young adults (ages 18 to 21) with serious emotional and behavioral disturbances. The overall goal of the program is to provide High Fidelity Wraparound services and supports to safely divert youth who are at risk of admission to a Psychiatric Residential Treatment Facility (PRTF), and/or assist youth with remaining in the community and avoid readmission to a PRTF.</a:t>
            </a:r>
          </a:p>
          <a:p>
            <a:pPr marL="0" indent="0">
              <a:buNone/>
            </a:pPr>
            <a:r>
              <a:rPr lang="en-US" sz="2000" b="1" dirty="0">
                <a:solidFill>
                  <a:srgbClr val="000300"/>
                </a:solidFill>
                <a:latin typeface="Source Serif Pro VF"/>
              </a:rPr>
              <a:t>Mental Health Resiliency Support Clubhouses:</a:t>
            </a:r>
            <a:br>
              <a:rPr lang="en-US" sz="2000" dirty="0"/>
            </a:br>
            <a:r>
              <a:rPr lang="en-US" sz="2000" dirty="0">
                <a:solidFill>
                  <a:srgbClr val="000300"/>
                </a:solidFill>
                <a:latin typeface="Source Serif Pro VF"/>
              </a:rPr>
              <a:t>Our Mental Health Resiliency Support Clubhouses seeks to support children and families coping with isolation, stigma, and other considerations associated with mental health disorders. The clubhouses provide educational supports, employment services, peer support, family engagement, social activities, and other initiatives geared to engage youth and assist them in managing symptoms.</a:t>
            </a:r>
          </a:p>
          <a:p>
            <a:pPr marL="0" indent="0">
              <a:buNone/>
            </a:pPr>
            <a:endParaRPr lang="en-US" dirty="0"/>
          </a:p>
        </p:txBody>
      </p:sp>
    </p:spTree>
    <p:extLst>
      <p:ext uri="{BB962C8B-B14F-4D97-AF65-F5344CB8AC3E}">
        <p14:creationId xmlns:p14="http://schemas.microsoft.com/office/powerpoint/2010/main" val="406194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2EDE9C-19A2-4A1C-8FF8-9995BBC9A112}"/>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Strengthening Multi-System Supports</a:t>
            </a:r>
            <a:br>
              <a:rPr lang="en-US" sz="4000">
                <a:solidFill>
                  <a:srgbClr val="FFFFFF"/>
                </a:solidFill>
              </a:rPr>
            </a:br>
            <a:r>
              <a:rPr lang="en-US" sz="4000" u="sng">
                <a:solidFill>
                  <a:srgbClr val="FFFFFF"/>
                </a:solidFill>
              </a:rPr>
              <a:t>DFCS Role</a:t>
            </a:r>
          </a:p>
        </p:txBody>
      </p:sp>
      <p:sp>
        <p:nvSpPr>
          <p:cNvPr id="2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39B3F4B-BE37-4ED6-B788-9C1B3C111868}"/>
              </a:ext>
            </a:extLst>
          </p:cNvPr>
          <p:cNvSpPr>
            <a:spLocks noGrp="1"/>
          </p:cNvSpPr>
          <p:nvPr>
            <p:ph idx="1"/>
          </p:nvPr>
        </p:nvSpPr>
        <p:spPr>
          <a:xfrm>
            <a:off x="5221862" y="1719618"/>
            <a:ext cx="5948831" cy="4334629"/>
          </a:xfrm>
        </p:spPr>
        <p:txBody>
          <a:bodyPr anchor="ctr">
            <a:normAutofit/>
          </a:bodyPr>
          <a:lstStyle/>
          <a:p>
            <a:pPr marL="0" indent="0">
              <a:buNone/>
            </a:pPr>
            <a:r>
              <a:rPr lang="en-US" sz="2200">
                <a:solidFill>
                  <a:srgbClr val="FEFFFF"/>
                </a:solidFill>
              </a:rPr>
              <a:t>Family Preservation (non-foster care) supports &amp; interventions</a:t>
            </a:r>
          </a:p>
          <a:p>
            <a:pPr marL="0" indent="0">
              <a:buNone/>
            </a:pPr>
            <a:r>
              <a:rPr lang="en-US" sz="2200">
                <a:solidFill>
                  <a:srgbClr val="FEFFFF"/>
                </a:solidFill>
              </a:rPr>
              <a:t>Treatment Field Program Specialists</a:t>
            </a:r>
          </a:p>
          <a:p>
            <a:pPr marL="0" indent="0">
              <a:buNone/>
            </a:pPr>
            <a:r>
              <a:rPr lang="en-US" sz="2200">
                <a:solidFill>
                  <a:srgbClr val="FEFFFF"/>
                </a:solidFill>
              </a:rPr>
              <a:t>Care Coordination &amp; Treatment Unit</a:t>
            </a:r>
          </a:p>
          <a:p>
            <a:pPr marL="0" indent="0">
              <a:buNone/>
            </a:pPr>
            <a:endParaRPr lang="en-US" sz="2200">
              <a:solidFill>
                <a:srgbClr val="FEFFFF"/>
              </a:solidFill>
            </a:endParaRPr>
          </a:p>
          <a:p>
            <a:pPr marL="0" indent="0">
              <a:buNone/>
            </a:pPr>
            <a:r>
              <a:rPr lang="en-US" sz="2200">
                <a:solidFill>
                  <a:srgbClr val="FEFFFF"/>
                </a:solidFill>
              </a:rPr>
              <a:t>Inclusion of non-foster care population in multi-system programming  The therapeutic foster care (TFC) example</a:t>
            </a:r>
          </a:p>
          <a:p>
            <a:pPr marL="0" indent="0">
              <a:buNone/>
            </a:pPr>
            <a:endParaRPr lang="en-US" sz="2200">
              <a:solidFill>
                <a:srgbClr val="FEFFFF"/>
              </a:solidFill>
            </a:endParaRPr>
          </a:p>
          <a:p>
            <a:pPr marL="0" indent="0">
              <a:buNone/>
            </a:pPr>
            <a:r>
              <a:rPr lang="en-US" sz="2200">
                <a:solidFill>
                  <a:srgbClr val="FEFFFF"/>
                </a:solidFill>
              </a:rPr>
              <a:t>The issue of entry into foster care for child treatment needs </a:t>
            </a:r>
          </a:p>
        </p:txBody>
      </p:sp>
    </p:spTree>
    <p:extLst>
      <p:ext uri="{BB962C8B-B14F-4D97-AF65-F5344CB8AC3E}">
        <p14:creationId xmlns:p14="http://schemas.microsoft.com/office/powerpoint/2010/main" val="335572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3A5068B-8635-4138-84AB-61C1D4E1BE9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Care Coordination &amp; Treatment Unit</a:t>
            </a:r>
          </a:p>
        </p:txBody>
      </p:sp>
      <p:sp>
        <p:nvSpPr>
          <p:cNvPr id="3" name="Content Placeholder 2">
            <a:extLst>
              <a:ext uri="{FF2B5EF4-FFF2-40B4-BE49-F238E27FC236}">
                <a16:creationId xmlns:a16="http://schemas.microsoft.com/office/drawing/2014/main" id="{7FA89606-3A49-4918-B6E0-F416095E9B37}"/>
              </a:ext>
            </a:extLst>
          </p:cNvPr>
          <p:cNvSpPr>
            <a:spLocks noGrp="1"/>
          </p:cNvSpPr>
          <p:nvPr>
            <p:ph idx="1"/>
          </p:nvPr>
        </p:nvSpPr>
        <p:spPr>
          <a:xfrm>
            <a:off x="1449272" y="2177170"/>
            <a:ext cx="9708995" cy="4579229"/>
          </a:xfrm>
        </p:spPr>
        <p:txBody>
          <a:bodyPr anchor="ctr">
            <a:noAutofit/>
          </a:bodyPr>
          <a:lstStyle/>
          <a:p>
            <a:pPr marL="0" indent="0">
              <a:buNone/>
            </a:pPr>
            <a:r>
              <a:rPr lang="en-US" dirty="0"/>
              <a:t>Target Populations:</a:t>
            </a:r>
          </a:p>
          <a:p>
            <a:pPr marL="0" indent="0">
              <a:buNone/>
            </a:pPr>
            <a:endParaRPr lang="en-US" sz="1000" dirty="0"/>
          </a:p>
          <a:p>
            <a:r>
              <a:rPr lang="en-US" dirty="0"/>
              <a:t>1. Severe Medically Complex</a:t>
            </a:r>
          </a:p>
          <a:p>
            <a:r>
              <a:rPr lang="en-US" dirty="0"/>
              <a:t>2. Substance Abuse &amp; Human Trafficking (CSEC)</a:t>
            </a:r>
          </a:p>
          <a:p>
            <a:r>
              <a:rPr lang="en-US" dirty="0"/>
              <a:t>3. Specialized cases (populations) requiring out of state placement for treatment purposes, hoteling, 5+ placement disruptions and prevention cases</a:t>
            </a:r>
          </a:p>
          <a:p>
            <a:r>
              <a:rPr lang="en-US" dirty="0"/>
              <a:t>4. PRTF &amp; Acute Hospitalizations</a:t>
            </a:r>
          </a:p>
          <a:p>
            <a:r>
              <a:rPr lang="en-US" dirty="0"/>
              <a:t>5. Emerging Dependent Adults 18-21 years old with I/DD, Severe MH, BH concerns</a:t>
            </a:r>
          </a:p>
        </p:txBody>
      </p:sp>
    </p:spTree>
    <p:extLst>
      <p:ext uri="{BB962C8B-B14F-4D97-AF65-F5344CB8AC3E}">
        <p14:creationId xmlns:p14="http://schemas.microsoft.com/office/powerpoint/2010/main" val="148068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8562C-D314-4622-B1EC-5F21F215A5D4}"/>
              </a:ext>
            </a:extLst>
          </p:cNvPr>
          <p:cNvSpPr>
            <a:spLocks noGrp="1"/>
          </p:cNvSpPr>
          <p:nvPr>
            <p:ph type="title"/>
          </p:nvPr>
        </p:nvSpPr>
        <p:spPr>
          <a:xfrm>
            <a:off x="3033466" y="991261"/>
            <a:ext cx="5754696" cy="1837349"/>
          </a:xfrm>
        </p:spPr>
        <p:txBody>
          <a:bodyPr anchor="b">
            <a:normAutofit/>
          </a:bodyPr>
          <a:lstStyle/>
          <a:p>
            <a:pPr algn="ctr"/>
            <a:r>
              <a:rPr lang="en-US" sz="3600" b="1" dirty="0">
                <a:solidFill>
                  <a:schemeClr val="tx2"/>
                </a:solidFill>
              </a:rPr>
              <a:t>How Can the Court Help?</a:t>
            </a:r>
          </a:p>
        </p:txBody>
      </p:sp>
      <p:grpSp>
        <p:nvGrpSpPr>
          <p:cNvPr id="23" name="Group 22">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24" name="Freeform: Shape 23">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DF34F425-81C2-4F5A-8C2D-B392F85A55A0}"/>
              </a:ext>
            </a:extLst>
          </p:cNvPr>
          <p:cNvSpPr>
            <a:spLocks noGrp="1"/>
          </p:cNvSpPr>
          <p:nvPr>
            <p:ph idx="1"/>
          </p:nvPr>
        </p:nvSpPr>
        <p:spPr>
          <a:xfrm>
            <a:off x="3055954" y="2979336"/>
            <a:ext cx="5709721" cy="2430864"/>
          </a:xfrm>
        </p:spPr>
        <p:txBody>
          <a:bodyPr anchor="t">
            <a:noAutofit/>
          </a:bodyPr>
          <a:lstStyle/>
          <a:p>
            <a:r>
              <a:rPr lang="en-US" sz="2400" dirty="0">
                <a:solidFill>
                  <a:schemeClr val="tx2"/>
                </a:solidFill>
              </a:rPr>
              <a:t>Familiarity with Medicaid, DBHDD and other system services.</a:t>
            </a:r>
          </a:p>
          <a:p>
            <a:r>
              <a:rPr lang="en-US" sz="2400" dirty="0">
                <a:solidFill>
                  <a:schemeClr val="tx2"/>
                </a:solidFill>
              </a:rPr>
              <a:t>Seeking evidence of efforts to access community-based services and interventions.</a:t>
            </a:r>
          </a:p>
          <a:p>
            <a:r>
              <a:rPr lang="en-US" sz="2400" dirty="0">
                <a:solidFill>
                  <a:schemeClr val="tx2"/>
                </a:solidFill>
              </a:rPr>
              <a:t>Advocating for strong Local Interagency Planning Teams (LIPT.)</a:t>
            </a:r>
          </a:p>
          <a:p>
            <a:r>
              <a:rPr lang="en-US" sz="2400" dirty="0">
                <a:solidFill>
                  <a:schemeClr val="tx2"/>
                </a:solidFill>
              </a:rPr>
              <a:t>Parent empowerment. </a:t>
            </a:r>
          </a:p>
        </p:txBody>
      </p:sp>
    </p:spTree>
    <p:extLst>
      <p:ext uri="{BB962C8B-B14F-4D97-AF65-F5344CB8AC3E}">
        <p14:creationId xmlns:p14="http://schemas.microsoft.com/office/powerpoint/2010/main" val="306118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2EB432-AC28-4740-B4EA-A095685D09B1}"/>
              </a:ext>
            </a:extLst>
          </p:cNvPr>
          <p:cNvSpPr>
            <a:spLocks noGrp="1"/>
          </p:cNvSpPr>
          <p:nvPr>
            <p:ph type="title"/>
          </p:nvPr>
        </p:nvSpPr>
        <p:spPr>
          <a:xfrm>
            <a:off x="1098468" y="885651"/>
            <a:ext cx="3229803" cy="4624603"/>
          </a:xfrm>
        </p:spPr>
        <p:txBody>
          <a:bodyPr>
            <a:normAutofit/>
          </a:bodyPr>
          <a:lstStyle/>
          <a:p>
            <a:r>
              <a:rPr lang="en-US" sz="4800" dirty="0">
                <a:solidFill>
                  <a:srgbClr val="FFFFFF"/>
                </a:solidFill>
              </a:rPr>
              <a:t>Entry Into Foster Care – Where Do They Go?</a:t>
            </a:r>
            <a:br>
              <a:rPr lang="en-US" sz="4800" dirty="0">
                <a:solidFill>
                  <a:srgbClr val="FFFFFF"/>
                </a:solidFill>
              </a:rPr>
            </a:br>
            <a:r>
              <a:rPr lang="en-US" sz="4800" dirty="0">
                <a:solidFill>
                  <a:srgbClr val="FFFFFF"/>
                </a:solidFill>
              </a:rPr>
              <a:t>CSU and PRTF</a:t>
            </a:r>
          </a:p>
        </p:txBody>
      </p:sp>
      <p:sp>
        <p:nvSpPr>
          <p:cNvPr id="3" name="Content Placeholder 2">
            <a:extLst>
              <a:ext uri="{FF2B5EF4-FFF2-40B4-BE49-F238E27FC236}">
                <a16:creationId xmlns:a16="http://schemas.microsoft.com/office/drawing/2014/main" id="{B1EB1CFE-ADB6-4AA4-AD8A-CF1C455BD2F6}"/>
              </a:ext>
            </a:extLst>
          </p:cNvPr>
          <p:cNvSpPr>
            <a:spLocks noGrp="1"/>
          </p:cNvSpPr>
          <p:nvPr>
            <p:ph idx="1"/>
          </p:nvPr>
        </p:nvSpPr>
        <p:spPr>
          <a:xfrm>
            <a:off x="4978708" y="885651"/>
            <a:ext cx="6525220" cy="4616849"/>
          </a:xfrm>
        </p:spPr>
        <p:txBody>
          <a:bodyPr anchor="ctr">
            <a:noAutofit/>
          </a:bodyPr>
          <a:lstStyle/>
          <a:p>
            <a:r>
              <a:rPr lang="en-US" sz="3200" dirty="0"/>
              <a:t>There are four Child &amp; Adolescent Crisis Stabilization Units (CSUs) in Georgia. Each serves youth from all over the state who are in need of short-term acute stabilization of behavioral health challenges.</a:t>
            </a:r>
          </a:p>
          <a:p>
            <a:r>
              <a:rPr lang="en-US" sz="3200" dirty="0"/>
              <a:t>A PRTF is a provider of inpatient psychiatric services who has a provider agreement with a State Medicaid Agency to provide the inpatient services benefit to Medicaid-eligible individuals under the age of 21.</a:t>
            </a:r>
          </a:p>
        </p:txBody>
      </p:sp>
    </p:spTree>
    <p:extLst>
      <p:ext uri="{BB962C8B-B14F-4D97-AF65-F5344CB8AC3E}">
        <p14:creationId xmlns:p14="http://schemas.microsoft.com/office/powerpoint/2010/main" val="368558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9607"/>
            <a:ext cx="12192000" cy="6258393"/>
          </a:xfrm>
          <a:prstGeom prst="rect">
            <a:avLst/>
          </a:prstGeom>
        </p:spPr>
      </p:pic>
    </p:spTree>
    <p:extLst>
      <p:ext uri="{BB962C8B-B14F-4D97-AF65-F5344CB8AC3E}">
        <p14:creationId xmlns:p14="http://schemas.microsoft.com/office/powerpoint/2010/main" val="12639810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1688</Words>
  <Application>Microsoft Macintosh PowerPoint</Application>
  <PresentationFormat>Widescreen</PresentationFormat>
  <Paragraphs>123</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Museo Sans 500</vt:lpstr>
      <vt:lpstr>Museo Sans 900</vt:lpstr>
      <vt:lpstr>Roboto</vt:lpstr>
      <vt:lpstr>Source Serif Pro VF</vt:lpstr>
      <vt:lpstr>1_Office Theme</vt:lpstr>
      <vt:lpstr>2_Office Theme</vt:lpstr>
      <vt:lpstr>PowerPoint Presentation</vt:lpstr>
      <vt:lpstr>Serving Complex Need Children and Youth</vt:lpstr>
      <vt:lpstr>Strengthening Multi-System Supports Family Access to Services</vt:lpstr>
      <vt:lpstr>DBHDD</vt:lpstr>
      <vt:lpstr>Strengthening Multi-System Supports DFCS Role</vt:lpstr>
      <vt:lpstr>Care Coordination &amp; Treatment Unit</vt:lpstr>
      <vt:lpstr>How Can the Court Help?</vt:lpstr>
      <vt:lpstr>Entry Into Foster Care – Where Do They Go? CSU and PRTF</vt:lpstr>
      <vt:lpstr>PowerPoint Presentation</vt:lpstr>
      <vt:lpstr>Medical Necessity</vt:lpstr>
      <vt:lpstr>Entry Into Foster Care – Where Do They Go? Multi Agency Alliance for Children (MAAC) Crisis Assessment Beds, Receiving Homes and Hotels</vt:lpstr>
      <vt:lpstr>Entry Into Foster Care – Where Do They Go? Maximum Watchful Oversight Placements</vt:lpstr>
      <vt:lpstr>What is MWO?</vt:lpstr>
      <vt:lpstr>Percentage of Total Foster Care Population with MWO designation</vt:lpstr>
      <vt:lpstr>Where are they placed??</vt:lpstr>
      <vt:lpstr>Entry Into Foster Care – Where Do They Go? Permanency Planning</vt:lpstr>
      <vt:lpstr>How Can The Court Help?</vt:lpstr>
      <vt:lpstr>Therapeutic Foster Care</vt:lpstr>
      <vt:lpstr>Required Planning for Youth Who Will Require Assistance into Adulthood</vt:lpstr>
      <vt:lpstr>Specialized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Tammy</dc:creator>
  <cp:lastModifiedBy>Jerry Bruce</cp:lastModifiedBy>
  <cp:revision>2</cp:revision>
  <dcterms:created xsi:type="dcterms:W3CDTF">2021-03-11T22:43:09Z</dcterms:created>
  <dcterms:modified xsi:type="dcterms:W3CDTF">2021-03-25T14:45:14Z</dcterms:modified>
</cp:coreProperties>
</file>