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9A75-FAF9-48D8-B532-2BF23FF41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F559B-FCD6-4E0E-A9E2-DB64CBBB0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5E48-A97C-461D-824F-AA6B28AF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305F4-A9AA-441E-923A-6C02A9D1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5397-445F-428F-A9C2-3122B2D8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81CE-B514-4890-A6A9-AE519AA0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D0365-1044-4B83-8C0B-C85DD371B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5DE48-9493-4941-8A93-F06F3536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1BDE2-1A06-48CF-B5E2-E02A62BB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03CB4-DC7B-4D13-AE2B-479D1ED7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3FEF3-23DC-49FE-9A87-6D12827EB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21C89-71A4-41BD-B680-9A580EBDC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8EA39-A388-4F89-B40C-B169A663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F373-9516-4981-A144-11E3906B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1DB-EF39-499E-89D1-D43D70C9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9D91-4C57-47B0-B28E-91CB29A0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7911-475E-42DF-959B-99A12215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C9A8-0E9B-4979-9D2E-A813FE2A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B725E-8C74-4A69-9DF9-3A6B47BB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A4E3-5358-468A-8FD9-A5417E14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892B-9BB6-4841-8470-DCB1C643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864C-34CF-4F44-ADB8-8891D97FD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EA69-AA5D-4FDC-B384-BD76FB58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616B-43E3-42D0-A7E1-3CF4458A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B789-B842-44BC-AF55-286442C4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D929-C4AC-46AC-9C37-CF5F5EA4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041F-F172-4ABD-A285-33B285938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A7191-AACA-40B2-B03B-0E411FFBC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F16E6-082F-4CF4-BE93-44D79E7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9917-7D98-4C2B-AE9C-D1F98E40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4FBD2-E395-4E26-860F-102C85CE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9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CDB1-C39F-4C99-8237-91A8964B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F8AA4-29ED-47DB-B2F2-BF0DB1223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43821-6293-47FE-B49A-09F01C380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9C245-5240-4A96-B726-90E9D3D99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A820C-D4D5-4875-A116-E4096EC6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BABB4-3890-46CB-A80B-B039EEEC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02F9C-E016-4047-8068-434B4F09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69849-2AD1-4BBA-A678-3A729FBC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BC07-AE28-48E2-A259-E8E967AC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F9A7C-80E4-45F2-82F4-362B7D96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1B26D-8D50-4680-9302-4E19979F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122B8-04F6-4C9A-8B37-8EA1DD33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E6B06-F507-4507-A789-28CE933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29690-4D7A-436F-B1F6-5EEFFC7F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D44A-CE9E-4C78-9595-100EBB98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5959-65D3-4121-A0B3-0BCB0A37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6FE-27D7-4F40-B712-D6E99EF3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0C017-955B-43D9-A2E8-F4393355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C57AB-068F-4C7D-9904-D7B78CA1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C85B2-1639-415F-9AF3-F6DFEAAD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94AAD-3223-4FDF-8C17-BD62419A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267C-C901-4870-8CE3-EF804F00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1E4B4-186E-4357-B622-A4D0A8124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38998-0E39-44E5-A5D0-17D252DF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2AF9E-F4A9-4E21-9DD9-11DE95D6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368DC-C1F6-4041-AF0A-DAC3C303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A52A-D098-45FB-9D0F-3AFADD39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9A44D-912F-421A-BF50-AABD234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F6767-A110-49FD-B6D0-286DC64F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901DB-9C9A-43BC-9CC1-1A8A8986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9AB5-52F3-4F3F-9C98-CC342AFB6203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2979-51BC-4D2F-A71D-7172CCEA1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9CC9-3AA9-4B7E-A6C2-5E3769D4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DB46-1B92-4844-8A89-22775386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iQmHiXHk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aulkner@sepsych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14Q-_Bxc_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041" y="880783"/>
            <a:ext cx="9144000" cy="12037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ush Script MT" panose="03060802040406070304" pitchFamily="66" charset="0"/>
              </a:rPr>
              <a:t>Attachment Issues in Abuse and Neglect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F5071-5E43-43C0-9CF6-565CEFD59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253" y="1954773"/>
            <a:ext cx="9144000" cy="1655762"/>
          </a:xfrm>
        </p:spPr>
        <p:txBody>
          <a:bodyPr/>
          <a:lstStyle/>
          <a:p>
            <a:r>
              <a:rPr lang="en-US" dirty="0">
                <a:latin typeface="Castellar" panose="020A0402060406010301" pitchFamily="18" charset="0"/>
              </a:rPr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8285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2783-960E-4183-9C71-99D33BA1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the </a:t>
            </a:r>
            <a:r>
              <a:rPr lang="en-US"/>
              <a:t>Hospital with Mother</a:t>
            </a:r>
          </a:p>
        </p:txBody>
      </p:sp>
      <p:pic>
        <p:nvPicPr>
          <p:cNvPr id="4" name="Online Media 3" title="Going to Hospital with Mother (Robertson Films)">
            <a:hlinkClick r:id="" action="ppaction://media"/>
            <a:extLst>
              <a:ext uri="{FF2B5EF4-FFF2-40B4-BE49-F238E27FC236}">
                <a16:creationId xmlns:a16="http://schemas.microsoft.com/office/drawing/2014/main" id="{156E3B4F-1007-4F46-8AD4-55C7560B7C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5638" y="1825625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Trauma’s effect on bonding.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204" y="2089104"/>
            <a:ext cx="6237072" cy="34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Time in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646" y="1241477"/>
            <a:ext cx="7634707" cy="53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Child behavior and bonding.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4702" y="1823825"/>
            <a:ext cx="3374267" cy="4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Bonding is </a:t>
            </a:r>
            <a:r>
              <a:rPr lang="en-US" sz="4800" dirty="0" err="1">
                <a:latin typeface="Brush Script MT" panose="03060802040406070304" pitchFamily="66" charset="0"/>
              </a:rPr>
              <a:t>Reciprocol</a:t>
            </a:r>
            <a:r>
              <a:rPr lang="en-US" sz="4800" dirty="0">
                <a:latin typeface="Brush Script MT" panose="030608020404060703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7537" y="1823825"/>
            <a:ext cx="3208597" cy="4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Family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255" y="1843545"/>
            <a:ext cx="4045645" cy="40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Resiliency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255" y="2423909"/>
            <a:ext cx="4045645" cy="28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935" y="3429000"/>
            <a:ext cx="5922476" cy="283248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AF36380-505F-4065-9474-679A4BF70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69" y="2049057"/>
            <a:ext cx="9144000" cy="1548473"/>
          </a:xfrm>
        </p:spPr>
        <p:txBody>
          <a:bodyPr/>
          <a:lstStyle/>
          <a:p>
            <a:r>
              <a:rPr lang="en-US" dirty="0">
                <a:latin typeface="Castellar" panose="020A0402060406010301" pitchFamily="18" charset="0"/>
              </a:rPr>
              <a:t>678 712-6520</a:t>
            </a:r>
          </a:p>
          <a:p>
            <a:r>
              <a:rPr lang="en-US" dirty="0">
                <a:latin typeface="Castellar" panose="020A0402060406010301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Pfaulkner@sepsych.com</a:t>
            </a:r>
            <a:endParaRPr lang="en-US" dirty="0">
              <a:latin typeface="Castellar" panose="020A0402060406010301" pitchFamily="18" charset="0"/>
            </a:endParaRPr>
          </a:p>
          <a:p>
            <a:r>
              <a:rPr lang="en-US" dirty="0">
                <a:latin typeface="Castellar" panose="020A0402060406010301" pitchFamily="18" charset="0"/>
              </a:rPr>
              <a:t>southeasternpsyc.com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A52FE-C9B4-4C15-8399-9C54BF66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837" y="184807"/>
            <a:ext cx="7352265" cy="17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041" y="880783"/>
            <a:ext cx="9144000" cy="1203792"/>
          </a:xfrm>
        </p:spPr>
        <p:txBody>
          <a:bodyPr>
            <a:normAutofit/>
          </a:bodyPr>
          <a:lstStyle/>
          <a:p>
            <a:r>
              <a:rPr lang="en-US" dirty="0">
                <a:latin typeface="Brush Script MT" panose="03060802040406070304" pitchFamily="66" charset="0"/>
              </a:rPr>
              <a:t>Priscilla Faulkner, Psy.D.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F5071-5E43-43C0-9CF6-565CEFD59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253" y="1954773"/>
            <a:ext cx="9144000" cy="1655762"/>
          </a:xfrm>
        </p:spPr>
        <p:txBody>
          <a:bodyPr/>
          <a:lstStyle/>
          <a:p>
            <a:r>
              <a:rPr lang="en-US" dirty="0">
                <a:latin typeface="Castellar" panose="020A0402060406010301" pitchFamily="18" charset="0"/>
              </a:rPr>
              <a:t>Southeastern Psychological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29244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948" y="486989"/>
            <a:ext cx="9144000" cy="5573413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rush Script MT" panose="03060802040406070304" pitchFamily="66" charset="0"/>
              </a:rPr>
              <a:t>Attachment is a deep and enduring emotional bond that connects one person to another across time and space.</a:t>
            </a:r>
            <a:r>
              <a:rPr lang="en-US" sz="4800" dirty="0">
                <a:latin typeface="Brush Script MT" panose="03060802040406070304" pitchFamily="66" charset="0"/>
              </a:rPr>
              <a:t>(Ainsworth,1973)</a:t>
            </a:r>
            <a:endParaRPr lang="en-US" sz="8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Attachment does not have to be reciprocal.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791" y="1615217"/>
            <a:ext cx="4145476" cy="4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Timing is Everything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A4561-E6EE-4BF1-A6C2-4B5FE356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379" y="1984092"/>
            <a:ext cx="3109229" cy="3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Early bonds are building blocks.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4550" y="1934663"/>
            <a:ext cx="4355284" cy="36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B525-D2B9-42D1-84DE-BC694AA1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994" y="714167"/>
            <a:ext cx="9144000" cy="9544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Better is better than more</a:t>
            </a:r>
            <a:br>
              <a:rPr lang="en-US" sz="4800" dirty="0">
                <a:latin typeface="Brush Script MT" panose="03060802040406070304" pitchFamily="66" charset="0"/>
              </a:rPr>
            </a:br>
            <a:r>
              <a:rPr lang="en-US" sz="4800" dirty="0">
                <a:latin typeface="Brush Script MT" panose="03060802040406070304" pitchFamily="66" charset="0"/>
              </a:rPr>
              <a:t>(Sensitive Responsiveness)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5F05-ABB2-4659-A57B-EFD30ED5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3757" y="1927989"/>
            <a:ext cx="3602326" cy="43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3677-C273-4DE9-B737-3EEE9A79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No!! Where is my mom????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45BD-4268-437E-AFD0-59E3C310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Stages of Separation Anxiety (John Bowlby)</a:t>
            </a:r>
          </a:p>
          <a:p>
            <a:r>
              <a:rPr lang="en-US" dirty="0"/>
              <a:t>Protest</a:t>
            </a:r>
          </a:p>
          <a:p>
            <a:endParaRPr lang="en-US" dirty="0"/>
          </a:p>
          <a:p>
            <a:r>
              <a:rPr lang="en-US" dirty="0"/>
              <a:t>Despair</a:t>
            </a:r>
          </a:p>
          <a:p>
            <a:endParaRPr lang="en-US" dirty="0"/>
          </a:p>
          <a:p>
            <a:r>
              <a:rPr lang="en-US" dirty="0"/>
              <a:t>Disengagement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0F8A-56E9-4C8E-9765-C92C176B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 Year Old Goes to the Hospital</a:t>
            </a:r>
          </a:p>
        </p:txBody>
      </p:sp>
      <p:pic>
        <p:nvPicPr>
          <p:cNvPr id="4" name="Online Media 3" title="A Two Year Old goes to Hospital (Robertson Films)">
            <a:hlinkClick r:id="" action="ppaction://media"/>
            <a:extLst>
              <a:ext uri="{FF2B5EF4-FFF2-40B4-BE49-F238E27FC236}">
                <a16:creationId xmlns:a16="http://schemas.microsoft.com/office/drawing/2014/main" id="{BB96F10A-8ADA-45CA-9EAC-23ADCE33FC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5638" y="1825625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135</Words>
  <Application>Microsoft Macintosh PowerPoint</Application>
  <PresentationFormat>Widescreen</PresentationFormat>
  <Paragraphs>28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Brush Script MT</vt:lpstr>
      <vt:lpstr>Arial</vt:lpstr>
      <vt:lpstr>Calibri</vt:lpstr>
      <vt:lpstr>Calibri Light</vt:lpstr>
      <vt:lpstr>Castellar</vt:lpstr>
      <vt:lpstr>Office Theme</vt:lpstr>
      <vt:lpstr>Attachment Issues in Abuse and Neglect Cases</vt:lpstr>
      <vt:lpstr>Priscilla Faulkner, Psy.D.</vt:lpstr>
      <vt:lpstr>Attachment is a deep and enduring emotional bond that connects one person to another across time and space.(Ainsworth,1973)</vt:lpstr>
      <vt:lpstr>Attachment does not have to be reciprocal.</vt:lpstr>
      <vt:lpstr>Timing is Everything</vt:lpstr>
      <vt:lpstr>Early bonds are building blocks.</vt:lpstr>
      <vt:lpstr>Better is better than more (Sensitive Responsiveness)</vt:lpstr>
      <vt:lpstr>Oh No!! Where is my mom????</vt:lpstr>
      <vt:lpstr>A Two Year Old Goes to the Hospital</vt:lpstr>
      <vt:lpstr>Going to the Hospital with Mother</vt:lpstr>
      <vt:lpstr>Trauma’s effect on bonding.</vt:lpstr>
      <vt:lpstr>Time in Place</vt:lpstr>
      <vt:lpstr>Child behavior and bonding.</vt:lpstr>
      <vt:lpstr>Bonding is Reciprocol.</vt:lpstr>
      <vt:lpstr>Family Identification</vt:lpstr>
      <vt:lpstr>Resiliency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Attachment and Bonding</dc:title>
  <dc:creator>ray ehrig</dc:creator>
  <cp:lastModifiedBy>Bruce, Jerry</cp:lastModifiedBy>
  <cp:revision>14</cp:revision>
  <dcterms:created xsi:type="dcterms:W3CDTF">2019-10-08T19:54:34Z</dcterms:created>
  <dcterms:modified xsi:type="dcterms:W3CDTF">2021-04-15T11:06:37Z</dcterms:modified>
</cp:coreProperties>
</file>