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59"/>
  </p:notesMasterIdLst>
  <p:sldIdLst>
    <p:sldId id="256" r:id="rId6"/>
    <p:sldId id="263" r:id="rId7"/>
    <p:sldId id="267" r:id="rId8"/>
    <p:sldId id="394" r:id="rId9"/>
    <p:sldId id="365" r:id="rId10"/>
    <p:sldId id="366" r:id="rId11"/>
    <p:sldId id="396" r:id="rId12"/>
    <p:sldId id="385" r:id="rId13"/>
    <p:sldId id="372" r:id="rId14"/>
    <p:sldId id="389" r:id="rId15"/>
    <p:sldId id="266" r:id="rId16"/>
    <p:sldId id="390" r:id="rId17"/>
    <p:sldId id="386" r:id="rId18"/>
    <p:sldId id="357" r:id="rId19"/>
    <p:sldId id="387" r:id="rId20"/>
    <p:sldId id="358" r:id="rId21"/>
    <p:sldId id="424" r:id="rId22"/>
    <p:sldId id="393" r:id="rId23"/>
    <p:sldId id="427" r:id="rId24"/>
    <p:sldId id="354" r:id="rId25"/>
    <p:sldId id="384" r:id="rId26"/>
    <p:sldId id="392" r:id="rId27"/>
    <p:sldId id="397" r:id="rId28"/>
    <p:sldId id="398" r:id="rId29"/>
    <p:sldId id="362" r:id="rId30"/>
    <p:sldId id="395" r:id="rId31"/>
    <p:sldId id="313" r:id="rId32"/>
    <p:sldId id="401" r:id="rId33"/>
    <p:sldId id="402" r:id="rId34"/>
    <p:sldId id="403" r:id="rId35"/>
    <p:sldId id="400" r:id="rId36"/>
    <p:sldId id="404" r:id="rId37"/>
    <p:sldId id="406" r:id="rId38"/>
    <p:sldId id="399" r:id="rId39"/>
    <p:sldId id="408" r:id="rId40"/>
    <p:sldId id="407" r:id="rId41"/>
    <p:sldId id="405" r:id="rId42"/>
    <p:sldId id="409" r:id="rId43"/>
    <p:sldId id="410" r:id="rId44"/>
    <p:sldId id="411" r:id="rId45"/>
    <p:sldId id="412" r:id="rId46"/>
    <p:sldId id="413" r:id="rId47"/>
    <p:sldId id="415" r:id="rId48"/>
    <p:sldId id="416" r:id="rId49"/>
    <p:sldId id="417" r:id="rId50"/>
    <p:sldId id="423" r:id="rId51"/>
    <p:sldId id="419" r:id="rId52"/>
    <p:sldId id="418" r:id="rId53"/>
    <p:sldId id="421" r:id="rId54"/>
    <p:sldId id="422" r:id="rId55"/>
    <p:sldId id="425" r:id="rId56"/>
    <p:sldId id="426" r:id="rId57"/>
    <p:sldId id="364" r:id="rId5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B38"/>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65692" autoAdjust="0"/>
  </p:normalViewPr>
  <p:slideViewPr>
    <p:cSldViewPr snapToGrid="0" snapToObjects="1">
      <p:cViewPr varScale="1">
        <p:scale>
          <a:sx n="71" d="100"/>
          <a:sy n="71" d="100"/>
        </p:scale>
        <p:origin x="2032" y="17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C3D51-BD72-4396-B02F-D8C4F771E5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C50F03-E9FE-4EE2-A667-469EF6DF67DD}">
      <dgm:prSet/>
      <dgm:spPr/>
      <dgm:t>
        <a:bodyPr/>
        <a:lstStyle/>
        <a:p>
          <a:r>
            <a:rPr lang="en-US" dirty="0"/>
            <a:t>Parents</a:t>
          </a:r>
        </a:p>
      </dgm:t>
    </dgm:pt>
    <dgm:pt modelId="{539735FA-39F6-4EEF-9664-B7A584E09CEF}" type="parTrans" cxnId="{28C0BE0B-FB0F-48F7-AEBC-9B1E66D1C4CE}">
      <dgm:prSet/>
      <dgm:spPr/>
      <dgm:t>
        <a:bodyPr/>
        <a:lstStyle/>
        <a:p>
          <a:endParaRPr lang="en-US"/>
        </a:p>
      </dgm:t>
    </dgm:pt>
    <dgm:pt modelId="{B2C626A6-46D2-4AF6-A879-DBA8E0FA2230}" type="sibTrans" cxnId="{28C0BE0B-FB0F-48F7-AEBC-9B1E66D1C4CE}">
      <dgm:prSet/>
      <dgm:spPr/>
      <dgm:t>
        <a:bodyPr/>
        <a:lstStyle/>
        <a:p>
          <a:endParaRPr lang="en-US"/>
        </a:p>
      </dgm:t>
    </dgm:pt>
    <dgm:pt modelId="{5F943E7A-4538-475A-912D-BBF11FEDB7E1}">
      <dgm:prSet/>
      <dgm:spPr/>
      <dgm:t>
        <a:bodyPr/>
        <a:lstStyle/>
        <a:p>
          <a:r>
            <a:rPr lang="en-US" dirty="0"/>
            <a:t>DFCS</a:t>
          </a:r>
        </a:p>
      </dgm:t>
    </dgm:pt>
    <dgm:pt modelId="{C4E06BD4-AB3C-44C3-822D-158DF38D41CB}" type="parTrans" cxnId="{6CE79114-D46A-48A9-B7C2-4E388DB463A1}">
      <dgm:prSet/>
      <dgm:spPr/>
      <dgm:t>
        <a:bodyPr/>
        <a:lstStyle/>
        <a:p>
          <a:endParaRPr lang="en-US"/>
        </a:p>
      </dgm:t>
    </dgm:pt>
    <dgm:pt modelId="{92E66807-E3F3-4960-8B7C-4DEF41D7E6ED}" type="sibTrans" cxnId="{6CE79114-D46A-48A9-B7C2-4E388DB463A1}">
      <dgm:prSet/>
      <dgm:spPr/>
      <dgm:t>
        <a:bodyPr/>
        <a:lstStyle/>
        <a:p>
          <a:endParaRPr lang="en-US"/>
        </a:p>
      </dgm:t>
    </dgm:pt>
    <dgm:pt modelId="{DCAA2DB3-EBEC-463F-A69B-1B52F01E99D7}" type="pres">
      <dgm:prSet presAssocID="{C25C3D51-BD72-4396-B02F-D8C4F771E5B5}" presName="diagram" presStyleCnt="0">
        <dgm:presLayoutVars>
          <dgm:dir/>
          <dgm:resizeHandles val="exact"/>
        </dgm:presLayoutVars>
      </dgm:prSet>
      <dgm:spPr/>
    </dgm:pt>
    <dgm:pt modelId="{72F4CCF2-AC79-4255-BF4B-5507F2FFD551}" type="pres">
      <dgm:prSet presAssocID="{4AC50F03-E9FE-4EE2-A667-469EF6DF67DD}" presName="node" presStyleLbl="node1" presStyleIdx="0" presStyleCnt="2">
        <dgm:presLayoutVars>
          <dgm:bulletEnabled val="1"/>
        </dgm:presLayoutVars>
      </dgm:prSet>
      <dgm:spPr/>
    </dgm:pt>
    <dgm:pt modelId="{07BBE6F4-24E3-4D30-8FDA-85A8C176DD0E}" type="pres">
      <dgm:prSet presAssocID="{B2C626A6-46D2-4AF6-A879-DBA8E0FA2230}" presName="sibTrans" presStyleCnt="0"/>
      <dgm:spPr/>
    </dgm:pt>
    <dgm:pt modelId="{A2C256E4-EA06-46E1-B12C-09F52F705490}" type="pres">
      <dgm:prSet presAssocID="{5F943E7A-4538-475A-912D-BBF11FEDB7E1}" presName="node" presStyleLbl="node1" presStyleIdx="1" presStyleCnt="2">
        <dgm:presLayoutVars>
          <dgm:bulletEnabled val="1"/>
        </dgm:presLayoutVars>
      </dgm:prSet>
      <dgm:spPr/>
    </dgm:pt>
  </dgm:ptLst>
  <dgm:cxnLst>
    <dgm:cxn modelId="{DDF2AE08-01F0-476E-A2EA-1770CCB1BC86}" type="presOf" srcId="{C25C3D51-BD72-4396-B02F-D8C4F771E5B5}" destId="{DCAA2DB3-EBEC-463F-A69B-1B52F01E99D7}" srcOrd="0" destOrd="0" presId="urn:microsoft.com/office/officeart/2005/8/layout/default"/>
    <dgm:cxn modelId="{FA24BB08-30E3-4A03-A9C5-E7198D45C383}" type="presOf" srcId="{4AC50F03-E9FE-4EE2-A667-469EF6DF67DD}" destId="{72F4CCF2-AC79-4255-BF4B-5507F2FFD551}" srcOrd="0" destOrd="0" presId="urn:microsoft.com/office/officeart/2005/8/layout/default"/>
    <dgm:cxn modelId="{28C0BE0B-FB0F-48F7-AEBC-9B1E66D1C4CE}" srcId="{C25C3D51-BD72-4396-B02F-D8C4F771E5B5}" destId="{4AC50F03-E9FE-4EE2-A667-469EF6DF67DD}" srcOrd="0" destOrd="0" parTransId="{539735FA-39F6-4EEF-9664-B7A584E09CEF}" sibTransId="{B2C626A6-46D2-4AF6-A879-DBA8E0FA2230}"/>
    <dgm:cxn modelId="{6CE79114-D46A-48A9-B7C2-4E388DB463A1}" srcId="{C25C3D51-BD72-4396-B02F-D8C4F771E5B5}" destId="{5F943E7A-4538-475A-912D-BBF11FEDB7E1}" srcOrd="1" destOrd="0" parTransId="{C4E06BD4-AB3C-44C3-822D-158DF38D41CB}" sibTransId="{92E66807-E3F3-4960-8B7C-4DEF41D7E6ED}"/>
    <dgm:cxn modelId="{3B192A5E-EF75-450C-A9F5-841E55BFC63B}" type="presOf" srcId="{5F943E7A-4538-475A-912D-BBF11FEDB7E1}" destId="{A2C256E4-EA06-46E1-B12C-09F52F705490}" srcOrd="0" destOrd="0" presId="urn:microsoft.com/office/officeart/2005/8/layout/default"/>
    <dgm:cxn modelId="{4767DBA3-7977-4F72-8E2A-291DE711D557}" type="presParOf" srcId="{DCAA2DB3-EBEC-463F-A69B-1B52F01E99D7}" destId="{72F4CCF2-AC79-4255-BF4B-5507F2FFD551}" srcOrd="0" destOrd="0" presId="urn:microsoft.com/office/officeart/2005/8/layout/default"/>
    <dgm:cxn modelId="{7CEC283C-BD40-4857-B7E2-5E330A4C97B1}" type="presParOf" srcId="{DCAA2DB3-EBEC-463F-A69B-1B52F01E99D7}" destId="{07BBE6F4-24E3-4D30-8FDA-85A8C176DD0E}" srcOrd="1" destOrd="0" presId="urn:microsoft.com/office/officeart/2005/8/layout/default"/>
    <dgm:cxn modelId="{8DF2AFD1-0370-42B4-9441-0A00AD16025F}" type="presParOf" srcId="{DCAA2DB3-EBEC-463F-A69B-1B52F01E99D7}" destId="{A2C256E4-EA06-46E1-B12C-09F52F70549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C3D51-BD72-4396-B02F-D8C4F771E5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C50F03-E9FE-4EE2-A667-469EF6DF67DD}">
      <dgm:prSet/>
      <dgm:spPr/>
      <dgm:t>
        <a:bodyPr/>
        <a:lstStyle/>
        <a:p>
          <a:r>
            <a:rPr lang="en-US" dirty="0"/>
            <a:t>Parents</a:t>
          </a:r>
        </a:p>
      </dgm:t>
    </dgm:pt>
    <dgm:pt modelId="{539735FA-39F6-4EEF-9664-B7A584E09CEF}" type="parTrans" cxnId="{28C0BE0B-FB0F-48F7-AEBC-9B1E66D1C4CE}">
      <dgm:prSet/>
      <dgm:spPr/>
      <dgm:t>
        <a:bodyPr/>
        <a:lstStyle/>
        <a:p>
          <a:endParaRPr lang="en-US"/>
        </a:p>
      </dgm:t>
    </dgm:pt>
    <dgm:pt modelId="{B2C626A6-46D2-4AF6-A879-DBA8E0FA2230}" type="sibTrans" cxnId="{28C0BE0B-FB0F-48F7-AEBC-9B1E66D1C4CE}">
      <dgm:prSet/>
      <dgm:spPr/>
      <dgm:t>
        <a:bodyPr/>
        <a:lstStyle/>
        <a:p>
          <a:endParaRPr lang="en-US"/>
        </a:p>
      </dgm:t>
    </dgm:pt>
    <dgm:pt modelId="{5F943E7A-4538-475A-912D-BBF11FEDB7E1}">
      <dgm:prSet/>
      <dgm:spPr/>
      <dgm:t>
        <a:bodyPr/>
        <a:lstStyle/>
        <a:p>
          <a:r>
            <a:rPr lang="en-US" dirty="0"/>
            <a:t>DFCS</a:t>
          </a:r>
        </a:p>
      </dgm:t>
    </dgm:pt>
    <dgm:pt modelId="{C4E06BD4-AB3C-44C3-822D-158DF38D41CB}" type="parTrans" cxnId="{6CE79114-D46A-48A9-B7C2-4E388DB463A1}">
      <dgm:prSet/>
      <dgm:spPr/>
      <dgm:t>
        <a:bodyPr/>
        <a:lstStyle/>
        <a:p>
          <a:endParaRPr lang="en-US"/>
        </a:p>
      </dgm:t>
    </dgm:pt>
    <dgm:pt modelId="{92E66807-E3F3-4960-8B7C-4DEF41D7E6ED}" type="sibTrans" cxnId="{6CE79114-D46A-48A9-B7C2-4E388DB463A1}">
      <dgm:prSet/>
      <dgm:spPr/>
      <dgm:t>
        <a:bodyPr/>
        <a:lstStyle/>
        <a:p>
          <a:endParaRPr lang="en-US"/>
        </a:p>
      </dgm:t>
    </dgm:pt>
    <dgm:pt modelId="{319F0094-60A1-45CF-B5F8-669419275421}">
      <dgm:prSet/>
      <dgm:spPr/>
      <dgm:t>
        <a:bodyPr/>
        <a:lstStyle/>
        <a:p>
          <a:r>
            <a:rPr lang="en-US" dirty="0"/>
            <a:t>Children</a:t>
          </a:r>
        </a:p>
      </dgm:t>
    </dgm:pt>
    <dgm:pt modelId="{0AFDF597-5AAF-4206-B1E2-2CAB572D57FF}" type="parTrans" cxnId="{632A55A8-0EB0-418D-816B-9A291D560426}">
      <dgm:prSet/>
      <dgm:spPr/>
      <dgm:t>
        <a:bodyPr/>
        <a:lstStyle/>
        <a:p>
          <a:endParaRPr lang="en-US"/>
        </a:p>
      </dgm:t>
    </dgm:pt>
    <dgm:pt modelId="{3A5A61E0-DC59-480D-89C2-9CF341B060CC}" type="sibTrans" cxnId="{632A55A8-0EB0-418D-816B-9A291D560426}">
      <dgm:prSet/>
      <dgm:spPr/>
      <dgm:t>
        <a:bodyPr/>
        <a:lstStyle/>
        <a:p>
          <a:endParaRPr lang="en-US"/>
        </a:p>
      </dgm:t>
    </dgm:pt>
    <dgm:pt modelId="{F6E032E1-CB4B-4CBB-A1B4-290DC864C12C}">
      <dgm:prSet/>
      <dgm:spPr/>
      <dgm:t>
        <a:bodyPr/>
        <a:lstStyle/>
        <a:p>
          <a:r>
            <a:rPr lang="en-US" dirty="0"/>
            <a:t>Providers – Current or Potential </a:t>
          </a:r>
        </a:p>
      </dgm:t>
    </dgm:pt>
    <dgm:pt modelId="{40BA1CB3-336D-40D3-A9AD-DF59A27FE6FC}" type="parTrans" cxnId="{6E3AEBF7-AAC0-4D85-9406-5A874839F3ED}">
      <dgm:prSet/>
      <dgm:spPr/>
      <dgm:t>
        <a:bodyPr/>
        <a:lstStyle/>
        <a:p>
          <a:endParaRPr lang="en-US"/>
        </a:p>
      </dgm:t>
    </dgm:pt>
    <dgm:pt modelId="{BB119AA2-919B-4145-AB20-EF5640B5CEBE}" type="sibTrans" cxnId="{6E3AEBF7-AAC0-4D85-9406-5A874839F3ED}">
      <dgm:prSet/>
      <dgm:spPr/>
      <dgm:t>
        <a:bodyPr/>
        <a:lstStyle/>
        <a:p>
          <a:endParaRPr lang="en-US"/>
        </a:p>
      </dgm:t>
    </dgm:pt>
    <dgm:pt modelId="{5C0390B0-C027-46E2-8EA4-D3F0878E573A}">
      <dgm:prSet/>
      <dgm:spPr/>
      <dgm:t>
        <a:bodyPr/>
        <a:lstStyle/>
        <a:p>
          <a:r>
            <a:rPr lang="en-US" dirty="0"/>
            <a:t>Informal Supports</a:t>
          </a:r>
        </a:p>
      </dgm:t>
    </dgm:pt>
    <dgm:pt modelId="{FF287708-A80C-49F8-8293-B47BD8955797}" type="parTrans" cxnId="{8BADECB2-E3D6-40FF-86F0-08D1FCE50257}">
      <dgm:prSet/>
      <dgm:spPr/>
      <dgm:t>
        <a:bodyPr/>
        <a:lstStyle/>
        <a:p>
          <a:endParaRPr lang="en-US"/>
        </a:p>
      </dgm:t>
    </dgm:pt>
    <dgm:pt modelId="{7F6F51E0-B7A7-44D1-B15D-639F90E33366}" type="sibTrans" cxnId="{8BADECB2-E3D6-40FF-86F0-08D1FCE50257}">
      <dgm:prSet/>
      <dgm:spPr/>
      <dgm:t>
        <a:bodyPr/>
        <a:lstStyle/>
        <a:p>
          <a:endParaRPr lang="en-US"/>
        </a:p>
      </dgm:t>
    </dgm:pt>
    <dgm:pt modelId="{E1332F16-A482-4D68-BB55-D9FD6D98538D}">
      <dgm:prSet/>
      <dgm:spPr/>
      <dgm:t>
        <a:bodyPr/>
        <a:lstStyle/>
        <a:p>
          <a:r>
            <a:rPr lang="en-US" dirty="0"/>
            <a:t>CASA</a:t>
          </a:r>
        </a:p>
      </dgm:t>
    </dgm:pt>
    <dgm:pt modelId="{CF095D28-2CF2-41DD-8217-9CBB3DDD53E7}" type="parTrans" cxnId="{BDB1DEED-D0DB-404F-B99A-FB90EAA9F0A2}">
      <dgm:prSet/>
      <dgm:spPr/>
      <dgm:t>
        <a:bodyPr/>
        <a:lstStyle/>
        <a:p>
          <a:endParaRPr lang="en-US"/>
        </a:p>
      </dgm:t>
    </dgm:pt>
    <dgm:pt modelId="{43484C1B-C017-4271-9DB1-549006E74343}" type="sibTrans" cxnId="{BDB1DEED-D0DB-404F-B99A-FB90EAA9F0A2}">
      <dgm:prSet/>
      <dgm:spPr/>
      <dgm:t>
        <a:bodyPr/>
        <a:lstStyle/>
        <a:p>
          <a:endParaRPr lang="en-US"/>
        </a:p>
      </dgm:t>
    </dgm:pt>
    <dgm:pt modelId="{1260946E-4890-4362-9FD8-EB44C21282C9}">
      <dgm:prSet/>
      <dgm:spPr/>
      <dgm:t>
        <a:bodyPr/>
        <a:lstStyle/>
        <a:p>
          <a:r>
            <a:rPr lang="en-US"/>
            <a:t>Caregivers</a:t>
          </a:r>
        </a:p>
      </dgm:t>
    </dgm:pt>
    <dgm:pt modelId="{292E1662-809A-4776-B712-8D4C03792CC4}" type="parTrans" cxnId="{68E91A78-EC33-4A6F-950A-BB07AB05723C}">
      <dgm:prSet/>
      <dgm:spPr/>
      <dgm:t>
        <a:bodyPr/>
        <a:lstStyle/>
        <a:p>
          <a:endParaRPr lang="en-US"/>
        </a:p>
      </dgm:t>
    </dgm:pt>
    <dgm:pt modelId="{065F11F4-8AEE-48D7-B02C-A055197FBAE4}" type="sibTrans" cxnId="{68E91A78-EC33-4A6F-950A-BB07AB05723C}">
      <dgm:prSet/>
      <dgm:spPr/>
      <dgm:t>
        <a:bodyPr/>
        <a:lstStyle/>
        <a:p>
          <a:endParaRPr lang="en-US"/>
        </a:p>
      </dgm:t>
    </dgm:pt>
    <dgm:pt modelId="{11DCC229-6E44-4BCF-94AF-771788E76BD2}">
      <dgm:prSet/>
      <dgm:spPr/>
      <dgm:t>
        <a:bodyPr/>
        <a:lstStyle/>
        <a:p>
          <a:r>
            <a:rPr lang="en-US" dirty="0"/>
            <a:t>Attorneys </a:t>
          </a:r>
        </a:p>
      </dgm:t>
    </dgm:pt>
    <dgm:pt modelId="{AE502751-B76E-4C10-ADA9-203DF0A1145A}" type="parTrans" cxnId="{895C8F37-EE9C-4B3E-BDD2-8EB17585E860}">
      <dgm:prSet/>
      <dgm:spPr/>
      <dgm:t>
        <a:bodyPr/>
        <a:lstStyle/>
        <a:p>
          <a:endParaRPr lang="en-US"/>
        </a:p>
      </dgm:t>
    </dgm:pt>
    <dgm:pt modelId="{C911BBBE-49A7-4728-AA01-4BD9948525C8}" type="sibTrans" cxnId="{895C8F37-EE9C-4B3E-BDD2-8EB17585E860}">
      <dgm:prSet/>
      <dgm:spPr/>
      <dgm:t>
        <a:bodyPr/>
        <a:lstStyle/>
        <a:p>
          <a:endParaRPr lang="en-US"/>
        </a:p>
      </dgm:t>
    </dgm:pt>
    <dgm:pt modelId="{DCAA2DB3-EBEC-463F-A69B-1B52F01E99D7}" type="pres">
      <dgm:prSet presAssocID="{C25C3D51-BD72-4396-B02F-D8C4F771E5B5}" presName="diagram" presStyleCnt="0">
        <dgm:presLayoutVars>
          <dgm:dir/>
          <dgm:resizeHandles val="exact"/>
        </dgm:presLayoutVars>
      </dgm:prSet>
      <dgm:spPr/>
    </dgm:pt>
    <dgm:pt modelId="{72F4CCF2-AC79-4255-BF4B-5507F2FFD551}" type="pres">
      <dgm:prSet presAssocID="{4AC50F03-E9FE-4EE2-A667-469EF6DF67DD}" presName="node" presStyleLbl="node1" presStyleIdx="0" presStyleCnt="8">
        <dgm:presLayoutVars>
          <dgm:bulletEnabled val="1"/>
        </dgm:presLayoutVars>
      </dgm:prSet>
      <dgm:spPr/>
    </dgm:pt>
    <dgm:pt modelId="{07BBE6F4-24E3-4D30-8FDA-85A8C176DD0E}" type="pres">
      <dgm:prSet presAssocID="{B2C626A6-46D2-4AF6-A879-DBA8E0FA2230}" presName="sibTrans" presStyleCnt="0"/>
      <dgm:spPr/>
    </dgm:pt>
    <dgm:pt modelId="{A2C256E4-EA06-46E1-B12C-09F52F705490}" type="pres">
      <dgm:prSet presAssocID="{5F943E7A-4538-475A-912D-BBF11FEDB7E1}" presName="node" presStyleLbl="node1" presStyleIdx="1" presStyleCnt="8">
        <dgm:presLayoutVars>
          <dgm:bulletEnabled val="1"/>
        </dgm:presLayoutVars>
      </dgm:prSet>
      <dgm:spPr/>
    </dgm:pt>
    <dgm:pt modelId="{0FC0B766-B7EE-4FC6-A7C4-A8A067C52D6C}" type="pres">
      <dgm:prSet presAssocID="{92E66807-E3F3-4960-8B7C-4DEF41D7E6ED}" presName="sibTrans" presStyleCnt="0"/>
      <dgm:spPr/>
    </dgm:pt>
    <dgm:pt modelId="{656E9B9A-0C3A-4705-8A0D-C436321E4516}" type="pres">
      <dgm:prSet presAssocID="{319F0094-60A1-45CF-B5F8-669419275421}" presName="node" presStyleLbl="node1" presStyleIdx="2" presStyleCnt="8">
        <dgm:presLayoutVars>
          <dgm:bulletEnabled val="1"/>
        </dgm:presLayoutVars>
      </dgm:prSet>
      <dgm:spPr/>
    </dgm:pt>
    <dgm:pt modelId="{8AC259AD-10B4-4516-A4EB-A25E9A34D20E}" type="pres">
      <dgm:prSet presAssocID="{3A5A61E0-DC59-480D-89C2-9CF341B060CC}" presName="sibTrans" presStyleCnt="0"/>
      <dgm:spPr/>
    </dgm:pt>
    <dgm:pt modelId="{95A7BCCC-A379-4EA2-B530-C858ED058D7B}" type="pres">
      <dgm:prSet presAssocID="{F6E032E1-CB4B-4CBB-A1B4-290DC864C12C}" presName="node" presStyleLbl="node1" presStyleIdx="3" presStyleCnt="8">
        <dgm:presLayoutVars>
          <dgm:bulletEnabled val="1"/>
        </dgm:presLayoutVars>
      </dgm:prSet>
      <dgm:spPr/>
    </dgm:pt>
    <dgm:pt modelId="{BD5EB759-E394-4E39-9EF7-8018CC032B33}" type="pres">
      <dgm:prSet presAssocID="{BB119AA2-919B-4145-AB20-EF5640B5CEBE}" presName="sibTrans" presStyleCnt="0"/>
      <dgm:spPr/>
    </dgm:pt>
    <dgm:pt modelId="{E756D75F-3B1B-48A7-B708-755042800577}" type="pres">
      <dgm:prSet presAssocID="{5C0390B0-C027-46E2-8EA4-D3F0878E573A}" presName="node" presStyleLbl="node1" presStyleIdx="4" presStyleCnt="8">
        <dgm:presLayoutVars>
          <dgm:bulletEnabled val="1"/>
        </dgm:presLayoutVars>
      </dgm:prSet>
      <dgm:spPr/>
    </dgm:pt>
    <dgm:pt modelId="{BE0FDBF4-D7BD-437F-B46A-41C6C266084C}" type="pres">
      <dgm:prSet presAssocID="{7F6F51E0-B7A7-44D1-B15D-639F90E33366}" presName="sibTrans" presStyleCnt="0"/>
      <dgm:spPr/>
    </dgm:pt>
    <dgm:pt modelId="{9A4B6713-4875-483F-BB9A-2E3EB389D6AB}" type="pres">
      <dgm:prSet presAssocID="{E1332F16-A482-4D68-BB55-D9FD6D98538D}" presName="node" presStyleLbl="node1" presStyleIdx="5" presStyleCnt="8">
        <dgm:presLayoutVars>
          <dgm:bulletEnabled val="1"/>
        </dgm:presLayoutVars>
      </dgm:prSet>
      <dgm:spPr/>
    </dgm:pt>
    <dgm:pt modelId="{476FCD22-BDD8-498B-8D52-CF6C0AD6DAAF}" type="pres">
      <dgm:prSet presAssocID="{43484C1B-C017-4271-9DB1-549006E74343}" presName="sibTrans" presStyleCnt="0"/>
      <dgm:spPr/>
    </dgm:pt>
    <dgm:pt modelId="{1795AB7F-9DF1-4998-B9F0-B0DF516B2A50}" type="pres">
      <dgm:prSet presAssocID="{1260946E-4890-4362-9FD8-EB44C21282C9}" presName="node" presStyleLbl="node1" presStyleIdx="6" presStyleCnt="8">
        <dgm:presLayoutVars>
          <dgm:bulletEnabled val="1"/>
        </dgm:presLayoutVars>
      </dgm:prSet>
      <dgm:spPr/>
    </dgm:pt>
    <dgm:pt modelId="{495EEDCA-D184-42F2-A96D-2031E523B8F7}" type="pres">
      <dgm:prSet presAssocID="{065F11F4-8AEE-48D7-B02C-A055197FBAE4}" presName="sibTrans" presStyleCnt="0"/>
      <dgm:spPr/>
    </dgm:pt>
    <dgm:pt modelId="{275B9BFC-9CDF-4359-8A2B-9CCFCD6EA4C5}" type="pres">
      <dgm:prSet presAssocID="{11DCC229-6E44-4BCF-94AF-771788E76BD2}" presName="node" presStyleLbl="node1" presStyleIdx="7" presStyleCnt="8">
        <dgm:presLayoutVars>
          <dgm:bulletEnabled val="1"/>
        </dgm:presLayoutVars>
      </dgm:prSet>
      <dgm:spPr/>
    </dgm:pt>
  </dgm:ptLst>
  <dgm:cxnLst>
    <dgm:cxn modelId="{93FB1006-72DE-4B6D-9FF7-1C1F3089D5A0}" type="presOf" srcId="{F6E032E1-CB4B-4CBB-A1B4-290DC864C12C}" destId="{95A7BCCC-A379-4EA2-B530-C858ED058D7B}" srcOrd="0" destOrd="0" presId="urn:microsoft.com/office/officeart/2005/8/layout/default"/>
    <dgm:cxn modelId="{DDF2AE08-01F0-476E-A2EA-1770CCB1BC86}" type="presOf" srcId="{C25C3D51-BD72-4396-B02F-D8C4F771E5B5}" destId="{DCAA2DB3-EBEC-463F-A69B-1B52F01E99D7}" srcOrd="0" destOrd="0" presId="urn:microsoft.com/office/officeart/2005/8/layout/default"/>
    <dgm:cxn modelId="{FA24BB08-30E3-4A03-A9C5-E7198D45C383}" type="presOf" srcId="{4AC50F03-E9FE-4EE2-A667-469EF6DF67DD}" destId="{72F4CCF2-AC79-4255-BF4B-5507F2FFD551}" srcOrd="0" destOrd="0" presId="urn:microsoft.com/office/officeart/2005/8/layout/default"/>
    <dgm:cxn modelId="{28C0BE0B-FB0F-48F7-AEBC-9B1E66D1C4CE}" srcId="{C25C3D51-BD72-4396-B02F-D8C4F771E5B5}" destId="{4AC50F03-E9FE-4EE2-A667-469EF6DF67DD}" srcOrd="0" destOrd="0" parTransId="{539735FA-39F6-4EEF-9664-B7A584E09CEF}" sibTransId="{B2C626A6-46D2-4AF6-A879-DBA8E0FA2230}"/>
    <dgm:cxn modelId="{6CE79114-D46A-48A9-B7C2-4E388DB463A1}" srcId="{C25C3D51-BD72-4396-B02F-D8C4F771E5B5}" destId="{5F943E7A-4538-475A-912D-BBF11FEDB7E1}" srcOrd="1" destOrd="0" parTransId="{C4E06BD4-AB3C-44C3-822D-158DF38D41CB}" sibTransId="{92E66807-E3F3-4960-8B7C-4DEF41D7E6ED}"/>
    <dgm:cxn modelId="{BEC8C436-8E70-4216-B80C-4C72AB32F081}" type="presOf" srcId="{319F0094-60A1-45CF-B5F8-669419275421}" destId="{656E9B9A-0C3A-4705-8A0D-C436321E4516}" srcOrd="0" destOrd="0" presId="urn:microsoft.com/office/officeart/2005/8/layout/default"/>
    <dgm:cxn modelId="{895C8F37-EE9C-4B3E-BDD2-8EB17585E860}" srcId="{C25C3D51-BD72-4396-B02F-D8C4F771E5B5}" destId="{11DCC229-6E44-4BCF-94AF-771788E76BD2}" srcOrd="7" destOrd="0" parTransId="{AE502751-B76E-4C10-ADA9-203DF0A1145A}" sibTransId="{C911BBBE-49A7-4728-AA01-4BD9948525C8}"/>
    <dgm:cxn modelId="{BAE72652-61C3-41FF-99A6-7EFB4DB63663}" type="presOf" srcId="{11DCC229-6E44-4BCF-94AF-771788E76BD2}" destId="{275B9BFC-9CDF-4359-8A2B-9CCFCD6EA4C5}" srcOrd="0" destOrd="0" presId="urn:microsoft.com/office/officeart/2005/8/layout/default"/>
    <dgm:cxn modelId="{3B192A5E-EF75-450C-A9F5-841E55BFC63B}" type="presOf" srcId="{5F943E7A-4538-475A-912D-BBF11FEDB7E1}" destId="{A2C256E4-EA06-46E1-B12C-09F52F705490}" srcOrd="0" destOrd="0" presId="urn:microsoft.com/office/officeart/2005/8/layout/default"/>
    <dgm:cxn modelId="{064DA86B-C1B5-4072-BF5B-8BC16A251A0A}" type="presOf" srcId="{5C0390B0-C027-46E2-8EA4-D3F0878E573A}" destId="{E756D75F-3B1B-48A7-B708-755042800577}" srcOrd="0" destOrd="0" presId="urn:microsoft.com/office/officeart/2005/8/layout/default"/>
    <dgm:cxn modelId="{68E91A78-EC33-4A6F-950A-BB07AB05723C}" srcId="{C25C3D51-BD72-4396-B02F-D8C4F771E5B5}" destId="{1260946E-4890-4362-9FD8-EB44C21282C9}" srcOrd="6" destOrd="0" parTransId="{292E1662-809A-4776-B712-8D4C03792CC4}" sibTransId="{065F11F4-8AEE-48D7-B02C-A055197FBAE4}"/>
    <dgm:cxn modelId="{632A55A8-0EB0-418D-816B-9A291D560426}" srcId="{C25C3D51-BD72-4396-B02F-D8C4F771E5B5}" destId="{319F0094-60A1-45CF-B5F8-669419275421}" srcOrd="2" destOrd="0" parTransId="{0AFDF597-5AAF-4206-B1E2-2CAB572D57FF}" sibTransId="{3A5A61E0-DC59-480D-89C2-9CF341B060CC}"/>
    <dgm:cxn modelId="{2AA0E2AF-5722-4589-A5F1-545409ABC7A1}" type="presOf" srcId="{E1332F16-A482-4D68-BB55-D9FD6D98538D}" destId="{9A4B6713-4875-483F-BB9A-2E3EB389D6AB}" srcOrd="0" destOrd="0" presId="urn:microsoft.com/office/officeart/2005/8/layout/default"/>
    <dgm:cxn modelId="{8BADECB2-E3D6-40FF-86F0-08D1FCE50257}" srcId="{C25C3D51-BD72-4396-B02F-D8C4F771E5B5}" destId="{5C0390B0-C027-46E2-8EA4-D3F0878E573A}" srcOrd="4" destOrd="0" parTransId="{FF287708-A80C-49F8-8293-B47BD8955797}" sibTransId="{7F6F51E0-B7A7-44D1-B15D-639F90E33366}"/>
    <dgm:cxn modelId="{5F4481C2-4FF8-467A-847E-AF3121FC5939}" type="presOf" srcId="{1260946E-4890-4362-9FD8-EB44C21282C9}" destId="{1795AB7F-9DF1-4998-B9F0-B0DF516B2A50}" srcOrd="0" destOrd="0" presId="urn:microsoft.com/office/officeart/2005/8/layout/default"/>
    <dgm:cxn modelId="{BDB1DEED-D0DB-404F-B99A-FB90EAA9F0A2}" srcId="{C25C3D51-BD72-4396-B02F-D8C4F771E5B5}" destId="{E1332F16-A482-4D68-BB55-D9FD6D98538D}" srcOrd="5" destOrd="0" parTransId="{CF095D28-2CF2-41DD-8217-9CBB3DDD53E7}" sibTransId="{43484C1B-C017-4271-9DB1-549006E74343}"/>
    <dgm:cxn modelId="{6E3AEBF7-AAC0-4D85-9406-5A874839F3ED}" srcId="{C25C3D51-BD72-4396-B02F-D8C4F771E5B5}" destId="{F6E032E1-CB4B-4CBB-A1B4-290DC864C12C}" srcOrd="3" destOrd="0" parTransId="{40BA1CB3-336D-40D3-A9AD-DF59A27FE6FC}" sibTransId="{BB119AA2-919B-4145-AB20-EF5640B5CEBE}"/>
    <dgm:cxn modelId="{4767DBA3-7977-4F72-8E2A-291DE711D557}" type="presParOf" srcId="{DCAA2DB3-EBEC-463F-A69B-1B52F01E99D7}" destId="{72F4CCF2-AC79-4255-BF4B-5507F2FFD551}" srcOrd="0" destOrd="0" presId="urn:microsoft.com/office/officeart/2005/8/layout/default"/>
    <dgm:cxn modelId="{7CEC283C-BD40-4857-B7E2-5E330A4C97B1}" type="presParOf" srcId="{DCAA2DB3-EBEC-463F-A69B-1B52F01E99D7}" destId="{07BBE6F4-24E3-4D30-8FDA-85A8C176DD0E}" srcOrd="1" destOrd="0" presId="urn:microsoft.com/office/officeart/2005/8/layout/default"/>
    <dgm:cxn modelId="{8DF2AFD1-0370-42B4-9441-0A00AD16025F}" type="presParOf" srcId="{DCAA2DB3-EBEC-463F-A69B-1B52F01E99D7}" destId="{A2C256E4-EA06-46E1-B12C-09F52F705490}" srcOrd="2" destOrd="0" presId="urn:microsoft.com/office/officeart/2005/8/layout/default"/>
    <dgm:cxn modelId="{8E945D36-EA8B-4855-A8B7-F8E14ABE713D}" type="presParOf" srcId="{DCAA2DB3-EBEC-463F-A69B-1B52F01E99D7}" destId="{0FC0B766-B7EE-4FC6-A7C4-A8A067C52D6C}" srcOrd="3" destOrd="0" presId="urn:microsoft.com/office/officeart/2005/8/layout/default"/>
    <dgm:cxn modelId="{0EC7D70F-4827-42BC-A9B1-D64FF623CD8C}" type="presParOf" srcId="{DCAA2DB3-EBEC-463F-A69B-1B52F01E99D7}" destId="{656E9B9A-0C3A-4705-8A0D-C436321E4516}" srcOrd="4" destOrd="0" presId="urn:microsoft.com/office/officeart/2005/8/layout/default"/>
    <dgm:cxn modelId="{CAB62469-5431-44D5-9232-457E261FE783}" type="presParOf" srcId="{DCAA2DB3-EBEC-463F-A69B-1B52F01E99D7}" destId="{8AC259AD-10B4-4516-A4EB-A25E9A34D20E}" srcOrd="5" destOrd="0" presId="urn:microsoft.com/office/officeart/2005/8/layout/default"/>
    <dgm:cxn modelId="{99F1DBEB-75AA-41FE-B7A1-A5064D7106D6}" type="presParOf" srcId="{DCAA2DB3-EBEC-463F-A69B-1B52F01E99D7}" destId="{95A7BCCC-A379-4EA2-B530-C858ED058D7B}" srcOrd="6" destOrd="0" presId="urn:microsoft.com/office/officeart/2005/8/layout/default"/>
    <dgm:cxn modelId="{94676845-A12E-4C4D-86D1-08FAF2979DEF}" type="presParOf" srcId="{DCAA2DB3-EBEC-463F-A69B-1B52F01E99D7}" destId="{BD5EB759-E394-4E39-9EF7-8018CC032B33}" srcOrd="7" destOrd="0" presId="urn:microsoft.com/office/officeart/2005/8/layout/default"/>
    <dgm:cxn modelId="{D70EC4DE-CEE4-46F3-874B-5A90870C2B34}" type="presParOf" srcId="{DCAA2DB3-EBEC-463F-A69B-1B52F01E99D7}" destId="{E756D75F-3B1B-48A7-B708-755042800577}" srcOrd="8" destOrd="0" presId="urn:microsoft.com/office/officeart/2005/8/layout/default"/>
    <dgm:cxn modelId="{993A7608-5E39-4E87-81FC-777682CD8FBA}" type="presParOf" srcId="{DCAA2DB3-EBEC-463F-A69B-1B52F01E99D7}" destId="{BE0FDBF4-D7BD-437F-B46A-41C6C266084C}" srcOrd="9" destOrd="0" presId="urn:microsoft.com/office/officeart/2005/8/layout/default"/>
    <dgm:cxn modelId="{620B670D-E50D-412D-B523-73524B51E610}" type="presParOf" srcId="{DCAA2DB3-EBEC-463F-A69B-1B52F01E99D7}" destId="{9A4B6713-4875-483F-BB9A-2E3EB389D6AB}" srcOrd="10" destOrd="0" presId="urn:microsoft.com/office/officeart/2005/8/layout/default"/>
    <dgm:cxn modelId="{E303F08D-99F2-4A0B-8917-D35A0D87ED5D}" type="presParOf" srcId="{DCAA2DB3-EBEC-463F-A69B-1B52F01E99D7}" destId="{476FCD22-BDD8-498B-8D52-CF6C0AD6DAAF}" srcOrd="11" destOrd="0" presId="urn:microsoft.com/office/officeart/2005/8/layout/default"/>
    <dgm:cxn modelId="{180F7CC0-3A6E-41B7-86FC-7952AFE34FA8}" type="presParOf" srcId="{DCAA2DB3-EBEC-463F-A69B-1B52F01E99D7}" destId="{1795AB7F-9DF1-4998-B9F0-B0DF516B2A50}" srcOrd="12" destOrd="0" presId="urn:microsoft.com/office/officeart/2005/8/layout/default"/>
    <dgm:cxn modelId="{888C6D50-A686-4C1E-97DE-9853F927A102}" type="presParOf" srcId="{DCAA2DB3-EBEC-463F-A69B-1B52F01E99D7}" destId="{495EEDCA-D184-42F2-A96D-2031E523B8F7}" srcOrd="13" destOrd="0" presId="urn:microsoft.com/office/officeart/2005/8/layout/default"/>
    <dgm:cxn modelId="{910B555F-E288-41FE-9430-2A27FFDABF23}" type="presParOf" srcId="{DCAA2DB3-EBEC-463F-A69B-1B52F01E99D7}" destId="{275B9BFC-9CDF-4359-8A2B-9CCFCD6EA4C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5C3D51-BD72-4396-B02F-D8C4F771E5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C50F03-E9FE-4EE2-A667-469EF6DF67DD}">
      <dgm:prSet/>
      <dgm:spPr/>
      <dgm:t>
        <a:bodyPr/>
        <a:lstStyle/>
        <a:p>
          <a:r>
            <a:rPr lang="en-US" dirty="0"/>
            <a:t>Parents</a:t>
          </a:r>
        </a:p>
      </dgm:t>
    </dgm:pt>
    <dgm:pt modelId="{539735FA-39F6-4EEF-9664-B7A584E09CEF}" type="parTrans" cxnId="{28C0BE0B-FB0F-48F7-AEBC-9B1E66D1C4CE}">
      <dgm:prSet/>
      <dgm:spPr/>
      <dgm:t>
        <a:bodyPr/>
        <a:lstStyle/>
        <a:p>
          <a:endParaRPr lang="en-US"/>
        </a:p>
      </dgm:t>
    </dgm:pt>
    <dgm:pt modelId="{B2C626A6-46D2-4AF6-A879-DBA8E0FA2230}" type="sibTrans" cxnId="{28C0BE0B-FB0F-48F7-AEBC-9B1E66D1C4CE}">
      <dgm:prSet/>
      <dgm:spPr/>
      <dgm:t>
        <a:bodyPr/>
        <a:lstStyle/>
        <a:p>
          <a:endParaRPr lang="en-US"/>
        </a:p>
      </dgm:t>
    </dgm:pt>
    <dgm:pt modelId="{5F943E7A-4538-475A-912D-BBF11FEDB7E1}">
      <dgm:prSet/>
      <dgm:spPr/>
      <dgm:t>
        <a:bodyPr/>
        <a:lstStyle/>
        <a:p>
          <a:r>
            <a:rPr lang="en-US" dirty="0"/>
            <a:t>DFCS</a:t>
          </a:r>
        </a:p>
      </dgm:t>
    </dgm:pt>
    <dgm:pt modelId="{C4E06BD4-AB3C-44C3-822D-158DF38D41CB}" type="parTrans" cxnId="{6CE79114-D46A-48A9-B7C2-4E388DB463A1}">
      <dgm:prSet/>
      <dgm:spPr/>
      <dgm:t>
        <a:bodyPr/>
        <a:lstStyle/>
        <a:p>
          <a:endParaRPr lang="en-US"/>
        </a:p>
      </dgm:t>
    </dgm:pt>
    <dgm:pt modelId="{92E66807-E3F3-4960-8B7C-4DEF41D7E6ED}" type="sibTrans" cxnId="{6CE79114-D46A-48A9-B7C2-4E388DB463A1}">
      <dgm:prSet/>
      <dgm:spPr/>
      <dgm:t>
        <a:bodyPr/>
        <a:lstStyle/>
        <a:p>
          <a:endParaRPr lang="en-US"/>
        </a:p>
      </dgm:t>
    </dgm:pt>
    <dgm:pt modelId="{319F0094-60A1-45CF-B5F8-669419275421}">
      <dgm:prSet/>
      <dgm:spPr/>
      <dgm:t>
        <a:bodyPr/>
        <a:lstStyle/>
        <a:p>
          <a:r>
            <a:rPr lang="en-US" dirty="0"/>
            <a:t>Children</a:t>
          </a:r>
        </a:p>
      </dgm:t>
    </dgm:pt>
    <dgm:pt modelId="{0AFDF597-5AAF-4206-B1E2-2CAB572D57FF}" type="parTrans" cxnId="{632A55A8-0EB0-418D-816B-9A291D560426}">
      <dgm:prSet/>
      <dgm:spPr/>
      <dgm:t>
        <a:bodyPr/>
        <a:lstStyle/>
        <a:p>
          <a:endParaRPr lang="en-US"/>
        </a:p>
      </dgm:t>
    </dgm:pt>
    <dgm:pt modelId="{3A5A61E0-DC59-480D-89C2-9CF341B060CC}" type="sibTrans" cxnId="{632A55A8-0EB0-418D-816B-9A291D560426}">
      <dgm:prSet/>
      <dgm:spPr/>
      <dgm:t>
        <a:bodyPr/>
        <a:lstStyle/>
        <a:p>
          <a:endParaRPr lang="en-US"/>
        </a:p>
      </dgm:t>
    </dgm:pt>
    <dgm:pt modelId="{F6E032E1-CB4B-4CBB-A1B4-290DC864C12C}">
      <dgm:prSet/>
      <dgm:spPr/>
      <dgm:t>
        <a:bodyPr/>
        <a:lstStyle/>
        <a:p>
          <a:r>
            <a:rPr lang="en-US" dirty="0"/>
            <a:t>Providers – Current or Potential </a:t>
          </a:r>
        </a:p>
      </dgm:t>
    </dgm:pt>
    <dgm:pt modelId="{40BA1CB3-336D-40D3-A9AD-DF59A27FE6FC}" type="parTrans" cxnId="{6E3AEBF7-AAC0-4D85-9406-5A874839F3ED}">
      <dgm:prSet/>
      <dgm:spPr/>
      <dgm:t>
        <a:bodyPr/>
        <a:lstStyle/>
        <a:p>
          <a:endParaRPr lang="en-US"/>
        </a:p>
      </dgm:t>
    </dgm:pt>
    <dgm:pt modelId="{BB119AA2-919B-4145-AB20-EF5640B5CEBE}" type="sibTrans" cxnId="{6E3AEBF7-AAC0-4D85-9406-5A874839F3ED}">
      <dgm:prSet/>
      <dgm:spPr/>
      <dgm:t>
        <a:bodyPr/>
        <a:lstStyle/>
        <a:p>
          <a:endParaRPr lang="en-US"/>
        </a:p>
      </dgm:t>
    </dgm:pt>
    <dgm:pt modelId="{5C0390B0-C027-46E2-8EA4-D3F0878E573A}">
      <dgm:prSet/>
      <dgm:spPr/>
      <dgm:t>
        <a:bodyPr/>
        <a:lstStyle/>
        <a:p>
          <a:r>
            <a:rPr lang="en-US" dirty="0"/>
            <a:t>Informal Supports</a:t>
          </a:r>
        </a:p>
      </dgm:t>
    </dgm:pt>
    <dgm:pt modelId="{FF287708-A80C-49F8-8293-B47BD8955797}" type="parTrans" cxnId="{8BADECB2-E3D6-40FF-86F0-08D1FCE50257}">
      <dgm:prSet/>
      <dgm:spPr/>
      <dgm:t>
        <a:bodyPr/>
        <a:lstStyle/>
        <a:p>
          <a:endParaRPr lang="en-US"/>
        </a:p>
      </dgm:t>
    </dgm:pt>
    <dgm:pt modelId="{7F6F51E0-B7A7-44D1-B15D-639F90E33366}" type="sibTrans" cxnId="{8BADECB2-E3D6-40FF-86F0-08D1FCE50257}">
      <dgm:prSet/>
      <dgm:spPr/>
      <dgm:t>
        <a:bodyPr/>
        <a:lstStyle/>
        <a:p>
          <a:endParaRPr lang="en-US"/>
        </a:p>
      </dgm:t>
    </dgm:pt>
    <dgm:pt modelId="{E1332F16-A482-4D68-BB55-D9FD6D98538D}">
      <dgm:prSet/>
      <dgm:spPr/>
      <dgm:t>
        <a:bodyPr/>
        <a:lstStyle/>
        <a:p>
          <a:r>
            <a:rPr lang="en-US" dirty="0"/>
            <a:t>CASA</a:t>
          </a:r>
        </a:p>
      </dgm:t>
    </dgm:pt>
    <dgm:pt modelId="{CF095D28-2CF2-41DD-8217-9CBB3DDD53E7}" type="parTrans" cxnId="{BDB1DEED-D0DB-404F-B99A-FB90EAA9F0A2}">
      <dgm:prSet/>
      <dgm:spPr/>
      <dgm:t>
        <a:bodyPr/>
        <a:lstStyle/>
        <a:p>
          <a:endParaRPr lang="en-US"/>
        </a:p>
      </dgm:t>
    </dgm:pt>
    <dgm:pt modelId="{43484C1B-C017-4271-9DB1-549006E74343}" type="sibTrans" cxnId="{BDB1DEED-D0DB-404F-B99A-FB90EAA9F0A2}">
      <dgm:prSet/>
      <dgm:spPr/>
      <dgm:t>
        <a:bodyPr/>
        <a:lstStyle/>
        <a:p>
          <a:endParaRPr lang="en-US"/>
        </a:p>
      </dgm:t>
    </dgm:pt>
    <dgm:pt modelId="{1260946E-4890-4362-9FD8-EB44C21282C9}">
      <dgm:prSet/>
      <dgm:spPr/>
      <dgm:t>
        <a:bodyPr/>
        <a:lstStyle/>
        <a:p>
          <a:r>
            <a:rPr lang="en-US" dirty="0"/>
            <a:t>Caregivers</a:t>
          </a:r>
        </a:p>
      </dgm:t>
    </dgm:pt>
    <dgm:pt modelId="{292E1662-809A-4776-B712-8D4C03792CC4}" type="parTrans" cxnId="{68E91A78-EC33-4A6F-950A-BB07AB05723C}">
      <dgm:prSet/>
      <dgm:spPr/>
      <dgm:t>
        <a:bodyPr/>
        <a:lstStyle/>
        <a:p>
          <a:endParaRPr lang="en-US"/>
        </a:p>
      </dgm:t>
    </dgm:pt>
    <dgm:pt modelId="{065F11F4-8AEE-48D7-B02C-A055197FBAE4}" type="sibTrans" cxnId="{68E91A78-EC33-4A6F-950A-BB07AB05723C}">
      <dgm:prSet/>
      <dgm:spPr/>
      <dgm:t>
        <a:bodyPr/>
        <a:lstStyle/>
        <a:p>
          <a:endParaRPr lang="en-US"/>
        </a:p>
      </dgm:t>
    </dgm:pt>
    <dgm:pt modelId="{11DCC229-6E44-4BCF-94AF-771788E76BD2}">
      <dgm:prSet/>
      <dgm:spPr/>
      <dgm:t>
        <a:bodyPr/>
        <a:lstStyle/>
        <a:p>
          <a:r>
            <a:rPr lang="en-US" dirty="0"/>
            <a:t>Attorneys </a:t>
          </a:r>
        </a:p>
      </dgm:t>
    </dgm:pt>
    <dgm:pt modelId="{AE502751-B76E-4C10-ADA9-203DF0A1145A}" type="parTrans" cxnId="{895C8F37-EE9C-4B3E-BDD2-8EB17585E860}">
      <dgm:prSet/>
      <dgm:spPr/>
      <dgm:t>
        <a:bodyPr/>
        <a:lstStyle/>
        <a:p>
          <a:endParaRPr lang="en-US"/>
        </a:p>
      </dgm:t>
    </dgm:pt>
    <dgm:pt modelId="{C911BBBE-49A7-4728-AA01-4BD9948525C8}" type="sibTrans" cxnId="{895C8F37-EE9C-4B3E-BDD2-8EB17585E860}">
      <dgm:prSet/>
      <dgm:spPr/>
      <dgm:t>
        <a:bodyPr/>
        <a:lstStyle/>
        <a:p>
          <a:endParaRPr lang="en-US"/>
        </a:p>
      </dgm:t>
    </dgm:pt>
    <dgm:pt modelId="{DCAA2DB3-EBEC-463F-A69B-1B52F01E99D7}" type="pres">
      <dgm:prSet presAssocID="{C25C3D51-BD72-4396-B02F-D8C4F771E5B5}" presName="diagram" presStyleCnt="0">
        <dgm:presLayoutVars>
          <dgm:dir/>
          <dgm:resizeHandles val="exact"/>
        </dgm:presLayoutVars>
      </dgm:prSet>
      <dgm:spPr/>
    </dgm:pt>
    <dgm:pt modelId="{72F4CCF2-AC79-4255-BF4B-5507F2FFD551}" type="pres">
      <dgm:prSet presAssocID="{4AC50F03-E9FE-4EE2-A667-469EF6DF67DD}" presName="node" presStyleLbl="node1" presStyleIdx="0" presStyleCnt="8" custScaleX="50934" custScaleY="70724" custLinFactNeighborX="43754" custLinFactNeighborY="-5054">
        <dgm:presLayoutVars>
          <dgm:bulletEnabled val="1"/>
        </dgm:presLayoutVars>
      </dgm:prSet>
      <dgm:spPr/>
    </dgm:pt>
    <dgm:pt modelId="{07BBE6F4-24E3-4D30-8FDA-85A8C176DD0E}" type="pres">
      <dgm:prSet presAssocID="{B2C626A6-46D2-4AF6-A879-DBA8E0FA2230}" presName="sibTrans" presStyleCnt="0"/>
      <dgm:spPr/>
    </dgm:pt>
    <dgm:pt modelId="{A2C256E4-EA06-46E1-B12C-09F52F705490}" type="pres">
      <dgm:prSet presAssocID="{5F943E7A-4538-475A-912D-BBF11FEDB7E1}" presName="node" presStyleLbl="node1" presStyleIdx="1" presStyleCnt="8" custScaleX="45640" custScaleY="58398" custLinFactNeighborX="46480" custLinFactNeighborY="-10649">
        <dgm:presLayoutVars>
          <dgm:bulletEnabled val="1"/>
        </dgm:presLayoutVars>
      </dgm:prSet>
      <dgm:spPr/>
    </dgm:pt>
    <dgm:pt modelId="{0FC0B766-B7EE-4FC6-A7C4-A8A067C52D6C}" type="pres">
      <dgm:prSet presAssocID="{92E66807-E3F3-4960-8B7C-4DEF41D7E6ED}" presName="sibTrans" presStyleCnt="0"/>
      <dgm:spPr/>
    </dgm:pt>
    <dgm:pt modelId="{656E9B9A-0C3A-4705-8A0D-C436321E4516}" type="pres">
      <dgm:prSet presAssocID="{319F0094-60A1-45CF-B5F8-669419275421}" presName="node" presStyleLbl="node1" presStyleIdx="2" presStyleCnt="8" custScaleX="46938" custScaleY="35928" custLinFactNeighborX="28708" custLinFactNeighborY="52337">
        <dgm:presLayoutVars>
          <dgm:bulletEnabled val="1"/>
        </dgm:presLayoutVars>
      </dgm:prSet>
      <dgm:spPr/>
    </dgm:pt>
    <dgm:pt modelId="{8AC259AD-10B4-4516-A4EB-A25E9A34D20E}" type="pres">
      <dgm:prSet presAssocID="{3A5A61E0-DC59-480D-89C2-9CF341B060CC}" presName="sibTrans" presStyleCnt="0"/>
      <dgm:spPr/>
    </dgm:pt>
    <dgm:pt modelId="{95A7BCCC-A379-4EA2-B530-C858ED058D7B}" type="pres">
      <dgm:prSet presAssocID="{F6E032E1-CB4B-4CBB-A1B4-290DC864C12C}" presName="node" presStyleLbl="node1" presStyleIdx="3" presStyleCnt="8" custScaleX="50693" custScaleY="59830" custLinFactNeighborX="-13035" custLinFactNeighborY="24769">
        <dgm:presLayoutVars>
          <dgm:bulletEnabled val="1"/>
        </dgm:presLayoutVars>
      </dgm:prSet>
      <dgm:spPr/>
    </dgm:pt>
    <dgm:pt modelId="{BD5EB759-E394-4E39-9EF7-8018CC032B33}" type="pres">
      <dgm:prSet presAssocID="{BB119AA2-919B-4145-AB20-EF5640B5CEBE}" presName="sibTrans" presStyleCnt="0"/>
      <dgm:spPr/>
    </dgm:pt>
    <dgm:pt modelId="{E756D75F-3B1B-48A7-B708-755042800577}" type="pres">
      <dgm:prSet presAssocID="{5C0390B0-C027-46E2-8EA4-D3F0878E573A}" presName="node" presStyleLbl="node1" presStyleIdx="4" presStyleCnt="8" custScaleX="48937" custScaleY="53498" custLinFactNeighborX="31357" custLinFactNeighborY="67335">
        <dgm:presLayoutVars>
          <dgm:bulletEnabled val="1"/>
        </dgm:presLayoutVars>
      </dgm:prSet>
      <dgm:spPr/>
    </dgm:pt>
    <dgm:pt modelId="{BE0FDBF4-D7BD-437F-B46A-41C6C266084C}" type="pres">
      <dgm:prSet presAssocID="{7F6F51E0-B7A7-44D1-B15D-639F90E33366}" presName="sibTrans" presStyleCnt="0"/>
      <dgm:spPr/>
    </dgm:pt>
    <dgm:pt modelId="{9A4B6713-4875-483F-BB9A-2E3EB389D6AB}" type="pres">
      <dgm:prSet presAssocID="{E1332F16-A482-4D68-BB55-D9FD6D98538D}" presName="node" presStyleLbl="node1" presStyleIdx="5" presStyleCnt="8" custScaleX="48154" custScaleY="38947" custLinFactX="-28269" custLinFactNeighborX="-100000" custLinFactNeighborY="-47712">
        <dgm:presLayoutVars>
          <dgm:bulletEnabled val="1"/>
        </dgm:presLayoutVars>
      </dgm:prSet>
      <dgm:spPr/>
    </dgm:pt>
    <dgm:pt modelId="{476FCD22-BDD8-498B-8D52-CF6C0AD6DAAF}" type="pres">
      <dgm:prSet presAssocID="{43484C1B-C017-4271-9DB1-549006E74343}" presName="sibTrans" presStyleCnt="0"/>
      <dgm:spPr/>
    </dgm:pt>
    <dgm:pt modelId="{1795AB7F-9DF1-4998-B9F0-B0DF516B2A50}" type="pres">
      <dgm:prSet presAssocID="{1260946E-4890-4362-9FD8-EB44C21282C9}" presName="node" presStyleLbl="node1" presStyleIdx="6" presStyleCnt="8" custScaleX="52513" custScaleY="47438" custLinFactNeighborX="13535" custLinFactNeighborY="65">
        <dgm:presLayoutVars>
          <dgm:bulletEnabled val="1"/>
        </dgm:presLayoutVars>
      </dgm:prSet>
      <dgm:spPr/>
    </dgm:pt>
    <dgm:pt modelId="{495EEDCA-D184-42F2-A96D-2031E523B8F7}" type="pres">
      <dgm:prSet presAssocID="{065F11F4-8AEE-48D7-B02C-A055197FBAE4}" presName="sibTrans" presStyleCnt="0"/>
      <dgm:spPr/>
    </dgm:pt>
    <dgm:pt modelId="{275B9BFC-9CDF-4359-8A2B-9CCFCD6EA4C5}" type="pres">
      <dgm:prSet presAssocID="{11DCC229-6E44-4BCF-94AF-771788E76BD2}" presName="node" presStyleLbl="node1" presStyleIdx="7" presStyleCnt="8" custScaleX="56243" custScaleY="44649" custLinFactNeighborX="55710" custLinFactNeighborY="-44005">
        <dgm:presLayoutVars>
          <dgm:bulletEnabled val="1"/>
        </dgm:presLayoutVars>
      </dgm:prSet>
      <dgm:spPr/>
    </dgm:pt>
  </dgm:ptLst>
  <dgm:cxnLst>
    <dgm:cxn modelId="{93FB1006-72DE-4B6D-9FF7-1C1F3089D5A0}" type="presOf" srcId="{F6E032E1-CB4B-4CBB-A1B4-290DC864C12C}" destId="{95A7BCCC-A379-4EA2-B530-C858ED058D7B}" srcOrd="0" destOrd="0" presId="urn:microsoft.com/office/officeart/2005/8/layout/default"/>
    <dgm:cxn modelId="{DDF2AE08-01F0-476E-A2EA-1770CCB1BC86}" type="presOf" srcId="{C25C3D51-BD72-4396-B02F-D8C4F771E5B5}" destId="{DCAA2DB3-EBEC-463F-A69B-1B52F01E99D7}" srcOrd="0" destOrd="0" presId="urn:microsoft.com/office/officeart/2005/8/layout/default"/>
    <dgm:cxn modelId="{FA24BB08-30E3-4A03-A9C5-E7198D45C383}" type="presOf" srcId="{4AC50F03-E9FE-4EE2-A667-469EF6DF67DD}" destId="{72F4CCF2-AC79-4255-BF4B-5507F2FFD551}" srcOrd="0" destOrd="0" presId="urn:microsoft.com/office/officeart/2005/8/layout/default"/>
    <dgm:cxn modelId="{28C0BE0B-FB0F-48F7-AEBC-9B1E66D1C4CE}" srcId="{C25C3D51-BD72-4396-B02F-D8C4F771E5B5}" destId="{4AC50F03-E9FE-4EE2-A667-469EF6DF67DD}" srcOrd="0" destOrd="0" parTransId="{539735FA-39F6-4EEF-9664-B7A584E09CEF}" sibTransId="{B2C626A6-46D2-4AF6-A879-DBA8E0FA2230}"/>
    <dgm:cxn modelId="{6CE79114-D46A-48A9-B7C2-4E388DB463A1}" srcId="{C25C3D51-BD72-4396-B02F-D8C4F771E5B5}" destId="{5F943E7A-4538-475A-912D-BBF11FEDB7E1}" srcOrd="1" destOrd="0" parTransId="{C4E06BD4-AB3C-44C3-822D-158DF38D41CB}" sibTransId="{92E66807-E3F3-4960-8B7C-4DEF41D7E6ED}"/>
    <dgm:cxn modelId="{BEC8C436-8E70-4216-B80C-4C72AB32F081}" type="presOf" srcId="{319F0094-60A1-45CF-B5F8-669419275421}" destId="{656E9B9A-0C3A-4705-8A0D-C436321E4516}" srcOrd="0" destOrd="0" presId="urn:microsoft.com/office/officeart/2005/8/layout/default"/>
    <dgm:cxn modelId="{895C8F37-EE9C-4B3E-BDD2-8EB17585E860}" srcId="{C25C3D51-BD72-4396-B02F-D8C4F771E5B5}" destId="{11DCC229-6E44-4BCF-94AF-771788E76BD2}" srcOrd="7" destOrd="0" parTransId="{AE502751-B76E-4C10-ADA9-203DF0A1145A}" sibTransId="{C911BBBE-49A7-4728-AA01-4BD9948525C8}"/>
    <dgm:cxn modelId="{BAE72652-61C3-41FF-99A6-7EFB4DB63663}" type="presOf" srcId="{11DCC229-6E44-4BCF-94AF-771788E76BD2}" destId="{275B9BFC-9CDF-4359-8A2B-9CCFCD6EA4C5}" srcOrd="0" destOrd="0" presId="urn:microsoft.com/office/officeart/2005/8/layout/default"/>
    <dgm:cxn modelId="{3B192A5E-EF75-450C-A9F5-841E55BFC63B}" type="presOf" srcId="{5F943E7A-4538-475A-912D-BBF11FEDB7E1}" destId="{A2C256E4-EA06-46E1-B12C-09F52F705490}" srcOrd="0" destOrd="0" presId="urn:microsoft.com/office/officeart/2005/8/layout/default"/>
    <dgm:cxn modelId="{064DA86B-C1B5-4072-BF5B-8BC16A251A0A}" type="presOf" srcId="{5C0390B0-C027-46E2-8EA4-D3F0878E573A}" destId="{E756D75F-3B1B-48A7-B708-755042800577}" srcOrd="0" destOrd="0" presId="urn:microsoft.com/office/officeart/2005/8/layout/default"/>
    <dgm:cxn modelId="{68E91A78-EC33-4A6F-950A-BB07AB05723C}" srcId="{C25C3D51-BD72-4396-B02F-D8C4F771E5B5}" destId="{1260946E-4890-4362-9FD8-EB44C21282C9}" srcOrd="6" destOrd="0" parTransId="{292E1662-809A-4776-B712-8D4C03792CC4}" sibTransId="{065F11F4-8AEE-48D7-B02C-A055197FBAE4}"/>
    <dgm:cxn modelId="{632A55A8-0EB0-418D-816B-9A291D560426}" srcId="{C25C3D51-BD72-4396-B02F-D8C4F771E5B5}" destId="{319F0094-60A1-45CF-B5F8-669419275421}" srcOrd="2" destOrd="0" parTransId="{0AFDF597-5AAF-4206-B1E2-2CAB572D57FF}" sibTransId="{3A5A61E0-DC59-480D-89C2-9CF341B060CC}"/>
    <dgm:cxn modelId="{2AA0E2AF-5722-4589-A5F1-545409ABC7A1}" type="presOf" srcId="{E1332F16-A482-4D68-BB55-D9FD6D98538D}" destId="{9A4B6713-4875-483F-BB9A-2E3EB389D6AB}" srcOrd="0" destOrd="0" presId="urn:microsoft.com/office/officeart/2005/8/layout/default"/>
    <dgm:cxn modelId="{8BADECB2-E3D6-40FF-86F0-08D1FCE50257}" srcId="{C25C3D51-BD72-4396-B02F-D8C4F771E5B5}" destId="{5C0390B0-C027-46E2-8EA4-D3F0878E573A}" srcOrd="4" destOrd="0" parTransId="{FF287708-A80C-49F8-8293-B47BD8955797}" sibTransId="{7F6F51E0-B7A7-44D1-B15D-639F90E33366}"/>
    <dgm:cxn modelId="{5F4481C2-4FF8-467A-847E-AF3121FC5939}" type="presOf" srcId="{1260946E-4890-4362-9FD8-EB44C21282C9}" destId="{1795AB7F-9DF1-4998-B9F0-B0DF516B2A50}" srcOrd="0" destOrd="0" presId="urn:microsoft.com/office/officeart/2005/8/layout/default"/>
    <dgm:cxn modelId="{BDB1DEED-D0DB-404F-B99A-FB90EAA9F0A2}" srcId="{C25C3D51-BD72-4396-B02F-D8C4F771E5B5}" destId="{E1332F16-A482-4D68-BB55-D9FD6D98538D}" srcOrd="5" destOrd="0" parTransId="{CF095D28-2CF2-41DD-8217-9CBB3DDD53E7}" sibTransId="{43484C1B-C017-4271-9DB1-549006E74343}"/>
    <dgm:cxn modelId="{6E3AEBF7-AAC0-4D85-9406-5A874839F3ED}" srcId="{C25C3D51-BD72-4396-B02F-D8C4F771E5B5}" destId="{F6E032E1-CB4B-4CBB-A1B4-290DC864C12C}" srcOrd="3" destOrd="0" parTransId="{40BA1CB3-336D-40D3-A9AD-DF59A27FE6FC}" sibTransId="{BB119AA2-919B-4145-AB20-EF5640B5CEBE}"/>
    <dgm:cxn modelId="{4767DBA3-7977-4F72-8E2A-291DE711D557}" type="presParOf" srcId="{DCAA2DB3-EBEC-463F-A69B-1B52F01E99D7}" destId="{72F4CCF2-AC79-4255-BF4B-5507F2FFD551}" srcOrd="0" destOrd="0" presId="urn:microsoft.com/office/officeart/2005/8/layout/default"/>
    <dgm:cxn modelId="{7CEC283C-BD40-4857-B7E2-5E330A4C97B1}" type="presParOf" srcId="{DCAA2DB3-EBEC-463F-A69B-1B52F01E99D7}" destId="{07BBE6F4-24E3-4D30-8FDA-85A8C176DD0E}" srcOrd="1" destOrd="0" presId="urn:microsoft.com/office/officeart/2005/8/layout/default"/>
    <dgm:cxn modelId="{8DF2AFD1-0370-42B4-9441-0A00AD16025F}" type="presParOf" srcId="{DCAA2DB3-EBEC-463F-A69B-1B52F01E99D7}" destId="{A2C256E4-EA06-46E1-B12C-09F52F705490}" srcOrd="2" destOrd="0" presId="urn:microsoft.com/office/officeart/2005/8/layout/default"/>
    <dgm:cxn modelId="{8E945D36-EA8B-4855-A8B7-F8E14ABE713D}" type="presParOf" srcId="{DCAA2DB3-EBEC-463F-A69B-1B52F01E99D7}" destId="{0FC0B766-B7EE-4FC6-A7C4-A8A067C52D6C}" srcOrd="3" destOrd="0" presId="urn:microsoft.com/office/officeart/2005/8/layout/default"/>
    <dgm:cxn modelId="{0EC7D70F-4827-42BC-A9B1-D64FF623CD8C}" type="presParOf" srcId="{DCAA2DB3-EBEC-463F-A69B-1B52F01E99D7}" destId="{656E9B9A-0C3A-4705-8A0D-C436321E4516}" srcOrd="4" destOrd="0" presId="urn:microsoft.com/office/officeart/2005/8/layout/default"/>
    <dgm:cxn modelId="{CAB62469-5431-44D5-9232-457E261FE783}" type="presParOf" srcId="{DCAA2DB3-EBEC-463F-A69B-1B52F01E99D7}" destId="{8AC259AD-10B4-4516-A4EB-A25E9A34D20E}" srcOrd="5" destOrd="0" presId="urn:microsoft.com/office/officeart/2005/8/layout/default"/>
    <dgm:cxn modelId="{99F1DBEB-75AA-41FE-B7A1-A5064D7106D6}" type="presParOf" srcId="{DCAA2DB3-EBEC-463F-A69B-1B52F01E99D7}" destId="{95A7BCCC-A379-4EA2-B530-C858ED058D7B}" srcOrd="6" destOrd="0" presId="urn:microsoft.com/office/officeart/2005/8/layout/default"/>
    <dgm:cxn modelId="{94676845-A12E-4C4D-86D1-08FAF2979DEF}" type="presParOf" srcId="{DCAA2DB3-EBEC-463F-A69B-1B52F01E99D7}" destId="{BD5EB759-E394-4E39-9EF7-8018CC032B33}" srcOrd="7" destOrd="0" presId="urn:microsoft.com/office/officeart/2005/8/layout/default"/>
    <dgm:cxn modelId="{D70EC4DE-CEE4-46F3-874B-5A90870C2B34}" type="presParOf" srcId="{DCAA2DB3-EBEC-463F-A69B-1B52F01E99D7}" destId="{E756D75F-3B1B-48A7-B708-755042800577}" srcOrd="8" destOrd="0" presId="urn:microsoft.com/office/officeart/2005/8/layout/default"/>
    <dgm:cxn modelId="{993A7608-5E39-4E87-81FC-777682CD8FBA}" type="presParOf" srcId="{DCAA2DB3-EBEC-463F-A69B-1B52F01E99D7}" destId="{BE0FDBF4-D7BD-437F-B46A-41C6C266084C}" srcOrd="9" destOrd="0" presId="urn:microsoft.com/office/officeart/2005/8/layout/default"/>
    <dgm:cxn modelId="{620B670D-E50D-412D-B523-73524B51E610}" type="presParOf" srcId="{DCAA2DB3-EBEC-463F-A69B-1B52F01E99D7}" destId="{9A4B6713-4875-483F-BB9A-2E3EB389D6AB}" srcOrd="10" destOrd="0" presId="urn:microsoft.com/office/officeart/2005/8/layout/default"/>
    <dgm:cxn modelId="{E303F08D-99F2-4A0B-8917-D35A0D87ED5D}" type="presParOf" srcId="{DCAA2DB3-EBEC-463F-A69B-1B52F01E99D7}" destId="{476FCD22-BDD8-498B-8D52-CF6C0AD6DAAF}" srcOrd="11" destOrd="0" presId="urn:microsoft.com/office/officeart/2005/8/layout/default"/>
    <dgm:cxn modelId="{180F7CC0-3A6E-41B7-86FC-7952AFE34FA8}" type="presParOf" srcId="{DCAA2DB3-EBEC-463F-A69B-1B52F01E99D7}" destId="{1795AB7F-9DF1-4998-B9F0-B0DF516B2A50}" srcOrd="12" destOrd="0" presId="urn:microsoft.com/office/officeart/2005/8/layout/default"/>
    <dgm:cxn modelId="{888C6D50-A686-4C1E-97DE-9853F927A102}" type="presParOf" srcId="{DCAA2DB3-EBEC-463F-A69B-1B52F01E99D7}" destId="{495EEDCA-D184-42F2-A96D-2031E523B8F7}" srcOrd="13" destOrd="0" presId="urn:microsoft.com/office/officeart/2005/8/layout/default"/>
    <dgm:cxn modelId="{910B555F-E288-41FE-9430-2A27FFDABF23}" type="presParOf" srcId="{DCAA2DB3-EBEC-463F-A69B-1B52F01E99D7}" destId="{275B9BFC-9CDF-4359-8A2B-9CCFCD6EA4C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0138BF-65E0-4BA5-9CE6-08A9892F5C9B}"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060B39E8-0E06-4BE2-8715-C3E009F02A65}">
      <dgm:prSet/>
      <dgm:spPr/>
      <dgm:t>
        <a:bodyPr/>
        <a:lstStyle/>
        <a:p>
          <a:r>
            <a:rPr lang="en-US"/>
            <a:t>Detoxification</a:t>
          </a:r>
        </a:p>
      </dgm:t>
    </dgm:pt>
    <dgm:pt modelId="{01841AB6-15E6-482B-AC0C-D2F910C327E5}" type="parTrans" cxnId="{1AF0248E-E06A-4C59-AD85-96BDBE4B86BA}">
      <dgm:prSet/>
      <dgm:spPr/>
      <dgm:t>
        <a:bodyPr/>
        <a:lstStyle/>
        <a:p>
          <a:endParaRPr lang="en-US"/>
        </a:p>
      </dgm:t>
    </dgm:pt>
    <dgm:pt modelId="{D0598C3A-9BFC-4017-B938-4ED51ADFA1B2}" type="sibTrans" cxnId="{1AF0248E-E06A-4C59-AD85-96BDBE4B86BA}">
      <dgm:prSet/>
      <dgm:spPr/>
      <dgm:t>
        <a:bodyPr/>
        <a:lstStyle/>
        <a:p>
          <a:endParaRPr lang="en-US"/>
        </a:p>
      </dgm:t>
    </dgm:pt>
    <dgm:pt modelId="{15A10411-7C89-4D13-A273-0B17CE2F2415}">
      <dgm:prSet/>
      <dgm:spPr/>
      <dgm:t>
        <a:bodyPr/>
        <a:lstStyle/>
        <a:p>
          <a:r>
            <a:rPr lang="en-US"/>
            <a:t>Outpatient Services</a:t>
          </a:r>
        </a:p>
      </dgm:t>
    </dgm:pt>
    <dgm:pt modelId="{81FFD88A-E6F8-422C-B20C-4900196D5E27}" type="parTrans" cxnId="{40095E1B-C10E-4DC1-A485-B48882CF4AF7}">
      <dgm:prSet/>
      <dgm:spPr/>
      <dgm:t>
        <a:bodyPr/>
        <a:lstStyle/>
        <a:p>
          <a:endParaRPr lang="en-US"/>
        </a:p>
      </dgm:t>
    </dgm:pt>
    <dgm:pt modelId="{CE71BD74-41E1-4DD9-A376-4AB3CF36DB5A}" type="sibTrans" cxnId="{40095E1B-C10E-4DC1-A485-B48882CF4AF7}">
      <dgm:prSet/>
      <dgm:spPr/>
      <dgm:t>
        <a:bodyPr/>
        <a:lstStyle/>
        <a:p>
          <a:endParaRPr lang="en-US"/>
        </a:p>
      </dgm:t>
    </dgm:pt>
    <dgm:pt modelId="{51020C59-2A6C-4304-A0DD-EB68110D8AB0}">
      <dgm:prSet/>
      <dgm:spPr/>
      <dgm:t>
        <a:bodyPr/>
        <a:lstStyle/>
        <a:p>
          <a:r>
            <a:rPr lang="en-US"/>
            <a:t>Early Intervention</a:t>
          </a:r>
        </a:p>
      </dgm:t>
    </dgm:pt>
    <dgm:pt modelId="{8FF11868-AD62-49C4-B2E7-E801F4785917}" type="parTrans" cxnId="{70A00A88-407C-4D02-89DF-E4299882897C}">
      <dgm:prSet/>
      <dgm:spPr/>
      <dgm:t>
        <a:bodyPr/>
        <a:lstStyle/>
        <a:p>
          <a:endParaRPr lang="en-US"/>
        </a:p>
      </dgm:t>
    </dgm:pt>
    <dgm:pt modelId="{F77857E4-79FD-40DD-91B3-0FEAF69127F9}" type="sibTrans" cxnId="{70A00A88-407C-4D02-89DF-E4299882897C}">
      <dgm:prSet/>
      <dgm:spPr/>
      <dgm:t>
        <a:bodyPr/>
        <a:lstStyle/>
        <a:p>
          <a:endParaRPr lang="en-US"/>
        </a:p>
      </dgm:t>
    </dgm:pt>
    <dgm:pt modelId="{5B63AAC2-2F7E-4223-9EDD-E1368FDF867F}">
      <dgm:prSet/>
      <dgm:spPr/>
      <dgm:t>
        <a:bodyPr/>
        <a:lstStyle/>
        <a:p>
          <a:r>
            <a:rPr lang="en-US"/>
            <a:t>Level I</a:t>
          </a:r>
        </a:p>
      </dgm:t>
    </dgm:pt>
    <dgm:pt modelId="{3A7B11EC-7E7B-43D0-A408-A37354853AFF}" type="parTrans" cxnId="{3AF47EFB-8FDA-4657-BC94-79A33A6135D2}">
      <dgm:prSet/>
      <dgm:spPr/>
      <dgm:t>
        <a:bodyPr/>
        <a:lstStyle/>
        <a:p>
          <a:endParaRPr lang="en-US"/>
        </a:p>
      </dgm:t>
    </dgm:pt>
    <dgm:pt modelId="{4B52FA32-543A-4B21-9391-7C85E3F99024}" type="sibTrans" cxnId="{3AF47EFB-8FDA-4657-BC94-79A33A6135D2}">
      <dgm:prSet/>
      <dgm:spPr/>
      <dgm:t>
        <a:bodyPr/>
        <a:lstStyle/>
        <a:p>
          <a:endParaRPr lang="en-US"/>
        </a:p>
      </dgm:t>
    </dgm:pt>
    <dgm:pt modelId="{D2A629BB-EFEC-4E57-B392-C77D4BCA1891}">
      <dgm:prSet/>
      <dgm:spPr/>
      <dgm:t>
        <a:bodyPr/>
        <a:lstStyle/>
        <a:p>
          <a:r>
            <a:rPr lang="en-US"/>
            <a:t>Level II.1</a:t>
          </a:r>
        </a:p>
      </dgm:t>
    </dgm:pt>
    <dgm:pt modelId="{1BA19995-1DD3-4A7F-BF4E-900F66680B5B}" type="parTrans" cxnId="{7FC32DED-9814-4AF6-8EDF-879F8131AE66}">
      <dgm:prSet/>
      <dgm:spPr/>
      <dgm:t>
        <a:bodyPr/>
        <a:lstStyle/>
        <a:p>
          <a:endParaRPr lang="en-US"/>
        </a:p>
      </dgm:t>
    </dgm:pt>
    <dgm:pt modelId="{04472CFF-E459-41E1-904D-FF51F9E2DB90}" type="sibTrans" cxnId="{7FC32DED-9814-4AF6-8EDF-879F8131AE66}">
      <dgm:prSet/>
      <dgm:spPr/>
      <dgm:t>
        <a:bodyPr/>
        <a:lstStyle/>
        <a:p>
          <a:endParaRPr lang="en-US"/>
        </a:p>
      </dgm:t>
    </dgm:pt>
    <dgm:pt modelId="{4E3A603E-E659-41DE-B966-48AF28577830}">
      <dgm:prSet/>
      <dgm:spPr/>
      <dgm:t>
        <a:bodyPr/>
        <a:lstStyle/>
        <a:p>
          <a:r>
            <a:rPr lang="en-US"/>
            <a:t>Level II.2</a:t>
          </a:r>
        </a:p>
      </dgm:t>
    </dgm:pt>
    <dgm:pt modelId="{8650BD1F-1B6B-4905-BCCC-17CD47D0AFEE}" type="parTrans" cxnId="{7C89409D-7A72-4131-A711-7CCE86AF272C}">
      <dgm:prSet/>
      <dgm:spPr/>
      <dgm:t>
        <a:bodyPr/>
        <a:lstStyle/>
        <a:p>
          <a:endParaRPr lang="en-US"/>
        </a:p>
      </dgm:t>
    </dgm:pt>
    <dgm:pt modelId="{0E2C1B2D-ACEB-48E6-9D7C-82710C395FEE}" type="sibTrans" cxnId="{7C89409D-7A72-4131-A711-7CCE86AF272C}">
      <dgm:prSet/>
      <dgm:spPr/>
      <dgm:t>
        <a:bodyPr/>
        <a:lstStyle/>
        <a:p>
          <a:endParaRPr lang="en-US"/>
        </a:p>
      </dgm:t>
    </dgm:pt>
    <dgm:pt modelId="{E695316A-1810-409C-95CE-06CE8C42F143}">
      <dgm:prSet/>
      <dgm:spPr/>
      <dgm:t>
        <a:bodyPr/>
        <a:lstStyle/>
        <a:p>
          <a:r>
            <a:rPr lang="en-US"/>
            <a:t>Residential Treatment</a:t>
          </a:r>
        </a:p>
      </dgm:t>
    </dgm:pt>
    <dgm:pt modelId="{460D2FD9-AB83-42A1-A920-633BFB94ED22}" type="parTrans" cxnId="{109EBCF8-B3FB-4C26-B475-7EC3FC0FA9F1}">
      <dgm:prSet/>
      <dgm:spPr/>
      <dgm:t>
        <a:bodyPr/>
        <a:lstStyle/>
        <a:p>
          <a:endParaRPr lang="en-US"/>
        </a:p>
      </dgm:t>
    </dgm:pt>
    <dgm:pt modelId="{2464FA08-F14E-466A-AF55-810F2D884469}" type="sibTrans" cxnId="{109EBCF8-B3FB-4C26-B475-7EC3FC0FA9F1}">
      <dgm:prSet/>
      <dgm:spPr/>
      <dgm:t>
        <a:bodyPr/>
        <a:lstStyle/>
        <a:p>
          <a:endParaRPr lang="en-US"/>
        </a:p>
      </dgm:t>
    </dgm:pt>
    <dgm:pt modelId="{36E81AD8-5979-4776-B9FD-3F29D99F8BBE}">
      <dgm:prSet/>
      <dgm:spPr/>
      <dgm:t>
        <a:bodyPr/>
        <a:lstStyle/>
        <a:p>
          <a:r>
            <a:rPr lang="en-US"/>
            <a:t>Level III</a:t>
          </a:r>
        </a:p>
      </dgm:t>
    </dgm:pt>
    <dgm:pt modelId="{67982A3E-5F9B-42EF-8956-7FFA62615DEB}" type="parTrans" cxnId="{236F0F99-4F8F-4D66-AB48-998E6E747660}">
      <dgm:prSet/>
      <dgm:spPr/>
      <dgm:t>
        <a:bodyPr/>
        <a:lstStyle/>
        <a:p>
          <a:endParaRPr lang="en-US"/>
        </a:p>
      </dgm:t>
    </dgm:pt>
    <dgm:pt modelId="{EF034F42-98E1-4F5C-8350-C8A382047A23}" type="sibTrans" cxnId="{236F0F99-4F8F-4D66-AB48-998E6E747660}">
      <dgm:prSet/>
      <dgm:spPr/>
      <dgm:t>
        <a:bodyPr/>
        <a:lstStyle/>
        <a:p>
          <a:endParaRPr lang="en-US"/>
        </a:p>
      </dgm:t>
    </dgm:pt>
    <dgm:pt modelId="{4FB635C4-9628-4C93-BD1E-8655A0BC60EA}">
      <dgm:prSet/>
      <dgm:spPr/>
      <dgm:t>
        <a:bodyPr/>
        <a:lstStyle/>
        <a:p>
          <a:r>
            <a:rPr lang="en-US"/>
            <a:t>Level IV</a:t>
          </a:r>
        </a:p>
      </dgm:t>
    </dgm:pt>
    <dgm:pt modelId="{AD5CF678-69D7-464B-8399-BCEB154A6E76}" type="parTrans" cxnId="{E4FC538A-AE52-48FA-A142-6C970955CB36}">
      <dgm:prSet/>
      <dgm:spPr/>
      <dgm:t>
        <a:bodyPr/>
        <a:lstStyle/>
        <a:p>
          <a:endParaRPr lang="en-US"/>
        </a:p>
      </dgm:t>
    </dgm:pt>
    <dgm:pt modelId="{7D5AB62F-2813-48A5-8536-8D7C5ABEFC84}" type="sibTrans" cxnId="{E4FC538A-AE52-48FA-A142-6C970955CB36}">
      <dgm:prSet/>
      <dgm:spPr/>
      <dgm:t>
        <a:bodyPr/>
        <a:lstStyle/>
        <a:p>
          <a:endParaRPr lang="en-US"/>
        </a:p>
      </dgm:t>
    </dgm:pt>
    <dgm:pt modelId="{96176A63-32DE-4331-82DA-204F8F81E6B6}" type="pres">
      <dgm:prSet presAssocID="{B80138BF-65E0-4BA5-9CE6-08A9892F5C9B}" presName="linear" presStyleCnt="0">
        <dgm:presLayoutVars>
          <dgm:dir/>
          <dgm:animLvl val="lvl"/>
          <dgm:resizeHandles val="exact"/>
        </dgm:presLayoutVars>
      </dgm:prSet>
      <dgm:spPr/>
    </dgm:pt>
    <dgm:pt modelId="{529F9793-E201-4361-BDFA-83D8CBF51B23}" type="pres">
      <dgm:prSet presAssocID="{060B39E8-0E06-4BE2-8715-C3E009F02A65}" presName="parentLin" presStyleCnt="0"/>
      <dgm:spPr/>
    </dgm:pt>
    <dgm:pt modelId="{9D06F530-D743-4D7B-A91B-7AFA6D77C5F6}" type="pres">
      <dgm:prSet presAssocID="{060B39E8-0E06-4BE2-8715-C3E009F02A65}" presName="parentLeftMargin" presStyleLbl="node1" presStyleIdx="0" presStyleCnt="3"/>
      <dgm:spPr/>
    </dgm:pt>
    <dgm:pt modelId="{C71E66BD-E86A-4904-BDE8-001A3BACFD54}" type="pres">
      <dgm:prSet presAssocID="{060B39E8-0E06-4BE2-8715-C3E009F02A65}" presName="parentText" presStyleLbl="node1" presStyleIdx="0" presStyleCnt="3">
        <dgm:presLayoutVars>
          <dgm:chMax val="0"/>
          <dgm:bulletEnabled val="1"/>
        </dgm:presLayoutVars>
      </dgm:prSet>
      <dgm:spPr/>
    </dgm:pt>
    <dgm:pt modelId="{41E01D49-8CA9-4EF7-8986-A6D1DB0736F5}" type="pres">
      <dgm:prSet presAssocID="{060B39E8-0E06-4BE2-8715-C3E009F02A65}" presName="negativeSpace" presStyleCnt="0"/>
      <dgm:spPr/>
    </dgm:pt>
    <dgm:pt modelId="{2DF07C54-0D5A-4DEA-BB86-1DCA37328F1A}" type="pres">
      <dgm:prSet presAssocID="{060B39E8-0E06-4BE2-8715-C3E009F02A65}" presName="childText" presStyleLbl="conFgAcc1" presStyleIdx="0" presStyleCnt="3">
        <dgm:presLayoutVars>
          <dgm:bulletEnabled val="1"/>
        </dgm:presLayoutVars>
      </dgm:prSet>
      <dgm:spPr/>
    </dgm:pt>
    <dgm:pt modelId="{C92FD2C8-EC3B-44A7-98BF-8541C1A19AC7}" type="pres">
      <dgm:prSet presAssocID="{D0598C3A-9BFC-4017-B938-4ED51ADFA1B2}" presName="spaceBetweenRectangles" presStyleCnt="0"/>
      <dgm:spPr/>
    </dgm:pt>
    <dgm:pt modelId="{A1F69B79-DD91-4A7A-BFC9-32776F963CC7}" type="pres">
      <dgm:prSet presAssocID="{15A10411-7C89-4D13-A273-0B17CE2F2415}" presName="parentLin" presStyleCnt="0"/>
      <dgm:spPr/>
    </dgm:pt>
    <dgm:pt modelId="{E828DA0C-31F5-411D-AE36-F3A684982337}" type="pres">
      <dgm:prSet presAssocID="{15A10411-7C89-4D13-A273-0B17CE2F2415}" presName="parentLeftMargin" presStyleLbl="node1" presStyleIdx="0" presStyleCnt="3"/>
      <dgm:spPr/>
    </dgm:pt>
    <dgm:pt modelId="{08A4F1A5-4D6D-48EA-88BD-79D788BEFD38}" type="pres">
      <dgm:prSet presAssocID="{15A10411-7C89-4D13-A273-0B17CE2F2415}" presName="parentText" presStyleLbl="node1" presStyleIdx="1" presStyleCnt="3">
        <dgm:presLayoutVars>
          <dgm:chMax val="0"/>
          <dgm:bulletEnabled val="1"/>
        </dgm:presLayoutVars>
      </dgm:prSet>
      <dgm:spPr/>
    </dgm:pt>
    <dgm:pt modelId="{46F4AC40-5EEB-488A-AD84-329581D79877}" type="pres">
      <dgm:prSet presAssocID="{15A10411-7C89-4D13-A273-0B17CE2F2415}" presName="negativeSpace" presStyleCnt="0"/>
      <dgm:spPr/>
    </dgm:pt>
    <dgm:pt modelId="{6515A8F1-ACFA-4E75-A718-53020C4F7554}" type="pres">
      <dgm:prSet presAssocID="{15A10411-7C89-4D13-A273-0B17CE2F2415}" presName="childText" presStyleLbl="conFgAcc1" presStyleIdx="1" presStyleCnt="3">
        <dgm:presLayoutVars>
          <dgm:bulletEnabled val="1"/>
        </dgm:presLayoutVars>
      </dgm:prSet>
      <dgm:spPr/>
    </dgm:pt>
    <dgm:pt modelId="{E1100AD1-9EAE-4603-9B95-8E73889DE429}" type="pres">
      <dgm:prSet presAssocID="{CE71BD74-41E1-4DD9-A376-4AB3CF36DB5A}" presName="spaceBetweenRectangles" presStyleCnt="0"/>
      <dgm:spPr/>
    </dgm:pt>
    <dgm:pt modelId="{6611CBF6-B456-4316-9E18-BB913BDD21DB}" type="pres">
      <dgm:prSet presAssocID="{E695316A-1810-409C-95CE-06CE8C42F143}" presName="parentLin" presStyleCnt="0"/>
      <dgm:spPr/>
    </dgm:pt>
    <dgm:pt modelId="{C6F262C1-0925-46FD-9629-62CCC43BBCA7}" type="pres">
      <dgm:prSet presAssocID="{E695316A-1810-409C-95CE-06CE8C42F143}" presName="parentLeftMargin" presStyleLbl="node1" presStyleIdx="1" presStyleCnt="3"/>
      <dgm:spPr/>
    </dgm:pt>
    <dgm:pt modelId="{CBCC873E-27D6-4434-9352-451754480F44}" type="pres">
      <dgm:prSet presAssocID="{E695316A-1810-409C-95CE-06CE8C42F143}" presName="parentText" presStyleLbl="node1" presStyleIdx="2" presStyleCnt="3">
        <dgm:presLayoutVars>
          <dgm:chMax val="0"/>
          <dgm:bulletEnabled val="1"/>
        </dgm:presLayoutVars>
      </dgm:prSet>
      <dgm:spPr/>
    </dgm:pt>
    <dgm:pt modelId="{B0E64905-C25A-4B11-864D-9EB0403D04D4}" type="pres">
      <dgm:prSet presAssocID="{E695316A-1810-409C-95CE-06CE8C42F143}" presName="negativeSpace" presStyleCnt="0"/>
      <dgm:spPr/>
    </dgm:pt>
    <dgm:pt modelId="{E16F2D7B-1282-4329-A44A-08249E68FE82}" type="pres">
      <dgm:prSet presAssocID="{E695316A-1810-409C-95CE-06CE8C42F143}" presName="childText" presStyleLbl="conFgAcc1" presStyleIdx="2" presStyleCnt="3">
        <dgm:presLayoutVars>
          <dgm:bulletEnabled val="1"/>
        </dgm:presLayoutVars>
      </dgm:prSet>
      <dgm:spPr/>
    </dgm:pt>
  </dgm:ptLst>
  <dgm:cxnLst>
    <dgm:cxn modelId="{6675DD17-3F86-4E3C-A3E2-01EE20840AAD}" type="presOf" srcId="{4FB635C4-9628-4C93-BD1E-8655A0BC60EA}" destId="{E16F2D7B-1282-4329-A44A-08249E68FE82}" srcOrd="0" destOrd="1" presId="urn:microsoft.com/office/officeart/2005/8/layout/list1"/>
    <dgm:cxn modelId="{E7F2DD17-4862-4E0C-BBAC-09FB8ED33C47}" type="presOf" srcId="{36E81AD8-5979-4776-B9FD-3F29D99F8BBE}" destId="{E16F2D7B-1282-4329-A44A-08249E68FE82}" srcOrd="0" destOrd="0" presId="urn:microsoft.com/office/officeart/2005/8/layout/list1"/>
    <dgm:cxn modelId="{40095E1B-C10E-4DC1-A485-B48882CF4AF7}" srcId="{B80138BF-65E0-4BA5-9CE6-08A9892F5C9B}" destId="{15A10411-7C89-4D13-A273-0B17CE2F2415}" srcOrd="1" destOrd="0" parTransId="{81FFD88A-E6F8-422C-B20C-4900196D5E27}" sibTransId="{CE71BD74-41E1-4DD9-A376-4AB3CF36DB5A}"/>
    <dgm:cxn modelId="{AE90251E-E6D6-4D2B-999B-A4F401756D9A}" type="presOf" srcId="{060B39E8-0E06-4BE2-8715-C3E009F02A65}" destId="{C71E66BD-E86A-4904-BDE8-001A3BACFD54}" srcOrd="1" destOrd="0" presId="urn:microsoft.com/office/officeart/2005/8/layout/list1"/>
    <dgm:cxn modelId="{3B0B772E-0C2B-41DF-9751-899BEDC67349}" type="presOf" srcId="{D2A629BB-EFEC-4E57-B392-C77D4BCA1891}" destId="{6515A8F1-ACFA-4E75-A718-53020C4F7554}" srcOrd="0" destOrd="2" presId="urn:microsoft.com/office/officeart/2005/8/layout/list1"/>
    <dgm:cxn modelId="{EE767D5B-08A9-4DDE-B82F-DDC3818AE9B8}" type="presOf" srcId="{15A10411-7C89-4D13-A273-0B17CE2F2415}" destId="{08A4F1A5-4D6D-48EA-88BD-79D788BEFD38}" srcOrd="1" destOrd="0" presId="urn:microsoft.com/office/officeart/2005/8/layout/list1"/>
    <dgm:cxn modelId="{CA621168-EFC4-43BB-B06D-A0101C63F59E}" type="presOf" srcId="{060B39E8-0E06-4BE2-8715-C3E009F02A65}" destId="{9D06F530-D743-4D7B-A91B-7AFA6D77C5F6}" srcOrd="0" destOrd="0" presId="urn:microsoft.com/office/officeart/2005/8/layout/list1"/>
    <dgm:cxn modelId="{5DA54E6A-69AE-4B46-BFC3-2D1F78C16719}" type="presOf" srcId="{15A10411-7C89-4D13-A273-0B17CE2F2415}" destId="{E828DA0C-31F5-411D-AE36-F3A684982337}" srcOrd="0" destOrd="0" presId="urn:microsoft.com/office/officeart/2005/8/layout/list1"/>
    <dgm:cxn modelId="{70A00A88-407C-4D02-89DF-E4299882897C}" srcId="{15A10411-7C89-4D13-A273-0B17CE2F2415}" destId="{51020C59-2A6C-4304-A0DD-EB68110D8AB0}" srcOrd="0" destOrd="0" parTransId="{8FF11868-AD62-49C4-B2E7-E801F4785917}" sibTransId="{F77857E4-79FD-40DD-91B3-0FEAF69127F9}"/>
    <dgm:cxn modelId="{E4FC538A-AE52-48FA-A142-6C970955CB36}" srcId="{E695316A-1810-409C-95CE-06CE8C42F143}" destId="{4FB635C4-9628-4C93-BD1E-8655A0BC60EA}" srcOrd="1" destOrd="0" parTransId="{AD5CF678-69D7-464B-8399-BCEB154A6E76}" sibTransId="{7D5AB62F-2813-48A5-8536-8D7C5ABEFC84}"/>
    <dgm:cxn modelId="{1AF0248E-E06A-4C59-AD85-96BDBE4B86BA}" srcId="{B80138BF-65E0-4BA5-9CE6-08A9892F5C9B}" destId="{060B39E8-0E06-4BE2-8715-C3E009F02A65}" srcOrd="0" destOrd="0" parTransId="{01841AB6-15E6-482B-AC0C-D2F910C327E5}" sibTransId="{D0598C3A-9BFC-4017-B938-4ED51ADFA1B2}"/>
    <dgm:cxn modelId="{236F0F99-4F8F-4D66-AB48-998E6E747660}" srcId="{E695316A-1810-409C-95CE-06CE8C42F143}" destId="{36E81AD8-5979-4776-B9FD-3F29D99F8BBE}" srcOrd="0" destOrd="0" parTransId="{67982A3E-5F9B-42EF-8956-7FFA62615DEB}" sibTransId="{EF034F42-98E1-4F5C-8350-C8A382047A23}"/>
    <dgm:cxn modelId="{7C89409D-7A72-4131-A711-7CCE86AF272C}" srcId="{15A10411-7C89-4D13-A273-0B17CE2F2415}" destId="{4E3A603E-E659-41DE-B966-48AF28577830}" srcOrd="3" destOrd="0" parTransId="{8650BD1F-1B6B-4905-BCCC-17CD47D0AFEE}" sibTransId="{0E2C1B2D-ACEB-48E6-9D7C-82710C395FEE}"/>
    <dgm:cxn modelId="{BC4649A9-8D60-4780-A330-25B8C3865C66}" type="presOf" srcId="{5B63AAC2-2F7E-4223-9EDD-E1368FDF867F}" destId="{6515A8F1-ACFA-4E75-A718-53020C4F7554}" srcOrd="0" destOrd="1" presId="urn:microsoft.com/office/officeart/2005/8/layout/list1"/>
    <dgm:cxn modelId="{1F9E53AA-9707-4A9F-87C2-E922CD89ADF9}" type="presOf" srcId="{B80138BF-65E0-4BA5-9CE6-08A9892F5C9B}" destId="{96176A63-32DE-4331-82DA-204F8F81E6B6}" srcOrd="0" destOrd="0" presId="urn:microsoft.com/office/officeart/2005/8/layout/list1"/>
    <dgm:cxn modelId="{4F3B7ECB-1704-4954-A075-9D1AC077CCF2}" type="presOf" srcId="{4E3A603E-E659-41DE-B966-48AF28577830}" destId="{6515A8F1-ACFA-4E75-A718-53020C4F7554}" srcOrd="0" destOrd="3" presId="urn:microsoft.com/office/officeart/2005/8/layout/list1"/>
    <dgm:cxn modelId="{CE7371D7-8FDE-4BF7-8D5F-A05E7AB96494}" type="presOf" srcId="{51020C59-2A6C-4304-A0DD-EB68110D8AB0}" destId="{6515A8F1-ACFA-4E75-A718-53020C4F7554}" srcOrd="0" destOrd="0" presId="urn:microsoft.com/office/officeart/2005/8/layout/list1"/>
    <dgm:cxn modelId="{7FC32DED-9814-4AF6-8EDF-879F8131AE66}" srcId="{15A10411-7C89-4D13-A273-0B17CE2F2415}" destId="{D2A629BB-EFEC-4E57-B392-C77D4BCA1891}" srcOrd="2" destOrd="0" parTransId="{1BA19995-1DD3-4A7F-BF4E-900F66680B5B}" sibTransId="{04472CFF-E459-41E1-904D-FF51F9E2DB90}"/>
    <dgm:cxn modelId="{4F6CB7EF-B605-46AC-8B8C-391FF2022901}" type="presOf" srcId="{E695316A-1810-409C-95CE-06CE8C42F143}" destId="{C6F262C1-0925-46FD-9629-62CCC43BBCA7}" srcOrd="0" destOrd="0" presId="urn:microsoft.com/office/officeart/2005/8/layout/list1"/>
    <dgm:cxn modelId="{0BA1DAF5-9CB3-4762-90A5-7A8D05697310}" type="presOf" srcId="{E695316A-1810-409C-95CE-06CE8C42F143}" destId="{CBCC873E-27D6-4434-9352-451754480F44}" srcOrd="1" destOrd="0" presId="urn:microsoft.com/office/officeart/2005/8/layout/list1"/>
    <dgm:cxn modelId="{109EBCF8-B3FB-4C26-B475-7EC3FC0FA9F1}" srcId="{B80138BF-65E0-4BA5-9CE6-08A9892F5C9B}" destId="{E695316A-1810-409C-95CE-06CE8C42F143}" srcOrd="2" destOrd="0" parTransId="{460D2FD9-AB83-42A1-A920-633BFB94ED22}" sibTransId="{2464FA08-F14E-466A-AF55-810F2D884469}"/>
    <dgm:cxn modelId="{3AF47EFB-8FDA-4657-BC94-79A33A6135D2}" srcId="{15A10411-7C89-4D13-A273-0B17CE2F2415}" destId="{5B63AAC2-2F7E-4223-9EDD-E1368FDF867F}" srcOrd="1" destOrd="0" parTransId="{3A7B11EC-7E7B-43D0-A408-A37354853AFF}" sibTransId="{4B52FA32-543A-4B21-9391-7C85E3F99024}"/>
    <dgm:cxn modelId="{7E4EFB68-5A37-4385-9379-DFE4A7C01034}" type="presParOf" srcId="{96176A63-32DE-4331-82DA-204F8F81E6B6}" destId="{529F9793-E201-4361-BDFA-83D8CBF51B23}" srcOrd="0" destOrd="0" presId="urn:microsoft.com/office/officeart/2005/8/layout/list1"/>
    <dgm:cxn modelId="{77C3B450-632C-40B3-A18E-CCEEB44B0B9F}" type="presParOf" srcId="{529F9793-E201-4361-BDFA-83D8CBF51B23}" destId="{9D06F530-D743-4D7B-A91B-7AFA6D77C5F6}" srcOrd="0" destOrd="0" presId="urn:microsoft.com/office/officeart/2005/8/layout/list1"/>
    <dgm:cxn modelId="{A75E60C6-BC10-47A2-8407-86A88D8F5BEF}" type="presParOf" srcId="{529F9793-E201-4361-BDFA-83D8CBF51B23}" destId="{C71E66BD-E86A-4904-BDE8-001A3BACFD54}" srcOrd="1" destOrd="0" presId="urn:microsoft.com/office/officeart/2005/8/layout/list1"/>
    <dgm:cxn modelId="{C2499B84-D37C-4534-8780-7DB1CB1500DB}" type="presParOf" srcId="{96176A63-32DE-4331-82DA-204F8F81E6B6}" destId="{41E01D49-8CA9-4EF7-8986-A6D1DB0736F5}" srcOrd="1" destOrd="0" presId="urn:microsoft.com/office/officeart/2005/8/layout/list1"/>
    <dgm:cxn modelId="{AADA75D9-8759-46DB-98F7-151B0B5ECDD4}" type="presParOf" srcId="{96176A63-32DE-4331-82DA-204F8F81E6B6}" destId="{2DF07C54-0D5A-4DEA-BB86-1DCA37328F1A}" srcOrd="2" destOrd="0" presId="urn:microsoft.com/office/officeart/2005/8/layout/list1"/>
    <dgm:cxn modelId="{E0F1D361-D0EC-4D59-B4C5-62D54F0660B1}" type="presParOf" srcId="{96176A63-32DE-4331-82DA-204F8F81E6B6}" destId="{C92FD2C8-EC3B-44A7-98BF-8541C1A19AC7}" srcOrd="3" destOrd="0" presId="urn:microsoft.com/office/officeart/2005/8/layout/list1"/>
    <dgm:cxn modelId="{8993D5BF-EBA0-4413-98F4-0B23CB6D3544}" type="presParOf" srcId="{96176A63-32DE-4331-82DA-204F8F81E6B6}" destId="{A1F69B79-DD91-4A7A-BFC9-32776F963CC7}" srcOrd="4" destOrd="0" presId="urn:microsoft.com/office/officeart/2005/8/layout/list1"/>
    <dgm:cxn modelId="{9BF68CA8-C11A-43BB-B96D-A4A1C7C8DB37}" type="presParOf" srcId="{A1F69B79-DD91-4A7A-BFC9-32776F963CC7}" destId="{E828DA0C-31F5-411D-AE36-F3A684982337}" srcOrd="0" destOrd="0" presId="urn:microsoft.com/office/officeart/2005/8/layout/list1"/>
    <dgm:cxn modelId="{25688E4E-93AE-4EDA-9FD5-0E0232CBE697}" type="presParOf" srcId="{A1F69B79-DD91-4A7A-BFC9-32776F963CC7}" destId="{08A4F1A5-4D6D-48EA-88BD-79D788BEFD38}" srcOrd="1" destOrd="0" presId="urn:microsoft.com/office/officeart/2005/8/layout/list1"/>
    <dgm:cxn modelId="{FEBB9E6F-DAAE-4295-8C1F-FE663D68D101}" type="presParOf" srcId="{96176A63-32DE-4331-82DA-204F8F81E6B6}" destId="{46F4AC40-5EEB-488A-AD84-329581D79877}" srcOrd="5" destOrd="0" presId="urn:microsoft.com/office/officeart/2005/8/layout/list1"/>
    <dgm:cxn modelId="{58A8FB08-8A9F-4B07-B8A2-03A293A52239}" type="presParOf" srcId="{96176A63-32DE-4331-82DA-204F8F81E6B6}" destId="{6515A8F1-ACFA-4E75-A718-53020C4F7554}" srcOrd="6" destOrd="0" presId="urn:microsoft.com/office/officeart/2005/8/layout/list1"/>
    <dgm:cxn modelId="{C80DD820-401F-4F7B-AFD0-449178F73579}" type="presParOf" srcId="{96176A63-32DE-4331-82DA-204F8F81E6B6}" destId="{E1100AD1-9EAE-4603-9B95-8E73889DE429}" srcOrd="7" destOrd="0" presId="urn:microsoft.com/office/officeart/2005/8/layout/list1"/>
    <dgm:cxn modelId="{69FADBA0-6A81-4B96-9AB8-E3BE1A06081A}" type="presParOf" srcId="{96176A63-32DE-4331-82DA-204F8F81E6B6}" destId="{6611CBF6-B456-4316-9E18-BB913BDD21DB}" srcOrd="8" destOrd="0" presId="urn:microsoft.com/office/officeart/2005/8/layout/list1"/>
    <dgm:cxn modelId="{C3425B0E-D40C-4403-A389-E72106D128A1}" type="presParOf" srcId="{6611CBF6-B456-4316-9E18-BB913BDD21DB}" destId="{C6F262C1-0925-46FD-9629-62CCC43BBCA7}" srcOrd="0" destOrd="0" presId="urn:microsoft.com/office/officeart/2005/8/layout/list1"/>
    <dgm:cxn modelId="{67DE5D6A-D67C-43B6-A3CD-F64515224041}" type="presParOf" srcId="{6611CBF6-B456-4316-9E18-BB913BDD21DB}" destId="{CBCC873E-27D6-4434-9352-451754480F44}" srcOrd="1" destOrd="0" presId="urn:microsoft.com/office/officeart/2005/8/layout/list1"/>
    <dgm:cxn modelId="{38718E17-FD37-4655-87F6-0BAF1763D048}" type="presParOf" srcId="{96176A63-32DE-4331-82DA-204F8F81E6B6}" destId="{B0E64905-C25A-4B11-864D-9EB0403D04D4}" srcOrd="9" destOrd="0" presId="urn:microsoft.com/office/officeart/2005/8/layout/list1"/>
    <dgm:cxn modelId="{C3862C5B-902F-43DA-91E8-E3354FF5F8B7}" type="presParOf" srcId="{96176A63-32DE-4331-82DA-204F8F81E6B6}" destId="{E16F2D7B-1282-4329-A44A-08249E68FE8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C73EB-AE96-462F-8A36-A80F30DD1E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E0A5A00-A986-45F6-A0FD-308500D4CE7D}">
      <dgm:prSet/>
      <dgm:spPr/>
      <dgm:t>
        <a:bodyPr/>
        <a:lstStyle/>
        <a:p>
          <a:r>
            <a:rPr lang="en-US"/>
            <a:t>EMDR: Eye Movement Desensitization and Reprocessing (EMDR)</a:t>
          </a:r>
        </a:p>
      </dgm:t>
    </dgm:pt>
    <dgm:pt modelId="{51C9B487-3437-4218-ADC3-66ACA7AD0744}" type="parTrans" cxnId="{4DB94EE2-91BE-4AC6-81AE-7CE3C9A53D61}">
      <dgm:prSet/>
      <dgm:spPr/>
      <dgm:t>
        <a:bodyPr/>
        <a:lstStyle/>
        <a:p>
          <a:endParaRPr lang="en-US"/>
        </a:p>
      </dgm:t>
    </dgm:pt>
    <dgm:pt modelId="{C252EB94-66FD-4E21-88D5-6282B0EC05FC}" type="sibTrans" cxnId="{4DB94EE2-91BE-4AC6-81AE-7CE3C9A53D61}">
      <dgm:prSet/>
      <dgm:spPr/>
      <dgm:t>
        <a:bodyPr/>
        <a:lstStyle/>
        <a:p>
          <a:endParaRPr lang="en-US"/>
        </a:p>
      </dgm:t>
    </dgm:pt>
    <dgm:pt modelId="{0C9E71C7-0D16-41CE-8CC8-7EE255583347}">
      <dgm:prSet/>
      <dgm:spPr/>
      <dgm:t>
        <a:bodyPr/>
        <a:lstStyle/>
        <a:p>
          <a:r>
            <a:rPr lang="en-US"/>
            <a:t>TF-CBT Trauma-Focused Cognitive Behavioral Therapy </a:t>
          </a:r>
        </a:p>
      </dgm:t>
    </dgm:pt>
    <dgm:pt modelId="{586795F7-AFB4-4116-A4D1-9FC5FCCC0BD8}" type="parTrans" cxnId="{2BC09677-2E08-42DC-94BB-136C46FD896D}">
      <dgm:prSet/>
      <dgm:spPr/>
      <dgm:t>
        <a:bodyPr/>
        <a:lstStyle/>
        <a:p>
          <a:endParaRPr lang="en-US"/>
        </a:p>
      </dgm:t>
    </dgm:pt>
    <dgm:pt modelId="{6301011B-610D-42EE-8450-24681D93AD6A}" type="sibTrans" cxnId="{2BC09677-2E08-42DC-94BB-136C46FD896D}">
      <dgm:prSet/>
      <dgm:spPr/>
      <dgm:t>
        <a:bodyPr/>
        <a:lstStyle/>
        <a:p>
          <a:endParaRPr lang="en-US"/>
        </a:p>
      </dgm:t>
    </dgm:pt>
    <dgm:pt modelId="{F7248FE2-97B3-4FA8-91D2-F27F8F4F2945}">
      <dgm:prSet/>
      <dgm:spPr/>
      <dgm:t>
        <a:bodyPr/>
        <a:lstStyle/>
        <a:p>
          <a:r>
            <a:rPr lang="en-US"/>
            <a:t>Behavioral or Cognitive Behavioral Therapy (CBT)</a:t>
          </a:r>
        </a:p>
      </dgm:t>
    </dgm:pt>
    <dgm:pt modelId="{18145983-685C-4BA8-A6CA-B3EF8CE91F4C}" type="parTrans" cxnId="{4EA2EEAB-5D7B-47FD-8F0C-8016C8655211}">
      <dgm:prSet/>
      <dgm:spPr/>
      <dgm:t>
        <a:bodyPr/>
        <a:lstStyle/>
        <a:p>
          <a:endParaRPr lang="en-US"/>
        </a:p>
      </dgm:t>
    </dgm:pt>
    <dgm:pt modelId="{BFA331F1-9119-44FC-837A-D33B141EEED2}" type="sibTrans" cxnId="{4EA2EEAB-5D7B-47FD-8F0C-8016C8655211}">
      <dgm:prSet/>
      <dgm:spPr/>
      <dgm:t>
        <a:bodyPr/>
        <a:lstStyle/>
        <a:p>
          <a:endParaRPr lang="en-US"/>
        </a:p>
      </dgm:t>
    </dgm:pt>
    <dgm:pt modelId="{4FBB1262-084C-405F-AC47-E3B22E54AD8E}">
      <dgm:prSet/>
      <dgm:spPr/>
      <dgm:t>
        <a:bodyPr/>
        <a:lstStyle/>
        <a:p>
          <a:r>
            <a:rPr lang="en-US"/>
            <a:t>Group therapy</a:t>
          </a:r>
        </a:p>
      </dgm:t>
    </dgm:pt>
    <dgm:pt modelId="{C5101670-C3AD-4D0B-9935-AC72E8D316E4}" type="parTrans" cxnId="{3A71A738-4D34-4F60-9F2A-49983747CE1A}">
      <dgm:prSet/>
      <dgm:spPr/>
      <dgm:t>
        <a:bodyPr/>
        <a:lstStyle/>
        <a:p>
          <a:endParaRPr lang="en-US"/>
        </a:p>
      </dgm:t>
    </dgm:pt>
    <dgm:pt modelId="{13289E45-F5F2-416B-8D12-4C716C761A91}" type="sibTrans" cxnId="{3A71A738-4D34-4F60-9F2A-49983747CE1A}">
      <dgm:prSet/>
      <dgm:spPr/>
      <dgm:t>
        <a:bodyPr/>
        <a:lstStyle/>
        <a:p>
          <a:endParaRPr lang="en-US"/>
        </a:p>
      </dgm:t>
    </dgm:pt>
    <dgm:pt modelId="{927BE271-5421-4528-9A55-690768CEF02E}">
      <dgm:prSet/>
      <dgm:spPr/>
      <dgm:t>
        <a:bodyPr/>
        <a:lstStyle/>
        <a:p>
          <a:r>
            <a:rPr lang="en-US"/>
            <a:t>Medication</a:t>
          </a:r>
        </a:p>
      </dgm:t>
    </dgm:pt>
    <dgm:pt modelId="{E45AD1B8-036A-46FF-A841-796AF1D4E3E2}" type="parTrans" cxnId="{F98D7DB4-724B-4C57-BD6A-4CFEE16D8B6C}">
      <dgm:prSet/>
      <dgm:spPr/>
      <dgm:t>
        <a:bodyPr/>
        <a:lstStyle/>
        <a:p>
          <a:endParaRPr lang="en-US"/>
        </a:p>
      </dgm:t>
    </dgm:pt>
    <dgm:pt modelId="{1A14B10F-6F10-4B21-BD2E-CF9FFD4CD182}" type="sibTrans" cxnId="{F98D7DB4-724B-4C57-BD6A-4CFEE16D8B6C}">
      <dgm:prSet/>
      <dgm:spPr/>
      <dgm:t>
        <a:bodyPr/>
        <a:lstStyle/>
        <a:p>
          <a:endParaRPr lang="en-US"/>
        </a:p>
      </dgm:t>
    </dgm:pt>
    <dgm:pt modelId="{8327B1BD-E618-4F3F-9B06-30F141780E62}" type="pres">
      <dgm:prSet presAssocID="{42DC73EB-AE96-462F-8A36-A80F30DD1E9A}" presName="linear" presStyleCnt="0">
        <dgm:presLayoutVars>
          <dgm:animLvl val="lvl"/>
          <dgm:resizeHandles val="exact"/>
        </dgm:presLayoutVars>
      </dgm:prSet>
      <dgm:spPr/>
    </dgm:pt>
    <dgm:pt modelId="{F38847DE-C6B7-43A2-B9CD-F2C11EA90847}" type="pres">
      <dgm:prSet presAssocID="{DE0A5A00-A986-45F6-A0FD-308500D4CE7D}" presName="parentText" presStyleLbl="node1" presStyleIdx="0" presStyleCnt="5">
        <dgm:presLayoutVars>
          <dgm:chMax val="0"/>
          <dgm:bulletEnabled val="1"/>
        </dgm:presLayoutVars>
      </dgm:prSet>
      <dgm:spPr/>
    </dgm:pt>
    <dgm:pt modelId="{4A79217C-23F6-4050-811C-4C9334895628}" type="pres">
      <dgm:prSet presAssocID="{C252EB94-66FD-4E21-88D5-6282B0EC05FC}" presName="spacer" presStyleCnt="0"/>
      <dgm:spPr/>
    </dgm:pt>
    <dgm:pt modelId="{399A2DAB-CD81-4B6E-A3FC-EA772034ECF9}" type="pres">
      <dgm:prSet presAssocID="{0C9E71C7-0D16-41CE-8CC8-7EE255583347}" presName="parentText" presStyleLbl="node1" presStyleIdx="1" presStyleCnt="5">
        <dgm:presLayoutVars>
          <dgm:chMax val="0"/>
          <dgm:bulletEnabled val="1"/>
        </dgm:presLayoutVars>
      </dgm:prSet>
      <dgm:spPr/>
    </dgm:pt>
    <dgm:pt modelId="{726CCB64-4CBF-46F6-AEB7-44DD389F06C5}" type="pres">
      <dgm:prSet presAssocID="{6301011B-610D-42EE-8450-24681D93AD6A}" presName="spacer" presStyleCnt="0"/>
      <dgm:spPr/>
    </dgm:pt>
    <dgm:pt modelId="{230084E0-08E3-4273-9C9C-250E6134DB6C}" type="pres">
      <dgm:prSet presAssocID="{F7248FE2-97B3-4FA8-91D2-F27F8F4F2945}" presName="parentText" presStyleLbl="node1" presStyleIdx="2" presStyleCnt="5">
        <dgm:presLayoutVars>
          <dgm:chMax val="0"/>
          <dgm:bulletEnabled val="1"/>
        </dgm:presLayoutVars>
      </dgm:prSet>
      <dgm:spPr/>
    </dgm:pt>
    <dgm:pt modelId="{54138870-E46B-4875-A230-34C52708CBFE}" type="pres">
      <dgm:prSet presAssocID="{BFA331F1-9119-44FC-837A-D33B141EEED2}" presName="spacer" presStyleCnt="0"/>
      <dgm:spPr/>
    </dgm:pt>
    <dgm:pt modelId="{0DA32766-E22D-4201-BD76-41925E2A4132}" type="pres">
      <dgm:prSet presAssocID="{4FBB1262-084C-405F-AC47-E3B22E54AD8E}" presName="parentText" presStyleLbl="node1" presStyleIdx="3" presStyleCnt="5">
        <dgm:presLayoutVars>
          <dgm:chMax val="0"/>
          <dgm:bulletEnabled val="1"/>
        </dgm:presLayoutVars>
      </dgm:prSet>
      <dgm:spPr/>
    </dgm:pt>
    <dgm:pt modelId="{746835E9-E4F3-4560-A9D5-0B5FED7A39B7}" type="pres">
      <dgm:prSet presAssocID="{13289E45-F5F2-416B-8D12-4C716C761A91}" presName="spacer" presStyleCnt="0"/>
      <dgm:spPr/>
    </dgm:pt>
    <dgm:pt modelId="{7E16AB27-CE65-4FEA-AE4F-BCDA08872BDC}" type="pres">
      <dgm:prSet presAssocID="{927BE271-5421-4528-9A55-690768CEF02E}" presName="parentText" presStyleLbl="node1" presStyleIdx="4" presStyleCnt="5">
        <dgm:presLayoutVars>
          <dgm:chMax val="0"/>
          <dgm:bulletEnabled val="1"/>
        </dgm:presLayoutVars>
      </dgm:prSet>
      <dgm:spPr/>
    </dgm:pt>
  </dgm:ptLst>
  <dgm:cxnLst>
    <dgm:cxn modelId="{542C4932-7E8C-4B83-8845-1440805C6C29}" type="presOf" srcId="{4FBB1262-084C-405F-AC47-E3B22E54AD8E}" destId="{0DA32766-E22D-4201-BD76-41925E2A4132}" srcOrd="0" destOrd="0" presId="urn:microsoft.com/office/officeart/2005/8/layout/vList2"/>
    <dgm:cxn modelId="{3A71A738-4D34-4F60-9F2A-49983747CE1A}" srcId="{42DC73EB-AE96-462F-8A36-A80F30DD1E9A}" destId="{4FBB1262-084C-405F-AC47-E3B22E54AD8E}" srcOrd="3" destOrd="0" parTransId="{C5101670-C3AD-4D0B-9935-AC72E8D316E4}" sibTransId="{13289E45-F5F2-416B-8D12-4C716C761A91}"/>
    <dgm:cxn modelId="{3F77603B-1B58-4E65-9EE6-F7E5B36BDB0A}" type="presOf" srcId="{DE0A5A00-A986-45F6-A0FD-308500D4CE7D}" destId="{F38847DE-C6B7-43A2-B9CD-F2C11EA90847}" srcOrd="0" destOrd="0" presId="urn:microsoft.com/office/officeart/2005/8/layout/vList2"/>
    <dgm:cxn modelId="{4C935B42-A8AC-4FA6-9C4E-2F5F97C8811B}" type="presOf" srcId="{F7248FE2-97B3-4FA8-91D2-F27F8F4F2945}" destId="{230084E0-08E3-4273-9C9C-250E6134DB6C}" srcOrd="0" destOrd="0" presId="urn:microsoft.com/office/officeart/2005/8/layout/vList2"/>
    <dgm:cxn modelId="{2BC09677-2E08-42DC-94BB-136C46FD896D}" srcId="{42DC73EB-AE96-462F-8A36-A80F30DD1E9A}" destId="{0C9E71C7-0D16-41CE-8CC8-7EE255583347}" srcOrd="1" destOrd="0" parTransId="{586795F7-AFB4-4116-A4D1-9FC5FCCC0BD8}" sibTransId="{6301011B-610D-42EE-8450-24681D93AD6A}"/>
    <dgm:cxn modelId="{32B7E38B-523A-4865-BE97-5787D42767BE}" type="presOf" srcId="{0C9E71C7-0D16-41CE-8CC8-7EE255583347}" destId="{399A2DAB-CD81-4B6E-A3FC-EA772034ECF9}" srcOrd="0" destOrd="0" presId="urn:microsoft.com/office/officeart/2005/8/layout/vList2"/>
    <dgm:cxn modelId="{4EA2EEAB-5D7B-47FD-8F0C-8016C8655211}" srcId="{42DC73EB-AE96-462F-8A36-A80F30DD1E9A}" destId="{F7248FE2-97B3-4FA8-91D2-F27F8F4F2945}" srcOrd="2" destOrd="0" parTransId="{18145983-685C-4BA8-A6CA-B3EF8CE91F4C}" sibTransId="{BFA331F1-9119-44FC-837A-D33B141EEED2}"/>
    <dgm:cxn modelId="{2B2613B2-E44A-4DF1-9E6E-D94DC2DEEB67}" type="presOf" srcId="{927BE271-5421-4528-9A55-690768CEF02E}" destId="{7E16AB27-CE65-4FEA-AE4F-BCDA08872BDC}" srcOrd="0" destOrd="0" presId="urn:microsoft.com/office/officeart/2005/8/layout/vList2"/>
    <dgm:cxn modelId="{F98D7DB4-724B-4C57-BD6A-4CFEE16D8B6C}" srcId="{42DC73EB-AE96-462F-8A36-A80F30DD1E9A}" destId="{927BE271-5421-4528-9A55-690768CEF02E}" srcOrd="4" destOrd="0" parTransId="{E45AD1B8-036A-46FF-A841-796AF1D4E3E2}" sibTransId="{1A14B10F-6F10-4B21-BD2E-CF9FFD4CD182}"/>
    <dgm:cxn modelId="{4DB94EE2-91BE-4AC6-81AE-7CE3C9A53D61}" srcId="{42DC73EB-AE96-462F-8A36-A80F30DD1E9A}" destId="{DE0A5A00-A986-45F6-A0FD-308500D4CE7D}" srcOrd="0" destOrd="0" parTransId="{51C9B487-3437-4218-ADC3-66ACA7AD0744}" sibTransId="{C252EB94-66FD-4E21-88D5-6282B0EC05FC}"/>
    <dgm:cxn modelId="{FF39A1E9-522F-4AE9-BBB3-8C858A0BE5AB}" type="presOf" srcId="{42DC73EB-AE96-462F-8A36-A80F30DD1E9A}" destId="{8327B1BD-E618-4F3F-9B06-30F141780E62}" srcOrd="0" destOrd="0" presId="urn:microsoft.com/office/officeart/2005/8/layout/vList2"/>
    <dgm:cxn modelId="{51FAAF3A-5F78-4312-AD13-23B916F439D9}" type="presParOf" srcId="{8327B1BD-E618-4F3F-9B06-30F141780E62}" destId="{F38847DE-C6B7-43A2-B9CD-F2C11EA90847}" srcOrd="0" destOrd="0" presId="urn:microsoft.com/office/officeart/2005/8/layout/vList2"/>
    <dgm:cxn modelId="{E87474B9-4A8A-4C5D-8138-400D691A0B72}" type="presParOf" srcId="{8327B1BD-E618-4F3F-9B06-30F141780E62}" destId="{4A79217C-23F6-4050-811C-4C9334895628}" srcOrd="1" destOrd="0" presId="urn:microsoft.com/office/officeart/2005/8/layout/vList2"/>
    <dgm:cxn modelId="{C45AAE31-E576-4BF8-B6C9-200458162637}" type="presParOf" srcId="{8327B1BD-E618-4F3F-9B06-30F141780E62}" destId="{399A2DAB-CD81-4B6E-A3FC-EA772034ECF9}" srcOrd="2" destOrd="0" presId="urn:microsoft.com/office/officeart/2005/8/layout/vList2"/>
    <dgm:cxn modelId="{D0F2F4DF-F7B8-46FC-9555-F3A49664DC35}" type="presParOf" srcId="{8327B1BD-E618-4F3F-9B06-30F141780E62}" destId="{726CCB64-4CBF-46F6-AEB7-44DD389F06C5}" srcOrd="3" destOrd="0" presId="urn:microsoft.com/office/officeart/2005/8/layout/vList2"/>
    <dgm:cxn modelId="{8F79AF0A-C93E-4BBD-856C-2BB5D08A2153}" type="presParOf" srcId="{8327B1BD-E618-4F3F-9B06-30F141780E62}" destId="{230084E0-08E3-4273-9C9C-250E6134DB6C}" srcOrd="4" destOrd="0" presId="urn:microsoft.com/office/officeart/2005/8/layout/vList2"/>
    <dgm:cxn modelId="{66A8927C-353B-4326-9604-E8A57BED68E0}" type="presParOf" srcId="{8327B1BD-E618-4F3F-9B06-30F141780E62}" destId="{54138870-E46B-4875-A230-34C52708CBFE}" srcOrd="5" destOrd="0" presId="urn:microsoft.com/office/officeart/2005/8/layout/vList2"/>
    <dgm:cxn modelId="{F2189E20-B4D3-4D74-A9CB-BD5E63909DDF}" type="presParOf" srcId="{8327B1BD-E618-4F3F-9B06-30F141780E62}" destId="{0DA32766-E22D-4201-BD76-41925E2A4132}" srcOrd="6" destOrd="0" presId="urn:microsoft.com/office/officeart/2005/8/layout/vList2"/>
    <dgm:cxn modelId="{7B1B3C90-1FCF-4121-9225-64E8A7D141C4}" type="presParOf" srcId="{8327B1BD-E618-4F3F-9B06-30F141780E62}" destId="{746835E9-E4F3-4560-A9D5-0B5FED7A39B7}" srcOrd="7" destOrd="0" presId="urn:microsoft.com/office/officeart/2005/8/layout/vList2"/>
    <dgm:cxn modelId="{D7E95EA0-134A-47E3-9190-3C59135F5295}" type="presParOf" srcId="{8327B1BD-E618-4F3F-9B06-30F141780E62}" destId="{7E16AB27-CE65-4FEA-AE4F-BCDA08872BD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CCF2-AC79-4255-BF4B-5507F2FFD551}">
      <dsp:nvSpPr>
        <dsp:cNvPr id="0" name=""/>
        <dsp:cNvSpPr/>
      </dsp:nvSpPr>
      <dsp:spPr>
        <a:xfrm>
          <a:off x="1354" y="494440"/>
          <a:ext cx="5281305" cy="31687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Parents</a:t>
          </a:r>
        </a:p>
      </dsp:txBody>
      <dsp:txXfrm>
        <a:off x="1354" y="494440"/>
        <a:ext cx="5281305" cy="3168783"/>
      </dsp:txXfrm>
    </dsp:sp>
    <dsp:sp modelId="{A2C256E4-EA06-46E1-B12C-09F52F705490}">
      <dsp:nvSpPr>
        <dsp:cNvPr id="0" name=""/>
        <dsp:cNvSpPr/>
      </dsp:nvSpPr>
      <dsp:spPr>
        <a:xfrm>
          <a:off x="5810790" y="494440"/>
          <a:ext cx="5281305" cy="31687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DFCS</a:t>
          </a:r>
        </a:p>
      </dsp:txBody>
      <dsp:txXfrm>
        <a:off x="5810790" y="494440"/>
        <a:ext cx="5281305" cy="3168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CCF2-AC79-4255-BF4B-5507F2FFD551}">
      <dsp:nvSpPr>
        <dsp:cNvPr id="0" name=""/>
        <dsp:cNvSpPr/>
      </dsp:nvSpPr>
      <dsp:spPr>
        <a:xfrm>
          <a:off x="3250" y="402897"/>
          <a:ext cx="2578360" cy="15470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Parents</a:t>
          </a:r>
        </a:p>
      </dsp:txBody>
      <dsp:txXfrm>
        <a:off x="3250" y="402897"/>
        <a:ext cx="2578360" cy="1547016"/>
      </dsp:txXfrm>
    </dsp:sp>
    <dsp:sp modelId="{A2C256E4-EA06-46E1-B12C-09F52F705490}">
      <dsp:nvSpPr>
        <dsp:cNvPr id="0" name=""/>
        <dsp:cNvSpPr/>
      </dsp:nvSpPr>
      <dsp:spPr>
        <a:xfrm>
          <a:off x="2839446" y="402897"/>
          <a:ext cx="2578360" cy="15470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DFCS</a:t>
          </a:r>
        </a:p>
      </dsp:txBody>
      <dsp:txXfrm>
        <a:off x="2839446" y="402897"/>
        <a:ext cx="2578360" cy="1547016"/>
      </dsp:txXfrm>
    </dsp:sp>
    <dsp:sp modelId="{656E9B9A-0C3A-4705-8A0D-C436321E4516}">
      <dsp:nvSpPr>
        <dsp:cNvPr id="0" name=""/>
        <dsp:cNvSpPr/>
      </dsp:nvSpPr>
      <dsp:spPr>
        <a:xfrm>
          <a:off x="5675643" y="402897"/>
          <a:ext cx="2578360" cy="15470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Children</a:t>
          </a:r>
        </a:p>
      </dsp:txBody>
      <dsp:txXfrm>
        <a:off x="5675643" y="402897"/>
        <a:ext cx="2578360" cy="1547016"/>
      </dsp:txXfrm>
    </dsp:sp>
    <dsp:sp modelId="{95A7BCCC-A379-4EA2-B530-C858ED058D7B}">
      <dsp:nvSpPr>
        <dsp:cNvPr id="0" name=""/>
        <dsp:cNvSpPr/>
      </dsp:nvSpPr>
      <dsp:spPr>
        <a:xfrm>
          <a:off x="8511839" y="402897"/>
          <a:ext cx="2578360" cy="15470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Providers – Current or Potential </a:t>
          </a:r>
        </a:p>
      </dsp:txBody>
      <dsp:txXfrm>
        <a:off x="8511839" y="402897"/>
        <a:ext cx="2578360" cy="1547016"/>
      </dsp:txXfrm>
    </dsp:sp>
    <dsp:sp modelId="{E756D75F-3B1B-48A7-B708-755042800577}">
      <dsp:nvSpPr>
        <dsp:cNvPr id="0" name=""/>
        <dsp:cNvSpPr/>
      </dsp:nvSpPr>
      <dsp:spPr>
        <a:xfrm>
          <a:off x="3250" y="2207750"/>
          <a:ext cx="2578360" cy="15470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Informal Supports</a:t>
          </a:r>
        </a:p>
      </dsp:txBody>
      <dsp:txXfrm>
        <a:off x="3250" y="2207750"/>
        <a:ext cx="2578360" cy="1547016"/>
      </dsp:txXfrm>
    </dsp:sp>
    <dsp:sp modelId="{9A4B6713-4875-483F-BB9A-2E3EB389D6AB}">
      <dsp:nvSpPr>
        <dsp:cNvPr id="0" name=""/>
        <dsp:cNvSpPr/>
      </dsp:nvSpPr>
      <dsp:spPr>
        <a:xfrm>
          <a:off x="2839446" y="2207750"/>
          <a:ext cx="2578360" cy="15470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CASA</a:t>
          </a:r>
        </a:p>
      </dsp:txBody>
      <dsp:txXfrm>
        <a:off x="2839446" y="2207750"/>
        <a:ext cx="2578360" cy="1547016"/>
      </dsp:txXfrm>
    </dsp:sp>
    <dsp:sp modelId="{1795AB7F-9DF1-4998-B9F0-B0DF516B2A50}">
      <dsp:nvSpPr>
        <dsp:cNvPr id="0" name=""/>
        <dsp:cNvSpPr/>
      </dsp:nvSpPr>
      <dsp:spPr>
        <a:xfrm>
          <a:off x="5675643" y="2207750"/>
          <a:ext cx="2578360" cy="15470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Caregivers</a:t>
          </a:r>
        </a:p>
      </dsp:txBody>
      <dsp:txXfrm>
        <a:off x="5675643" y="2207750"/>
        <a:ext cx="2578360" cy="1547016"/>
      </dsp:txXfrm>
    </dsp:sp>
    <dsp:sp modelId="{275B9BFC-9CDF-4359-8A2B-9CCFCD6EA4C5}">
      <dsp:nvSpPr>
        <dsp:cNvPr id="0" name=""/>
        <dsp:cNvSpPr/>
      </dsp:nvSpPr>
      <dsp:spPr>
        <a:xfrm>
          <a:off x="8511839" y="2207750"/>
          <a:ext cx="2578360" cy="15470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Attorneys </a:t>
          </a:r>
        </a:p>
      </dsp:txBody>
      <dsp:txXfrm>
        <a:off x="8511839" y="2207750"/>
        <a:ext cx="2578360" cy="154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CCF2-AC79-4255-BF4B-5507F2FFD551}">
      <dsp:nvSpPr>
        <dsp:cNvPr id="0" name=""/>
        <dsp:cNvSpPr/>
      </dsp:nvSpPr>
      <dsp:spPr>
        <a:xfrm>
          <a:off x="3916865" y="0"/>
          <a:ext cx="2753194" cy="2293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Parents</a:t>
          </a:r>
        </a:p>
      </dsp:txBody>
      <dsp:txXfrm>
        <a:off x="3916865" y="0"/>
        <a:ext cx="2753194" cy="2293756"/>
      </dsp:txXfrm>
    </dsp:sp>
    <dsp:sp modelId="{A2C256E4-EA06-46E1-B12C-09F52F705490}">
      <dsp:nvSpPr>
        <dsp:cNvPr id="0" name=""/>
        <dsp:cNvSpPr/>
      </dsp:nvSpPr>
      <dsp:spPr>
        <a:xfrm>
          <a:off x="7357953" y="0"/>
          <a:ext cx="2467032" cy="18939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DFCS</a:t>
          </a:r>
        </a:p>
      </dsp:txBody>
      <dsp:txXfrm>
        <a:off x="7357953" y="0"/>
        <a:ext cx="2467032" cy="1893993"/>
      </dsp:txXfrm>
    </dsp:sp>
    <dsp:sp modelId="{656E9B9A-0C3A-4705-8A0D-C436321E4516}">
      <dsp:nvSpPr>
        <dsp:cNvPr id="0" name=""/>
        <dsp:cNvSpPr/>
      </dsp:nvSpPr>
      <dsp:spPr>
        <a:xfrm>
          <a:off x="9404869" y="2263775"/>
          <a:ext cx="2537194" cy="11652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Children</a:t>
          </a:r>
        </a:p>
      </dsp:txBody>
      <dsp:txXfrm>
        <a:off x="9404869" y="2263775"/>
        <a:ext cx="2537194" cy="1165234"/>
      </dsp:txXfrm>
    </dsp:sp>
    <dsp:sp modelId="{95A7BCCC-A379-4EA2-B530-C858ED058D7B}">
      <dsp:nvSpPr>
        <dsp:cNvPr id="0" name=""/>
        <dsp:cNvSpPr/>
      </dsp:nvSpPr>
      <dsp:spPr>
        <a:xfrm>
          <a:off x="731723" y="3639713"/>
          <a:ext cx="2740167" cy="19404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Providers – Current or Potential </a:t>
          </a:r>
        </a:p>
      </dsp:txBody>
      <dsp:txXfrm>
        <a:off x="731723" y="3639713"/>
        <a:ext cx="2740167" cy="1940436"/>
      </dsp:txXfrm>
    </dsp:sp>
    <dsp:sp modelId="{E756D75F-3B1B-48A7-B708-755042800577}">
      <dsp:nvSpPr>
        <dsp:cNvPr id="0" name=""/>
        <dsp:cNvSpPr/>
      </dsp:nvSpPr>
      <dsp:spPr>
        <a:xfrm>
          <a:off x="6412005" y="5122917"/>
          <a:ext cx="2645248" cy="17350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Informal Supports</a:t>
          </a:r>
        </a:p>
      </dsp:txBody>
      <dsp:txXfrm>
        <a:off x="6412005" y="5122917"/>
        <a:ext cx="2645248" cy="1735073"/>
      </dsp:txXfrm>
    </dsp:sp>
    <dsp:sp modelId="{9A4B6713-4875-483F-BB9A-2E3EB389D6AB}">
      <dsp:nvSpPr>
        <dsp:cNvPr id="0" name=""/>
        <dsp:cNvSpPr/>
      </dsp:nvSpPr>
      <dsp:spPr>
        <a:xfrm>
          <a:off x="969345" y="1627617"/>
          <a:ext cx="2602924" cy="12631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CASA</a:t>
          </a:r>
        </a:p>
      </dsp:txBody>
      <dsp:txXfrm>
        <a:off x="969345" y="1627617"/>
        <a:ext cx="2602924" cy="1263148"/>
      </dsp:txXfrm>
    </dsp:sp>
    <dsp:sp modelId="{1795AB7F-9DF1-4998-B9F0-B0DF516B2A50}">
      <dsp:nvSpPr>
        <dsp:cNvPr id="0" name=""/>
        <dsp:cNvSpPr/>
      </dsp:nvSpPr>
      <dsp:spPr>
        <a:xfrm>
          <a:off x="3493026" y="5319467"/>
          <a:ext cx="2838546" cy="15385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Caregivers</a:t>
          </a:r>
        </a:p>
      </dsp:txBody>
      <dsp:txXfrm>
        <a:off x="3493026" y="5319467"/>
        <a:ext cx="2838546" cy="1538532"/>
      </dsp:txXfrm>
    </dsp:sp>
    <dsp:sp modelId="{275B9BFC-9CDF-4359-8A2B-9CCFCD6EA4C5}">
      <dsp:nvSpPr>
        <dsp:cNvPr id="0" name=""/>
        <dsp:cNvSpPr/>
      </dsp:nvSpPr>
      <dsp:spPr>
        <a:xfrm>
          <a:off x="8901895" y="3935406"/>
          <a:ext cx="3040168" cy="14480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Attorneys </a:t>
          </a:r>
        </a:p>
      </dsp:txBody>
      <dsp:txXfrm>
        <a:off x="8901895" y="3935406"/>
        <a:ext cx="3040168" cy="1448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07C54-0D5A-4DEA-BB86-1DCA37328F1A}">
      <dsp:nvSpPr>
        <dsp:cNvPr id="0" name=""/>
        <dsp:cNvSpPr/>
      </dsp:nvSpPr>
      <dsp:spPr>
        <a:xfrm>
          <a:off x="0" y="363450"/>
          <a:ext cx="6900512"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E66BD-E86A-4904-BDE8-001A3BACFD54}">
      <dsp:nvSpPr>
        <dsp:cNvPr id="0" name=""/>
        <dsp:cNvSpPr/>
      </dsp:nvSpPr>
      <dsp:spPr>
        <a:xfrm>
          <a:off x="345025" y="9210"/>
          <a:ext cx="4830358"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en-US" sz="2400" kern="1200"/>
            <a:t>Detoxification</a:t>
          </a:r>
        </a:p>
      </dsp:txBody>
      <dsp:txXfrm>
        <a:off x="379610" y="43795"/>
        <a:ext cx="4761188" cy="639310"/>
      </dsp:txXfrm>
    </dsp:sp>
    <dsp:sp modelId="{6515A8F1-ACFA-4E75-A718-53020C4F7554}">
      <dsp:nvSpPr>
        <dsp:cNvPr id="0" name=""/>
        <dsp:cNvSpPr/>
      </dsp:nvSpPr>
      <dsp:spPr>
        <a:xfrm>
          <a:off x="0" y="1452090"/>
          <a:ext cx="6900512" cy="2192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99872" rIns="53555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Early Intervention</a:t>
          </a:r>
        </a:p>
        <a:p>
          <a:pPr marL="228600" lvl="1" indent="-228600" algn="l" defTabSz="1066800">
            <a:lnSpc>
              <a:spcPct val="90000"/>
            </a:lnSpc>
            <a:spcBef>
              <a:spcPct val="0"/>
            </a:spcBef>
            <a:spcAft>
              <a:spcPct val="15000"/>
            </a:spcAft>
            <a:buChar char="•"/>
          </a:pPr>
          <a:r>
            <a:rPr lang="en-US" sz="2400" kern="1200"/>
            <a:t>Level I</a:t>
          </a:r>
        </a:p>
        <a:p>
          <a:pPr marL="228600" lvl="1" indent="-228600" algn="l" defTabSz="1066800">
            <a:lnSpc>
              <a:spcPct val="90000"/>
            </a:lnSpc>
            <a:spcBef>
              <a:spcPct val="0"/>
            </a:spcBef>
            <a:spcAft>
              <a:spcPct val="15000"/>
            </a:spcAft>
            <a:buChar char="•"/>
          </a:pPr>
          <a:r>
            <a:rPr lang="en-US" sz="2400" kern="1200"/>
            <a:t>Level II.1</a:t>
          </a:r>
        </a:p>
        <a:p>
          <a:pPr marL="228600" lvl="1" indent="-228600" algn="l" defTabSz="1066800">
            <a:lnSpc>
              <a:spcPct val="90000"/>
            </a:lnSpc>
            <a:spcBef>
              <a:spcPct val="0"/>
            </a:spcBef>
            <a:spcAft>
              <a:spcPct val="15000"/>
            </a:spcAft>
            <a:buChar char="•"/>
          </a:pPr>
          <a:r>
            <a:rPr lang="en-US" sz="2400" kern="1200"/>
            <a:t>Level II.2</a:t>
          </a:r>
        </a:p>
      </dsp:txBody>
      <dsp:txXfrm>
        <a:off x="0" y="1452090"/>
        <a:ext cx="6900512" cy="2192400"/>
      </dsp:txXfrm>
    </dsp:sp>
    <dsp:sp modelId="{08A4F1A5-4D6D-48EA-88BD-79D788BEFD38}">
      <dsp:nvSpPr>
        <dsp:cNvPr id="0" name=""/>
        <dsp:cNvSpPr/>
      </dsp:nvSpPr>
      <dsp:spPr>
        <a:xfrm>
          <a:off x="345025" y="1097850"/>
          <a:ext cx="4830358" cy="708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en-US" sz="2400" kern="1200"/>
            <a:t>Outpatient Services</a:t>
          </a:r>
        </a:p>
      </dsp:txBody>
      <dsp:txXfrm>
        <a:off x="379610" y="1132435"/>
        <a:ext cx="4761188" cy="639310"/>
      </dsp:txXfrm>
    </dsp:sp>
    <dsp:sp modelId="{E16F2D7B-1282-4329-A44A-08249E68FE82}">
      <dsp:nvSpPr>
        <dsp:cNvPr id="0" name=""/>
        <dsp:cNvSpPr/>
      </dsp:nvSpPr>
      <dsp:spPr>
        <a:xfrm>
          <a:off x="0" y="4128330"/>
          <a:ext cx="6900512" cy="1398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99872" rIns="53555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Level III</a:t>
          </a:r>
        </a:p>
        <a:p>
          <a:pPr marL="228600" lvl="1" indent="-228600" algn="l" defTabSz="1066800">
            <a:lnSpc>
              <a:spcPct val="90000"/>
            </a:lnSpc>
            <a:spcBef>
              <a:spcPct val="0"/>
            </a:spcBef>
            <a:spcAft>
              <a:spcPct val="15000"/>
            </a:spcAft>
            <a:buChar char="•"/>
          </a:pPr>
          <a:r>
            <a:rPr lang="en-US" sz="2400" kern="1200"/>
            <a:t>Level IV</a:t>
          </a:r>
        </a:p>
      </dsp:txBody>
      <dsp:txXfrm>
        <a:off x="0" y="4128330"/>
        <a:ext cx="6900512" cy="1398600"/>
      </dsp:txXfrm>
    </dsp:sp>
    <dsp:sp modelId="{CBCC873E-27D6-4434-9352-451754480F44}">
      <dsp:nvSpPr>
        <dsp:cNvPr id="0" name=""/>
        <dsp:cNvSpPr/>
      </dsp:nvSpPr>
      <dsp:spPr>
        <a:xfrm>
          <a:off x="345025" y="3774090"/>
          <a:ext cx="4830358" cy="708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en-US" sz="2400" kern="1200"/>
            <a:t>Residential Treatment</a:t>
          </a:r>
        </a:p>
      </dsp:txBody>
      <dsp:txXfrm>
        <a:off x="379610" y="3808675"/>
        <a:ext cx="4761188"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47DE-C6B7-43A2-B9CD-F2C11EA90847}">
      <dsp:nvSpPr>
        <dsp:cNvPr id="0" name=""/>
        <dsp:cNvSpPr/>
      </dsp:nvSpPr>
      <dsp:spPr>
        <a:xfrm>
          <a:off x="0" y="122093"/>
          <a:ext cx="52578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EMDR: Eye Movement Desensitization and Reprocessing (EMDR)</a:t>
          </a:r>
        </a:p>
      </dsp:txBody>
      <dsp:txXfrm>
        <a:off x="48547" y="170640"/>
        <a:ext cx="5160706" cy="897406"/>
      </dsp:txXfrm>
    </dsp:sp>
    <dsp:sp modelId="{399A2DAB-CD81-4B6E-A3FC-EA772034ECF9}">
      <dsp:nvSpPr>
        <dsp:cNvPr id="0" name=""/>
        <dsp:cNvSpPr/>
      </dsp:nvSpPr>
      <dsp:spPr>
        <a:xfrm>
          <a:off x="0" y="1188593"/>
          <a:ext cx="5257800" cy="9945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TF-CBT Trauma-Focused Cognitive Behavioral Therapy </a:t>
          </a:r>
        </a:p>
      </dsp:txBody>
      <dsp:txXfrm>
        <a:off x="48547" y="1237140"/>
        <a:ext cx="5160706" cy="897406"/>
      </dsp:txXfrm>
    </dsp:sp>
    <dsp:sp modelId="{230084E0-08E3-4273-9C9C-250E6134DB6C}">
      <dsp:nvSpPr>
        <dsp:cNvPr id="0" name=""/>
        <dsp:cNvSpPr/>
      </dsp:nvSpPr>
      <dsp:spPr>
        <a:xfrm>
          <a:off x="0" y="2255093"/>
          <a:ext cx="5257800" cy="9945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Behavioral or Cognitive Behavioral Therapy (CBT)</a:t>
          </a:r>
        </a:p>
      </dsp:txBody>
      <dsp:txXfrm>
        <a:off x="48547" y="2303640"/>
        <a:ext cx="5160706" cy="897406"/>
      </dsp:txXfrm>
    </dsp:sp>
    <dsp:sp modelId="{0DA32766-E22D-4201-BD76-41925E2A4132}">
      <dsp:nvSpPr>
        <dsp:cNvPr id="0" name=""/>
        <dsp:cNvSpPr/>
      </dsp:nvSpPr>
      <dsp:spPr>
        <a:xfrm>
          <a:off x="0" y="3321593"/>
          <a:ext cx="5257800" cy="9945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Group therapy</a:t>
          </a:r>
        </a:p>
      </dsp:txBody>
      <dsp:txXfrm>
        <a:off x="48547" y="3370140"/>
        <a:ext cx="5160706" cy="897406"/>
      </dsp:txXfrm>
    </dsp:sp>
    <dsp:sp modelId="{7E16AB27-CE65-4FEA-AE4F-BCDA08872BDC}">
      <dsp:nvSpPr>
        <dsp:cNvPr id="0" name=""/>
        <dsp:cNvSpPr/>
      </dsp:nvSpPr>
      <dsp:spPr>
        <a:xfrm>
          <a:off x="0" y="4388094"/>
          <a:ext cx="52578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Medication</a:t>
          </a:r>
        </a:p>
      </dsp:txBody>
      <dsp:txXfrm>
        <a:off x="48547" y="4436641"/>
        <a:ext cx="51607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BF808F2-0489-43F7-B8E6-BD898CAB52C2}" type="datetimeFigureOut">
              <a:rPr lang="en-US" smtClean="0"/>
              <a:t>4/16/21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92D382D-7015-4E0B-A1AE-C82857A76AA5}" type="slidenum">
              <a:rPr lang="en-US" smtClean="0"/>
              <a:t>‹#›</a:t>
            </a:fld>
            <a:endParaRPr lang="en-US"/>
          </a:p>
        </p:txBody>
      </p:sp>
    </p:spTree>
    <p:extLst>
      <p:ext uri="{BB962C8B-B14F-4D97-AF65-F5344CB8AC3E}">
        <p14:creationId xmlns:p14="http://schemas.microsoft.com/office/powerpoint/2010/main" val="355519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1</a:t>
            </a:fld>
            <a:endParaRPr lang="en-US"/>
          </a:p>
        </p:txBody>
      </p:sp>
    </p:spTree>
    <p:extLst>
      <p:ext uri="{BB962C8B-B14F-4D97-AF65-F5344CB8AC3E}">
        <p14:creationId xmlns:p14="http://schemas.microsoft.com/office/powerpoint/2010/main" val="354913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aseline="0" dirty="0">
              <a:ea typeface="ＭＳ Ｐゴシック" charset="0"/>
              <a:cs typeface="+mn-cs"/>
            </a:endParaRPr>
          </a:p>
          <a:p>
            <a:r>
              <a:rPr lang="en-US" dirty="0"/>
              <a:t>Becoming distracted by issues other than safety, permanency and well-being for children. Not understanding the reason children are in care. Too vague or ambiguous outcomes. Vulnerable when case has been open a long time</a:t>
            </a:r>
          </a:p>
          <a:p>
            <a:r>
              <a:rPr lang="en-US" dirty="0"/>
              <a:t>Discourages parents, delays permanency</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10</a:t>
            </a:fld>
            <a:endParaRPr lang="en-US"/>
          </a:p>
        </p:txBody>
      </p:sp>
    </p:spTree>
    <p:extLst>
      <p:ext uri="{BB962C8B-B14F-4D97-AF65-F5344CB8AC3E}">
        <p14:creationId xmlns:p14="http://schemas.microsoft.com/office/powerpoint/2010/main" val="324705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provide examples of what could be done instead in later slides</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11</a:t>
            </a:fld>
            <a:endParaRPr lang="en-US"/>
          </a:p>
        </p:txBody>
      </p:sp>
    </p:spTree>
    <p:extLst>
      <p:ext uri="{BB962C8B-B14F-4D97-AF65-F5344CB8AC3E}">
        <p14:creationId xmlns:p14="http://schemas.microsoft.com/office/powerpoint/2010/main" val="295834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ea typeface="ＭＳ Ｐゴシック" charset="0"/>
                <a:cs typeface="+mn-cs"/>
              </a:rPr>
              <a:t>Tasks – what needs to be done to achieve the outcome?</a:t>
            </a:r>
          </a:p>
          <a:p>
            <a:pPr>
              <a:defRPr/>
            </a:pPr>
            <a:r>
              <a:rPr lang="en-US" baseline="0" dirty="0">
                <a:ea typeface="ＭＳ Ｐゴシック" charset="0"/>
                <a:cs typeface="+mn-cs"/>
              </a:rPr>
              <a:t>SMART – Specific, measurable, achievable, realistic, time-limited – but easy to understand</a:t>
            </a:r>
          </a:p>
          <a:p>
            <a:pPr>
              <a:defRPr/>
            </a:pPr>
            <a:r>
              <a:rPr lang="en-US" baseline="0" dirty="0">
                <a:ea typeface="ＭＳ Ｐゴシック" charset="0"/>
                <a:cs typeface="+mn-cs"/>
              </a:rPr>
              <a:t>Assessments are critical to developing tasks that are relevant</a:t>
            </a:r>
          </a:p>
          <a:p>
            <a:pPr>
              <a:defRPr/>
            </a:pPr>
            <a:endParaRPr lang="en-US" baseline="0" dirty="0">
              <a:ea typeface="ＭＳ Ｐゴシック" charset="0"/>
              <a:cs typeface="+mn-cs"/>
            </a:endParaRP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12</a:t>
            </a:fld>
            <a:endParaRPr lang="en-US"/>
          </a:p>
        </p:txBody>
      </p:sp>
    </p:spTree>
    <p:extLst>
      <p:ext uri="{BB962C8B-B14F-4D97-AF65-F5344CB8AC3E}">
        <p14:creationId xmlns:p14="http://schemas.microsoft.com/office/powerpoint/2010/main" val="3352111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CAN PUSH BACK ON RECOMMENDATIONS</a:t>
            </a:r>
          </a:p>
          <a:p>
            <a:pPr>
              <a:defRPr/>
            </a:pPr>
            <a:r>
              <a:rPr lang="en-US" dirty="0"/>
              <a:t>COLLABORATION: The parent’s perspective of how DFCS got involved, Include orders from hearings – avoids argument, what was going on at the time of the assessment</a:t>
            </a:r>
          </a:p>
          <a:p>
            <a:pPr>
              <a:defRPr/>
            </a:pPr>
            <a:r>
              <a:rPr lang="en-US" dirty="0"/>
              <a:t>INTER-RATER RELIABILITY:  – getting same results from different professionals administering the testing</a:t>
            </a:r>
          </a:p>
          <a:p>
            <a:pPr>
              <a:defRPr/>
            </a:pPr>
            <a:endParaRPr lang="en-US" dirty="0"/>
          </a:p>
          <a:p>
            <a:pPr>
              <a:defRPr/>
            </a:pPr>
            <a:r>
              <a:rPr lang="en-US" dirty="0"/>
              <a:t>BIO : Physical health including medications taken on an ongoing basis</a:t>
            </a:r>
          </a:p>
          <a:p>
            <a:pPr>
              <a:defRPr/>
            </a:pPr>
            <a:r>
              <a:rPr lang="en-US" dirty="0"/>
              <a:t>PSYCHO: </a:t>
            </a:r>
          </a:p>
          <a:p>
            <a:pPr>
              <a:defRPr/>
            </a:pPr>
            <a:r>
              <a:rPr lang="en-US" dirty="0"/>
              <a:t>  - Hx of counseling, MH history, hospitalizations</a:t>
            </a:r>
          </a:p>
          <a:p>
            <a:pPr>
              <a:defRPr/>
            </a:pPr>
            <a:r>
              <a:rPr lang="en-US" dirty="0"/>
              <a:t>   -IQ should be included – a lot of time when we have resistance from parents, often because of cognitive functioning – defense for low functioning could be the anger, resistance – helps guide treatment, know the manner in how you will treat the parent , Impact of their ability to work with providers  </a:t>
            </a:r>
          </a:p>
          <a:p>
            <a:pPr>
              <a:defRPr/>
            </a:pPr>
            <a:r>
              <a:rPr lang="en-US" dirty="0"/>
              <a:t>   - Includes some type of assessment of trauma – looking for indicators when doing history – Trauma Symptom Inventory</a:t>
            </a:r>
          </a:p>
          <a:p>
            <a:pPr>
              <a:defRPr/>
            </a:pPr>
            <a:endParaRPr lang="en-US" dirty="0"/>
          </a:p>
          <a:p>
            <a:pPr>
              <a:defRPr/>
            </a:pPr>
            <a:r>
              <a:rPr lang="en-US" dirty="0"/>
              <a:t>SOCIAL:  Organized into sections like social supports (raises risk not to have one, helps CM look for fictive kin), stressors, family of origin – family growing up, info that can be useful for diligent search, family hx of SUD, DV, DFCS hx, how disciplined, why and how they left home – helps track problem over time and look for exceptions</a:t>
            </a:r>
          </a:p>
          <a:p>
            <a:pPr>
              <a:defRPr/>
            </a:pPr>
            <a:r>
              <a:rPr lang="en-US" dirty="0"/>
              <a:t>   -When &amp; why they left school, additional training after school, school performance, failed grades, special ed services,</a:t>
            </a:r>
          </a:p>
          <a:p>
            <a:pPr>
              <a:defRPr/>
            </a:pPr>
            <a:r>
              <a:rPr lang="en-US" dirty="0"/>
              <a:t>   -Work history, income, longest place worked and why left</a:t>
            </a:r>
          </a:p>
          <a:p>
            <a:pPr>
              <a:defRPr/>
            </a:pPr>
            <a:r>
              <a:rPr lang="en-US" dirty="0"/>
              <a:t>   -Housing, how long, who is in home</a:t>
            </a:r>
          </a:p>
          <a:p>
            <a:pPr>
              <a:defRPr/>
            </a:pPr>
            <a:r>
              <a:rPr lang="en-US" dirty="0"/>
              <a:t>   -Significant relationships in chronological order, DV, how did relationships end, child support, current relationships</a:t>
            </a:r>
          </a:p>
          <a:p>
            <a:pPr>
              <a:defRPr/>
            </a:pPr>
            <a:r>
              <a:rPr lang="en-US" dirty="0"/>
              <a:t>SUD hx, go drug by drug chronologically, when started-who drank with – how often, how much, how long did it continue on, rehab</a:t>
            </a:r>
          </a:p>
          <a:p>
            <a:pPr>
              <a:defRPr/>
            </a:pPr>
            <a:r>
              <a:rPr lang="en-US" dirty="0"/>
              <a:t>   - Legal hx chronologically (arrests, not just convictions)</a:t>
            </a:r>
          </a:p>
          <a:p>
            <a:pPr>
              <a:defRPr/>
            </a:pPr>
            <a:r>
              <a:rPr lang="en-US" dirty="0"/>
              <a:t>CREDENTIALS: Proper training – Ex: phrases questions in ways that do not corrupt the answers</a:t>
            </a:r>
          </a:p>
          <a:p>
            <a:pPr>
              <a:defRPr/>
            </a:pPr>
            <a:r>
              <a:rPr lang="en-US" dirty="0"/>
              <a:t>RAW DATA: – Easier to read when charts are used, includes a useful statement such as “It is unlikely that cognitive factors would impact her ability to care for children.” </a:t>
            </a:r>
          </a:p>
          <a:p>
            <a:pPr>
              <a:defRPr/>
            </a:pPr>
            <a:r>
              <a:rPr lang="en-US" dirty="0"/>
              <a:t>                    - Explains the testing, how valid the test was, the interpretation </a:t>
            </a:r>
          </a:p>
          <a:p>
            <a:pPr>
              <a:defRPr/>
            </a:pPr>
            <a:r>
              <a:rPr lang="en-US" dirty="0"/>
              <a:t>RECOMMENDATIONS: </a:t>
            </a:r>
          </a:p>
          <a:p>
            <a:pPr>
              <a:defRPr/>
            </a:pPr>
            <a:r>
              <a:rPr lang="en-US" dirty="0"/>
              <a:t>   - Recommendations should focus on what is impacting the care of the children and what needs to happen – diagnosis is not as important as how it is impacting the care of the children</a:t>
            </a:r>
          </a:p>
          <a:p>
            <a:pPr>
              <a:defRPr/>
            </a:pPr>
            <a:r>
              <a:rPr lang="en-US" dirty="0"/>
              <a:t>   - Should clearly lay out why someone can or can’t do something</a:t>
            </a:r>
          </a:p>
          <a:p>
            <a:pPr>
              <a:defRPr/>
            </a:pPr>
            <a:endParaRPr lang="en-US" dirty="0"/>
          </a:p>
          <a:p>
            <a:pPr>
              <a:defRPr/>
            </a:pPr>
            <a:r>
              <a:rPr lang="en-US" dirty="0"/>
              <a:t>Not to be used alone, such as Sentence Completion, because it could help give some insight</a:t>
            </a:r>
          </a:p>
          <a:p>
            <a:pPr>
              <a:defRPr/>
            </a:pPr>
            <a:r>
              <a:rPr lang="en-US" dirty="0"/>
              <a:t>AAPI-2 – One of the few things that does not require direct contact with child – parenting attitudes and beliefs</a:t>
            </a:r>
          </a:p>
          <a:p>
            <a:pPr>
              <a:defRPr/>
            </a:pPr>
            <a:r>
              <a:rPr lang="en-US" dirty="0"/>
              <a:t>CAP – measures risk for child physical abuse, extremely good at </a:t>
            </a:r>
            <a:r>
              <a:rPr lang="en-US" dirty="0" err="1"/>
              <a:t>ID’ing</a:t>
            </a:r>
            <a:r>
              <a:rPr lang="en-US" dirty="0"/>
              <a:t> physical abusers – not a measure for anything other than physical abuse, very high reliability when not invalidated</a:t>
            </a:r>
          </a:p>
          <a:p>
            <a:pPr>
              <a:defRPr/>
            </a:pPr>
            <a:r>
              <a:rPr lang="en-US" dirty="0"/>
              <a:t>Assessment of risk for Child abuse and neglect – talks about evidence and why they are a concern and also includes strengths</a:t>
            </a:r>
          </a:p>
          <a:p>
            <a:pPr>
              <a:defRPr/>
            </a:pPr>
            <a:r>
              <a:rPr lang="en-US" dirty="0"/>
              <a:t>*Address and phone because we don’t always have the most current info</a:t>
            </a:r>
          </a:p>
          <a:p>
            <a:pPr>
              <a:defRPr/>
            </a:pPr>
            <a:r>
              <a:rPr lang="en-US" dirty="0"/>
              <a:t>*</a:t>
            </a:r>
          </a:p>
          <a:p>
            <a:pPr>
              <a:defRPr/>
            </a:pPr>
            <a:r>
              <a:rPr lang="en-US" dirty="0"/>
              <a:t>Lists testing tools used</a:t>
            </a:r>
          </a:p>
          <a:p>
            <a:pPr>
              <a:defRPr/>
            </a:pPr>
            <a:r>
              <a:rPr lang="en-US" dirty="0"/>
              <a:t>SUD – ex: stopped when got pregnant, when did you find out pregnant – cigarette smoking – will give enough to Emory  Prenatal Exposure Clinic  - hard to get a dx if don’t have a good history or all the FAS markers. Ask “when did you get pregnant, find out you got pregnant?” </a:t>
            </a:r>
          </a:p>
          <a:p>
            <a:pPr>
              <a:defRPr/>
            </a:pPr>
            <a:r>
              <a:rPr lang="en-US" dirty="0"/>
              <a:t>Ask questions like “Tell me ‘what does cut down mean’?</a:t>
            </a:r>
          </a:p>
          <a:p>
            <a:pPr>
              <a:defRPr/>
            </a:pPr>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13</a:t>
            </a:fld>
            <a:endParaRPr lang="en-US"/>
          </a:p>
        </p:txBody>
      </p:sp>
    </p:spTree>
    <p:extLst>
      <p:ext uri="{BB962C8B-B14F-4D97-AF65-F5344CB8AC3E}">
        <p14:creationId xmlns:p14="http://schemas.microsoft.com/office/powerpoint/2010/main" val="251592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What happens when there is a lack of collaboration about services and recommendations from assessments? </a:t>
            </a:r>
          </a:p>
          <a:p>
            <a:endParaRPr lang="en-US" i="1" dirty="0"/>
          </a:p>
          <a:p>
            <a:r>
              <a:rPr lang="en-US" i="1" dirty="0"/>
              <a:t>What could have been done to avoid this scenario? </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14</a:t>
            </a:fld>
            <a:endParaRPr lang="en-US"/>
          </a:p>
        </p:txBody>
      </p:sp>
    </p:spTree>
    <p:extLst>
      <p:ext uri="{BB962C8B-B14F-4D97-AF65-F5344CB8AC3E}">
        <p14:creationId xmlns:p14="http://schemas.microsoft.com/office/powerpoint/2010/main" val="322517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 begins to feel that a different course of treatment is needed – provider consults treatment team – provider collaborates with child welfare team – case plan is updated with the family. </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15</a:t>
            </a:fld>
            <a:endParaRPr lang="en-US"/>
          </a:p>
        </p:txBody>
      </p:sp>
    </p:spTree>
    <p:extLst>
      <p:ext uri="{BB962C8B-B14F-4D97-AF65-F5344CB8AC3E}">
        <p14:creationId xmlns:p14="http://schemas.microsoft.com/office/powerpoint/2010/main" val="365195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16</a:t>
            </a:fld>
            <a:endParaRPr lang="en-US"/>
          </a:p>
        </p:txBody>
      </p:sp>
    </p:spTree>
    <p:extLst>
      <p:ext uri="{BB962C8B-B14F-4D97-AF65-F5344CB8AC3E}">
        <p14:creationId xmlns:p14="http://schemas.microsoft.com/office/powerpoint/2010/main" val="2766679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17</a:t>
            </a:fld>
            <a:endParaRPr lang="en-US"/>
          </a:p>
        </p:txBody>
      </p:sp>
    </p:spTree>
    <p:extLst>
      <p:ext uri="{BB962C8B-B14F-4D97-AF65-F5344CB8AC3E}">
        <p14:creationId xmlns:p14="http://schemas.microsoft.com/office/powerpoint/2010/main" val="331966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Times New Roman" panose="02020603050405020304" pitchFamily="18" charset="0"/>
                <a:ea typeface="Calibri" panose="020F0502020204030204" pitchFamily="34" charset="0"/>
                <a:cs typeface="Times New Roman" panose="02020603050405020304" pitchFamily="18" charset="0"/>
              </a:rPr>
              <a:t>Trish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“Rules mandating when and where people sleep imposed by residential staff create a problem for a survivor who learned the only safe time to sleep is during the day, and that beds are unsafe places in which to sleep.” – Biological parent in residential treatment</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Context of Child Protection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dirty="0">
                <a:effectLst/>
                <a:latin typeface="Calibri" panose="020F0502020204030204" pitchFamily="34" charset="0"/>
                <a:ea typeface="Calibri" panose="020F0502020204030204" pitchFamily="34" charset="0"/>
                <a:cs typeface="Calibri" panose="020F0502020204030204" pitchFamily="34" charset="0"/>
              </a:rPr>
              <a:t>Did you ever encounter a situation when you meet someone that has kids and you happen to mention where you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How do they react? Do they hold kids closer, talk a little nicer? We, as an agency, hold a lot of power, and it’s intimidating. The very nature of a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between a parent and a case manager creates a context where the CM holds more power in the relationship.– Parents know CMs have the power to make judgements over their parenting capacity, so they might be afraid to discuss legitimate concerns.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Another thing that makes it difficult to engage families is Resistance to Change</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There are some feelings that are associated with resistance to change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shame, ambivalence and lack of confidence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So right now, I’d like you to put yourself in the shoes of a parent and CPS has knocked on your door – What does that mere knock on the door imply to a parent?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CPS involvement implies that a parent is either being accused or that have failed at the most basic responsibility a human has, caring for a child.–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Shame is one of the most uncomfortable feelings that we experience as humans. Feel shame when admit you did something wrong.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we work with parents that want to make a change, but you still get resistance to making the change. A parent may hate their drinking and the effect it has on them and their family, yet also find that drinking eases their feelings of self-loathing, or that their friends and social life revolve around drinking.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And when problems are long term, or previous attempts to change have been unsuccessful, they can see themselves as unlikely to succeed.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it like when you meet parents who deny problems that are obvious, or they minimize the issues?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denial or minimization is a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defense mechanism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thought of what they did is jut unbearable. Or maybe </a:t>
            </a:r>
            <a:r>
              <a:rPr lang="en-US" sz="1800" dirty="0"/>
              <a:t>they just </a:t>
            </a:r>
            <a:r>
              <a:rPr lang="en-US" sz="1800" u="sng" dirty="0"/>
              <a:t>don’t share your values </a:t>
            </a:r>
            <a:r>
              <a:rPr lang="en-US" sz="1800" dirty="0"/>
              <a:t>( about discipline, education, </a:t>
            </a:r>
            <a:r>
              <a:rPr lang="en-US" sz="1800" dirty="0" err="1"/>
              <a:t>etc</a:t>
            </a:r>
            <a:r>
              <a:rPr lang="en-US" sz="1800" dirty="0"/>
              <a:t>). Maybe they have </a:t>
            </a:r>
            <a:r>
              <a:rPr lang="en-US" sz="1800" u="sng" dirty="0"/>
              <a:t>intellectual issues </a:t>
            </a:r>
            <a:r>
              <a:rPr lang="en-US" sz="1800" dirty="0"/>
              <a:t>that make it hard for them to really understand the concerns. </a:t>
            </a: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parents face a possible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loss of freedom/liberty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arrested and any cooperation is perceived as an admission of guilt. What you say to DFCS can and will be held against you in a court of law.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Social Structure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Many of our parents have experienced discrimination. Oppression…  disadvantage…. </a:t>
            </a:r>
          </a:p>
          <a:p>
            <a:pPr algn="l"/>
            <a:r>
              <a:rPr lang="en-US" sz="1800" b="1" dirty="0">
                <a:effectLst/>
                <a:latin typeface="Calibri" panose="020F0502020204030204" pitchFamily="34" charset="0"/>
                <a:ea typeface="Calibri" panose="020F0502020204030204" pitchFamily="34" charset="0"/>
                <a:cs typeface="Times New Roman" panose="02020603050405020304" pitchFamily="18" charset="0"/>
              </a:rPr>
              <a:t>Trauma – </a:t>
            </a:r>
            <a:r>
              <a:rPr lang="en-US" sz="1800" b="0" i="0" u="none" strike="noStrike" baseline="0" dirty="0">
                <a:solidFill>
                  <a:srgbClr val="636C74"/>
                </a:solidFill>
                <a:latin typeface="OpenSans-Light"/>
              </a:rPr>
              <a:t>Individuals with significant trauma histories may respond very poorly to confrontation and pressure at the onset</a:t>
            </a:r>
          </a:p>
          <a:p>
            <a:pPr algn="l"/>
            <a:r>
              <a:rPr lang="en-US" sz="1800" b="0" i="0" u="none" strike="noStrike" baseline="0" dirty="0">
                <a:solidFill>
                  <a:srgbClr val="636C74"/>
                </a:solidFill>
                <a:latin typeface="OpenSans-Light"/>
              </a:rPr>
              <a:t>of treatment programming.</a:t>
            </a: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Maybe the parent has had a prior bad experience with DFCS (as an adult OR as a child,) Maybe what you are asking them to do reminds them of an adverse child experience (ex: residential drug </a:t>
            </a:r>
            <a:r>
              <a:rPr lang="en-US" sz="1800" b="0" dirty="0" err="1">
                <a:effectLst/>
                <a:latin typeface="Calibri" panose="020F0502020204030204" pitchFamily="34" charset="0"/>
                <a:ea typeface="Calibri" panose="020F0502020204030204" pitchFamily="34" charset="0"/>
                <a:cs typeface="Times New Roman" panose="02020603050405020304" pitchFamily="18" charset="0"/>
              </a:rPr>
              <a:t>tx</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 residential </a:t>
            </a:r>
            <a:r>
              <a:rPr lang="en-US" sz="1800" b="0" dirty="0" err="1">
                <a:effectLst/>
                <a:latin typeface="Calibri" panose="020F0502020204030204" pitchFamily="34" charset="0"/>
                <a:ea typeface="Calibri" panose="020F0502020204030204" pitchFamily="34" charset="0"/>
                <a:cs typeface="Times New Roman" panose="02020603050405020304" pitchFamily="18" charset="0"/>
              </a:rPr>
              <a:t>tx</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as a child; </a:t>
            </a:r>
            <a:r>
              <a:rPr lang="en-US" sz="1800" b="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Sometimes it is our own behavior that creates a barrier.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That v</a:t>
            </a:r>
            <a:r>
              <a:rPr lang="en-US" sz="1800" dirty="0">
                <a:effectLst/>
                <a:latin typeface="Calibri" panose="020F0502020204030204" pitchFamily="34" charset="0"/>
                <a:ea typeface="Calibri" panose="020F0502020204030204" pitchFamily="34" charset="0"/>
                <a:cs typeface="Times New Roman" panose="02020603050405020304" pitchFamily="18" charset="0"/>
              </a:rPr>
              <a:t>ery first meeting with a parent sets the tone for the relationship and future encounters. – Taking the position as an expert, arguing or trying to persuade or convince/lecture the parent to change can be perceived as confrontational. </a:t>
            </a:r>
          </a:p>
        </p:txBody>
      </p:sp>
      <p:sp>
        <p:nvSpPr>
          <p:cNvPr id="4" name="Slide Number Placeholder 3"/>
          <p:cNvSpPr>
            <a:spLocks noGrp="1"/>
          </p:cNvSpPr>
          <p:nvPr>
            <p:ph type="sldNum" sz="quarter" idx="5"/>
          </p:nvPr>
        </p:nvSpPr>
        <p:spPr/>
        <p:txBody>
          <a:bodyPr/>
          <a:lstStyle/>
          <a:p>
            <a:fld id="{C92D382D-7015-4E0B-A1AE-C82857A76AA5}" type="slidenum">
              <a:rPr lang="en-US" smtClean="0"/>
              <a:t>18</a:t>
            </a:fld>
            <a:endParaRPr lang="en-US"/>
          </a:p>
        </p:txBody>
      </p:sp>
    </p:spTree>
    <p:extLst>
      <p:ext uri="{BB962C8B-B14F-4D97-AF65-F5344CB8AC3E}">
        <p14:creationId xmlns:p14="http://schemas.microsoft.com/office/powerpoint/2010/main" val="291355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Practical Help </a:t>
            </a:r>
            <a:r>
              <a:rPr lang="en-US" dirty="0"/>
              <a:t>– When parent feels most pressing needs for help are being met, more motivated to participate – prompt response to meeting those needs builds trust</a:t>
            </a:r>
          </a:p>
          <a:p>
            <a:r>
              <a:rPr lang="en-US" b="1" dirty="0"/>
              <a:t>Listen</a:t>
            </a:r>
            <a:r>
              <a:rPr lang="en-US" dirty="0"/>
              <a:t> – Are we distracted, does our body language and facial expressions show we are listening? Are we just waiting to respond?</a:t>
            </a:r>
          </a:p>
          <a:p>
            <a:r>
              <a:rPr lang="en-US" b="1" dirty="0"/>
              <a:t>Words matter </a:t>
            </a:r>
            <a:r>
              <a:rPr lang="en-US" dirty="0"/>
              <a:t>– pay attention to the words we are using – use non-authoritarian language, avoid acronyms – What could you say other than “it’s policy, or it’s against policy…”</a:t>
            </a:r>
          </a:p>
          <a:p>
            <a:r>
              <a:rPr lang="en-US" b="1" dirty="0"/>
              <a:t>Exceptions</a:t>
            </a:r>
            <a:r>
              <a:rPr lang="en-US" dirty="0"/>
              <a:t> - See them early, promptly acknowledge them</a:t>
            </a:r>
          </a:p>
          <a:p>
            <a:r>
              <a:rPr lang="en-US" b="1" dirty="0"/>
              <a:t>Involve the family </a:t>
            </a:r>
            <a:r>
              <a:rPr lang="en-US" dirty="0"/>
              <a:t>– State the concern – ask for options, provide options (do as I say vs. collaboration) – Avoid actions that minimize the parent’s power</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19</a:t>
            </a:fld>
            <a:endParaRPr lang="en-US"/>
          </a:p>
        </p:txBody>
      </p:sp>
    </p:spTree>
    <p:extLst>
      <p:ext uri="{BB962C8B-B14F-4D97-AF65-F5344CB8AC3E}">
        <p14:creationId xmlns:p14="http://schemas.microsoft.com/office/powerpoint/2010/main" val="422574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2</a:t>
            </a:fld>
            <a:endParaRPr lang="en-US"/>
          </a:p>
        </p:txBody>
      </p:sp>
    </p:spTree>
    <p:extLst>
      <p:ext uri="{BB962C8B-B14F-4D97-AF65-F5344CB8AC3E}">
        <p14:creationId xmlns:p14="http://schemas.microsoft.com/office/powerpoint/2010/main" val="107649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Chrystal -</a:t>
            </a:r>
            <a:r>
              <a:rPr lang="en-US" dirty="0"/>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 start my day running to drop my urine [drug testing]. Then I go see my children, show up for my training program, look for a job, go to a meeting [Alcoholics Anonymous] and show up at my part-time job. I have to take the bus everywhere, sometimes eight buses for 4 hours a day. I don’t have the proper outer clothes. I don’t have money to buy lunch along the way, and everyone who works with me keeps me waiting so that I am late to my next appointment. I want my kids. I need a place to stay. I have to have a job, meetings keep me clean, and I am required to be in job training. This is a situation that’s setting me up to fail. I just can’t keep up and I don’t know where to start.”—Biological parent in an accountability court</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20</a:t>
            </a:fld>
            <a:endParaRPr lang="en-US"/>
          </a:p>
        </p:txBody>
      </p:sp>
    </p:spTree>
    <p:extLst>
      <p:ext uri="{BB962C8B-B14F-4D97-AF65-F5344CB8AC3E}">
        <p14:creationId xmlns:p14="http://schemas.microsoft.com/office/powerpoint/2010/main" val="4103812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Abuse – some element of choice is involved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Addiction - Person has lost </a:t>
            </a:r>
            <a:r>
              <a:rPr lang="en-US" i="1" dirty="0"/>
              <a:t>control</a:t>
            </a:r>
            <a:r>
              <a:rPr lang="en-US" dirty="0"/>
              <a:t> over use and can no longer stop or control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Dependence – need it to function, trying to stop can have withdrawal </a:t>
            </a:r>
            <a:r>
              <a:rPr lang="en-US" dirty="0" err="1"/>
              <a:t>sx</a:t>
            </a:r>
            <a:endParaRPr lang="en-US" dirty="0"/>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21</a:t>
            </a:fld>
            <a:endParaRPr lang="en-US"/>
          </a:p>
        </p:txBody>
      </p:sp>
    </p:spTree>
    <p:extLst>
      <p:ext uri="{BB962C8B-B14F-4D97-AF65-F5344CB8AC3E}">
        <p14:creationId xmlns:p14="http://schemas.microsoft.com/office/powerpoint/2010/main" val="1305896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approximately 20.3 million people aged 12 or</a:t>
            </a:r>
          </a:p>
          <a:p>
            <a:r>
              <a:rPr lang="en-US" dirty="0"/>
              <a:t>older had a substance use disorder (SUD) related to their</a:t>
            </a:r>
          </a:p>
          <a:p>
            <a:r>
              <a:rPr lang="en-US" dirty="0"/>
              <a:t>use of alcohol or illicit drugs in the past year, including</a:t>
            </a:r>
          </a:p>
          <a:p>
            <a:r>
              <a:rPr lang="en-US" dirty="0"/>
              <a:t>14.8 million people who had an alcohol use disorder and</a:t>
            </a:r>
          </a:p>
          <a:p>
            <a:r>
              <a:rPr lang="en-US" dirty="0"/>
              <a:t>8.1 million people who had an illicit drug use disorder.2</a:t>
            </a:r>
          </a:p>
          <a:p>
            <a:r>
              <a:rPr lang="en-US" dirty="0"/>
              <a:t>The most common illicit drug use disorder was marijuana</a:t>
            </a:r>
          </a:p>
          <a:p>
            <a:r>
              <a:rPr lang="en-US" dirty="0"/>
              <a:t>use disorder (4.4 million people). An estimated 2.0 million</a:t>
            </a:r>
          </a:p>
          <a:p>
            <a:r>
              <a:rPr lang="en-US" dirty="0"/>
              <a:t>people had an opioid use disorder. </a:t>
            </a:r>
          </a:p>
          <a:p>
            <a:r>
              <a:rPr lang="en-US" dirty="0"/>
              <a:t>About 40% of kids in foster care</a:t>
            </a:r>
          </a:p>
        </p:txBody>
      </p:sp>
      <p:sp>
        <p:nvSpPr>
          <p:cNvPr id="4" name="Slide Number Placeholder 3"/>
          <p:cNvSpPr>
            <a:spLocks noGrp="1"/>
          </p:cNvSpPr>
          <p:nvPr>
            <p:ph type="sldNum" sz="quarter" idx="5"/>
          </p:nvPr>
        </p:nvSpPr>
        <p:spPr/>
        <p:txBody>
          <a:bodyPr/>
          <a:lstStyle/>
          <a:p>
            <a:fld id="{C92D382D-7015-4E0B-A1AE-C82857A76AA5}" type="slidenum">
              <a:rPr lang="en-US" smtClean="0"/>
              <a:t>22</a:t>
            </a:fld>
            <a:endParaRPr lang="en-US"/>
          </a:p>
        </p:txBody>
      </p:sp>
    </p:spTree>
    <p:extLst>
      <p:ext uri="{BB962C8B-B14F-4D97-AF65-F5344CB8AC3E}">
        <p14:creationId xmlns:p14="http://schemas.microsoft.com/office/powerpoint/2010/main" val="2425800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 over 16% from 2000 to 2016 – GA is in that 31 -40% range</a:t>
            </a:r>
          </a:p>
          <a:p>
            <a:r>
              <a:rPr lang="en-US" dirty="0"/>
              <a:t>(Child Welfare Info Gateway)</a:t>
            </a:r>
          </a:p>
        </p:txBody>
      </p:sp>
      <p:sp>
        <p:nvSpPr>
          <p:cNvPr id="4" name="Slide Number Placeholder 3"/>
          <p:cNvSpPr>
            <a:spLocks noGrp="1"/>
          </p:cNvSpPr>
          <p:nvPr>
            <p:ph type="sldNum" sz="quarter" idx="5"/>
          </p:nvPr>
        </p:nvSpPr>
        <p:spPr/>
        <p:txBody>
          <a:bodyPr/>
          <a:lstStyle/>
          <a:p>
            <a:fld id="{C92D382D-7015-4E0B-A1AE-C82857A76AA5}" type="slidenum">
              <a:rPr lang="en-US" smtClean="0"/>
              <a:t>23</a:t>
            </a:fld>
            <a:endParaRPr lang="en-US"/>
          </a:p>
        </p:txBody>
      </p:sp>
    </p:spTree>
    <p:extLst>
      <p:ext uri="{BB962C8B-B14F-4D97-AF65-F5344CB8AC3E}">
        <p14:creationId xmlns:p14="http://schemas.microsoft.com/office/powerpoint/2010/main" val="418876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seeking behavior may be more important than meeting the basic needs of the children</a:t>
            </a:r>
          </a:p>
          <a:p>
            <a:r>
              <a:rPr lang="en-US" dirty="0"/>
              <a:t>Harder to recognize danger in the home</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24</a:t>
            </a:fld>
            <a:endParaRPr lang="en-US"/>
          </a:p>
        </p:txBody>
      </p:sp>
    </p:spTree>
    <p:extLst>
      <p:ext uri="{BB962C8B-B14F-4D97-AF65-F5344CB8AC3E}">
        <p14:creationId xmlns:p14="http://schemas.microsoft.com/office/powerpoint/2010/main" val="3178116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Detoxification </a:t>
            </a:r>
          </a:p>
          <a:p>
            <a:r>
              <a:rPr lang="en-US" altLang="en-US" dirty="0">
                <a:latin typeface="Arial" panose="020B0604020202020204" pitchFamily="34" charset="0"/>
              </a:rPr>
              <a:t>The process by which the body clears itself of drugs, is designed to manage the acute and potentially dangerous physiological effects of stopping drug use. Detoxification alone does not address the psychological, social, and behavioral problems associated with addiction and therefore does not typically produce lasting behavioral changes necessary for recovery. </a:t>
            </a:r>
          </a:p>
          <a:p>
            <a:endParaRPr lang="en-US" altLang="en-US" dirty="0">
              <a:latin typeface="Arial" panose="020B0604020202020204" pitchFamily="34" charset="0"/>
            </a:endParaRPr>
          </a:p>
          <a:p>
            <a:r>
              <a:rPr lang="en-US" altLang="en-US" dirty="0">
                <a:latin typeface="Arial" panose="020B0604020202020204" pitchFamily="34" charset="0"/>
              </a:rPr>
              <a:t>Substance Use Treatment Services </a:t>
            </a:r>
          </a:p>
          <a:p>
            <a:r>
              <a:rPr lang="en-US" altLang="en-US" dirty="0">
                <a:latin typeface="Arial" panose="020B0604020202020204" pitchFamily="34" charset="0"/>
              </a:rPr>
              <a:t>1. Outpatient Treatment programs vary in the types and intensity of services offered. Such treatment is more suitable for people with jobs or extensive social supports. Other outpatient models, such as intensive day treatment, can be comparable to residential programs in services and effectiveness, depending on the individual patient’s characteristics and needs. Some outpatient programs are also designed to treat patients with medical or other mental health problems in addition to their drug disorders. The levels of outpatient treatment are as follows: </a:t>
            </a:r>
          </a:p>
          <a:p>
            <a:endParaRPr lang="en-US" altLang="en-US" dirty="0">
              <a:latin typeface="Arial" panose="020B0604020202020204" pitchFamily="34" charset="0"/>
            </a:endParaRPr>
          </a:p>
          <a:p>
            <a:r>
              <a:rPr lang="en-US" altLang="en-US" dirty="0">
                <a:latin typeface="Arial" panose="020B0604020202020204" pitchFamily="34" charset="0"/>
              </a:rPr>
              <a:t>a. Early intervention services are a precursor to treatment. They are designed for adults or adolescents who are at risk of developing a substance use disorder but do not display any diagnostic criteria to be admitted to rehabilitation. During early intervention, treatment focuses on the risk factors that predispose the person to addiction and educates them about the negative repercussions of drug misuse. </a:t>
            </a:r>
          </a:p>
          <a:p>
            <a:r>
              <a:rPr lang="en-US" altLang="en-US" dirty="0">
                <a:latin typeface="Arial" panose="020B0604020202020204" pitchFamily="34" charset="0"/>
              </a:rPr>
              <a:t>b. Level I: Requires attendance to regularly scheduled meetings and allows individuals to carry on with their routine while receiving face-to-face services with addiction or mental health professionals. It is ideal for people who have jobs or a strong support system at home. Level I care includes evaluation, treatment and recovery follow-up services. It addresses the severity of the individual’s addiction, helps implement behavioral changes and ameliorates mental functioning. </a:t>
            </a:r>
          </a:p>
          <a:p>
            <a:r>
              <a:rPr lang="en-US" altLang="en-US" dirty="0">
                <a:latin typeface="Arial" panose="020B0604020202020204" pitchFamily="34" charset="0"/>
              </a:rPr>
              <a:t>c. Level II.1: Intensive outpatient treatment can accommodate medical, psychiatric and psychopharmacological consultation, medication management and 24-hour crisis services. The program provides support services such as counseling and education on mental health, substance use, childcare, vocational training and transportation. </a:t>
            </a:r>
          </a:p>
          <a:p>
            <a:r>
              <a:rPr lang="en-US" altLang="en-US" dirty="0">
                <a:latin typeface="Arial" panose="020B0604020202020204" pitchFamily="34" charset="0"/>
              </a:rPr>
              <a:t>d. Level II.2: Partial hospitalization is like Level II.1 however psychiatric and medical services are provided directly along with laboratory services.</a:t>
            </a:r>
          </a:p>
          <a:p>
            <a:endParaRPr lang="en-US" altLang="en-US" dirty="0">
              <a:latin typeface="Arial" panose="020B0604020202020204" pitchFamily="34" charset="0"/>
            </a:endParaRPr>
          </a:p>
          <a:p>
            <a:r>
              <a:rPr lang="en-US" altLang="en-US" dirty="0">
                <a:latin typeface="Arial" panose="020B0604020202020204" pitchFamily="34" charset="0"/>
              </a:rPr>
              <a:t>2. Residential Treatment (Level III and IV): Level III provides intensive 24 hours a day, generally in non-hospital settings. Treatment is highly structured with activities designed to help residents examine damaging beliefs, self-concepts, and destructive patterns of behavior and adopt new, more harmonious and constructive ways to interact with others. Level IV offers 24-hour medically directed evaluation, care and treatment, including daily meetings with a physician. The facilities are usually equipped with the resources of general acute care or psychiatric hospitals and offer substance abuse treatment that addresses co-occurring disorders. Treatment focuses on stabilization and preparation for transfer to a less robust level of care for continued monitoring. </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Adapted from DFCS Child Welfare Policy Manual 19.26 </a:t>
            </a:r>
          </a:p>
          <a:p>
            <a:r>
              <a:rPr lang="en-US" altLang="en-US" dirty="0">
                <a:latin typeface="Arial" panose="020B0604020202020204" pitchFamily="34" charset="0"/>
              </a:rPr>
              <a:t>Based on NIDA. (2012, December 1). Principles of Drug Addiction Treatment: A Research-Based Guide (Third Edition). Retrieved from https://www.drugabuse.gov/publications/principles-drug-addiction-treatment-research-based-guide-third-edition on 2018, January 16 </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25</a:t>
            </a:fld>
            <a:endParaRPr lang="en-US"/>
          </a:p>
        </p:txBody>
      </p:sp>
    </p:spTree>
    <p:extLst>
      <p:ext uri="{BB962C8B-B14F-4D97-AF65-F5344CB8AC3E}">
        <p14:creationId xmlns:p14="http://schemas.microsoft.com/office/powerpoint/2010/main" val="2519480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part of Treatment and  maintaining sobriety is learning what “triggers” are and how to recognize them and interrupt this process before cravings occur.  This prevents relapse.  One may look at it as strengthening the brain to do this just as we train and strengthen other parts of the body.  </a:t>
            </a:r>
          </a:p>
          <a:p>
            <a:r>
              <a:rPr lang="en-US" dirty="0"/>
              <a:t>Note:  Slide is from Cognitive Behavioral techniques for recovery.  </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26</a:t>
            </a:fld>
            <a:endParaRPr lang="en-US"/>
          </a:p>
        </p:txBody>
      </p:sp>
    </p:spTree>
    <p:extLst>
      <p:ext uri="{BB962C8B-B14F-4D97-AF65-F5344CB8AC3E}">
        <p14:creationId xmlns:p14="http://schemas.microsoft.com/office/powerpoint/2010/main" val="428054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Substance Abuse and Mental Health Services Administration (SAMHSA), in 2012,16 delineated four major dimensions that support a life in recovery:</a:t>
            </a:r>
          </a:p>
          <a:p>
            <a:r>
              <a:rPr lang="en-US" dirty="0"/>
              <a:t> </a:t>
            </a:r>
          </a:p>
          <a:p>
            <a:r>
              <a:rPr lang="en-US" dirty="0"/>
              <a:t>Health: overcoming or managing one’s disease(s) or symptoms – for example, abstaining from use of alcohol, illicit drugs, and nonprescribed medications if one has an addiction problem – and for everyone in recovery, making informed healthy choices that support physical and emotional wellbeing;</a:t>
            </a:r>
          </a:p>
          <a:p>
            <a:r>
              <a:rPr lang="en-US" dirty="0"/>
              <a:t> </a:t>
            </a:r>
          </a:p>
          <a:p>
            <a:r>
              <a:rPr lang="en-US" dirty="0"/>
              <a:t>Home: a stable and safe place to live;</a:t>
            </a:r>
          </a:p>
          <a:p>
            <a:r>
              <a:rPr lang="en-US" dirty="0"/>
              <a:t> </a:t>
            </a:r>
          </a:p>
          <a:p>
            <a:r>
              <a:rPr lang="en-US" dirty="0"/>
              <a:t>Purpose: meaningful daily activities – such as a job, study, volunteerism, family caretaking, or creative endeavors – and the independence, income, and resources to participate in society; and</a:t>
            </a:r>
          </a:p>
          <a:p>
            <a:r>
              <a:rPr lang="en-US" dirty="0"/>
              <a:t> </a:t>
            </a:r>
          </a:p>
          <a:p>
            <a:r>
              <a:rPr lang="en-US" dirty="0"/>
              <a:t>Community: relationships and social networks that provide support, friendship, love, and hope.</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27</a:t>
            </a:fld>
            <a:endParaRPr lang="en-US" dirty="0"/>
          </a:p>
        </p:txBody>
      </p:sp>
    </p:spTree>
    <p:extLst>
      <p:ext uri="{BB962C8B-B14F-4D97-AF65-F5344CB8AC3E}">
        <p14:creationId xmlns:p14="http://schemas.microsoft.com/office/powerpoint/2010/main" val="3872444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28</a:t>
            </a:fld>
            <a:endParaRPr lang="en-US"/>
          </a:p>
        </p:txBody>
      </p:sp>
    </p:spTree>
    <p:extLst>
      <p:ext uri="{BB962C8B-B14F-4D97-AF65-F5344CB8AC3E}">
        <p14:creationId xmlns:p14="http://schemas.microsoft.com/office/powerpoint/2010/main" val="3073482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29</a:t>
            </a:fld>
            <a:endParaRPr lang="en-US"/>
          </a:p>
        </p:txBody>
      </p:sp>
    </p:spTree>
    <p:extLst>
      <p:ext uri="{BB962C8B-B14F-4D97-AF65-F5344CB8AC3E}">
        <p14:creationId xmlns:p14="http://schemas.microsoft.com/office/powerpoint/2010/main" val="210701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Promise of Permanency – belief that people can change</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3</a:t>
            </a:fld>
            <a:endParaRPr lang="en-US"/>
          </a:p>
        </p:txBody>
      </p:sp>
    </p:spTree>
    <p:extLst>
      <p:ext uri="{BB962C8B-B14F-4D97-AF65-F5344CB8AC3E}">
        <p14:creationId xmlns:p14="http://schemas.microsoft.com/office/powerpoint/2010/main" val="191636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of relapse include, but are not limited to: 1. Increasing lack of cooperation/avoiding behavior; 2. Deterioration in daily living activities; 3. Unexplained financial hardship; 4. Mood swings; 5. Depression, anger, anxiety, or paranoia; 6. Setting expectations that are too numerous or unrealistic; 7. Distancing from friends who are clean and sober; and 8. Re-establishing old relationships with drug-using acquaintances. </a:t>
            </a:r>
          </a:p>
          <a:p>
            <a:endParaRPr lang="en-US" dirty="0"/>
          </a:p>
          <a:p>
            <a:r>
              <a:rPr lang="en-US" dirty="0"/>
              <a:t>Not treatment failure.</a:t>
            </a:r>
          </a:p>
          <a:p>
            <a:endParaRPr lang="en-US" dirty="0"/>
          </a:p>
          <a:p>
            <a:r>
              <a:rPr lang="en-US" dirty="0"/>
              <a:t>Relapse planning involves the identification and development of a plan of action that the family agrees to follow in the event a relapse occurs, and may include: 1. Outlining who will contact the DFCS case manager, 2. Participation in AA or NA, 3. Weekly telephone contact with an identified family member or friend, 4. A temporary caregiving resource for the children, etc. The SSCM must discuss these plans with family members so that roles and responsibilities are clearly defined to ensure the safety of the child should relapse occur. Relapse planning should occur during DFCS involvement and prior to closing the case. Families should be engaged in relapse planning so they may continue to adjust the relapse plan as necessary when DFCS is no longer involved with the family.</a:t>
            </a:r>
          </a:p>
        </p:txBody>
      </p:sp>
      <p:sp>
        <p:nvSpPr>
          <p:cNvPr id="4" name="Slide Number Placeholder 3"/>
          <p:cNvSpPr>
            <a:spLocks noGrp="1"/>
          </p:cNvSpPr>
          <p:nvPr>
            <p:ph type="sldNum" sz="quarter" idx="5"/>
          </p:nvPr>
        </p:nvSpPr>
        <p:spPr/>
        <p:txBody>
          <a:bodyPr/>
          <a:lstStyle/>
          <a:p>
            <a:fld id="{C92D382D-7015-4E0B-A1AE-C82857A76AA5}" type="slidenum">
              <a:rPr lang="en-US" smtClean="0"/>
              <a:t>30</a:t>
            </a:fld>
            <a:endParaRPr lang="en-US"/>
          </a:p>
        </p:txBody>
      </p:sp>
    </p:spTree>
    <p:extLst>
      <p:ext uri="{BB962C8B-B14F-4D97-AF65-F5344CB8AC3E}">
        <p14:creationId xmlns:p14="http://schemas.microsoft.com/office/powerpoint/2010/main" val="3108360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 – “Being abused in this manner is like being kidnapped and tortured for ransom but you never have enough to pay off the kidnapper” –survivor of IPV</a:t>
            </a:r>
          </a:p>
        </p:txBody>
      </p:sp>
      <p:sp>
        <p:nvSpPr>
          <p:cNvPr id="4" name="Slide Number Placeholder 3"/>
          <p:cNvSpPr>
            <a:spLocks noGrp="1"/>
          </p:cNvSpPr>
          <p:nvPr>
            <p:ph type="sldNum" sz="quarter" idx="5"/>
          </p:nvPr>
        </p:nvSpPr>
        <p:spPr/>
        <p:txBody>
          <a:bodyPr/>
          <a:lstStyle/>
          <a:p>
            <a:fld id="{C92D382D-7015-4E0B-A1AE-C82857A76AA5}" type="slidenum">
              <a:rPr lang="en-US" smtClean="0"/>
              <a:t>31</a:t>
            </a:fld>
            <a:endParaRPr lang="en-US"/>
          </a:p>
        </p:txBody>
      </p:sp>
    </p:spTree>
    <p:extLst>
      <p:ext uri="{BB962C8B-B14F-4D97-AF65-F5344CB8AC3E}">
        <p14:creationId xmlns:p14="http://schemas.microsoft.com/office/powerpoint/2010/main" val="978224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SCV is how couples handle conflict – pushing each other’s buttons until conflict escalates, sometimes to violence</a:t>
            </a:r>
          </a:p>
          <a:p>
            <a:r>
              <a:rPr lang="en-US" dirty="0"/>
              <a:t>Gender neutral – equal number of male and female offenders</a:t>
            </a:r>
          </a:p>
          <a:p>
            <a:r>
              <a:rPr lang="en-US" dirty="0"/>
              <a:t>General motive is to win, get even, to get attention, NOT to control partner</a:t>
            </a:r>
          </a:p>
          <a:p>
            <a:r>
              <a:rPr lang="en-US" dirty="0"/>
              <a:t>No on-going fear</a:t>
            </a:r>
          </a:p>
          <a:p>
            <a:r>
              <a:rPr lang="en-US" dirty="0"/>
              <a:t>No coercive control behavior patterns</a:t>
            </a:r>
          </a:p>
          <a:p>
            <a:r>
              <a:rPr lang="en-US" dirty="0"/>
              <a:t>Most common</a:t>
            </a:r>
          </a:p>
        </p:txBody>
      </p:sp>
      <p:sp>
        <p:nvSpPr>
          <p:cNvPr id="4" name="Slide Number Placeholder 3"/>
          <p:cNvSpPr>
            <a:spLocks noGrp="1"/>
          </p:cNvSpPr>
          <p:nvPr>
            <p:ph type="sldNum" sz="quarter" idx="5"/>
          </p:nvPr>
        </p:nvSpPr>
        <p:spPr/>
        <p:txBody>
          <a:bodyPr/>
          <a:lstStyle/>
          <a:p>
            <a:fld id="{C92D382D-7015-4E0B-A1AE-C82857A76AA5}" type="slidenum">
              <a:rPr lang="en-US" smtClean="0"/>
              <a:t>32</a:t>
            </a:fld>
            <a:endParaRPr lang="en-US"/>
          </a:p>
        </p:txBody>
      </p:sp>
    </p:spTree>
    <p:extLst>
      <p:ext uri="{BB962C8B-B14F-4D97-AF65-F5344CB8AC3E}">
        <p14:creationId xmlns:p14="http://schemas.microsoft.com/office/powerpoint/2010/main" val="4280338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this picture</a:t>
            </a:r>
          </a:p>
        </p:txBody>
      </p:sp>
      <p:sp>
        <p:nvSpPr>
          <p:cNvPr id="4" name="Slide Number Placeholder 3"/>
          <p:cNvSpPr>
            <a:spLocks noGrp="1"/>
          </p:cNvSpPr>
          <p:nvPr>
            <p:ph type="sldNum" sz="quarter" idx="5"/>
          </p:nvPr>
        </p:nvSpPr>
        <p:spPr/>
        <p:txBody>
          <a:bodyPr/>
          <a:lstStyle/>
          <a:p>
            <a:fld id="{C92D382D-7015-4E0B-A1AE-C82857A76AA5}" type="slidenum">
              <a:rPr lang="en-US" smtClean="0"/>
              <a:t>33</a:t>
            </a:fld>
            <a:endParaRPr lang="en-US"/>
          </a:p>
        </p:txBody>
      </p:sp>
    </p:spTree>
    <p:extLst>
      <p:ext uri="{BB962C8B-B14F-4D97-AF65-F5344CB8AC3E}">
        <p14:creationId xmlns:p14="http://schemas.microsoft.com/office/powerpoint/2010/main" val="728929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Charming – Not everyone who is “charming” but within the context of other red flags; being overly friendly, joking, or trying to buddy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34</a:t>
            </a:fld>
            <a:endParaRPr lang="en-US"/>
          </a:p>
        </p:txBody>
      </p:sp>
    </p:spTree>
    <p:extLst>
      <p:ext uri="{BB962C8B-B14F-4D97-AF65-F5344CB8AC3E}">
        <p14:creationId xmlns:p14="http://schemas.microsoft.com/office/powerpoint/2010/main" val="355120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35</a:t>
            </a:fld>
            <a:endParaRPr lang="en-US"/>
          </a:p>
        </p:txBody>
      </p:sp>
    </p:spTree>
    <p:extLst>
      <p:ext uri="{BB962C8B-B14F-4D97-AF65-F5344CB8AC3E}">
        <p14:creationId xmlns:p14="http://schemas.microsoft.com/office/powerpoint/2010/main" val="1603699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36</a:t>
            </a:fld>
            <a:endParaRPr lang="en-US"/>
          </a:p>
        </p:txBody>
      </p:sp>
    </p:spTree>
    <p:extLst>
      <p:ext uri="{BB962C8B-B14F-4D97-AF65-F5344CB8AC3E}">
        <p14:creationId xmlns:p14="http://schemas.microsoft.com/office/powerpoint/2010/main" val="3243100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i="1" dirty="0"/>
              <a:t>Expert – clinically trained to work with this population</a:t>
            </a:r>
          </a:p>
          <a:p>
            <a:pPr defTabSz="914266">
              <a:defRPr/>
            </a:pPr>
            <a:endParaRPr lang="en-US" i="1" dirty="0"/>
          </a:p>
          <a:p>
            <a:pPr defTabSz="914266">
              <a:defRPr/>
            </a:pPr>
            <a:r>
              <a:rPr lang="en-US" i="1" dirty="0"/>
              <a:t>Culture – not uncommon for families to have the belief that “we don’t tell anyone our business outside our home.” So group might not be beneficial – there are other services that can be accessed through the DV program, such as safety planning</a:t>
            </a:r>
          </a:p>
          <a:p>
            <a:pPr defTabSz="914266">
              <a:defRPr/>
            </a:pPr>
            <a:endParaRPr lang="en-US" i="1" dirty="0"/>
          </a:p>
          <a:p>
            <a:pPr defTabSz="914266">
              <a:defRPr/>
            </a:pPr>
            <a:r>
              <a:rPr lang="en-US" i="1" dirty="0"/>
              <a:t>Couples therapy – depends on the type of violence. Is it a couple that uses violence to solve conflicts (you might see this behavior by both in other relationships)? Or is it domestic terror, where control of one’s partner is the goal?) If couples therapy is used, the therapist MUST be highly skilled in recognizing the difference and understands the dynamics.  FVIP COMES FIRST – before couples therapy. </a:t>
            </a:r>
          </a:p>
          <a:p>
            <a:pPr defTabSz="914266">
              <a:defRPr/>
            </a:pPr>
            <a:endParaRPr lang="en-US" i="1" dirty="0"/>
          </a:p>
          <a:p>
            <a:pPr defTabSz="914266">
              <a:defRPr/>
            </a:pPr>
            <a:r>
              <a:rPr lang="en-US" i="1" dirty="0"/>
              <a:t>History - A</a:t>
            </a:r>
            <a:r>
              <a:rPr lang="en-US" dirty="0"/>
              <a:t>busers do not need to keep assaulting their victims. Once they commit an assault, she knows what he is capable of and often non-physical abusive tactics can be used to remind her to behave.</a:t>
            </a:r>
          </a:p>
          <a:p>
            <a:pPr defTabSz="914266">
              <a:defRPr/>
            </a:pPr>
            <a:endParaRPr lang="en-US" dirty="0"/>
          </a:p>
          <a:p>
            <a:pPr defTabSz="914266">
              <a:defRPr/>
            </a:pPr>
            <a:r>
              <a:rPr lang="en-US" dirty="0"/>
              <a:t>Forcing TPO – What is seen as resistance could be fear – there are things a case worker can do to hold an offender accountable without having the victim take on that risk. Could also be setting victim up for failure if there is no contact – could be scary to be cut off because she may rely on his voice to gauge her safety. More about being smart about the contact than avoiding it all together. </a:t>
            </a:r>
          </a:p>
          <a:p>
            <a:pPr defTabSz="914266">
              <a:defRPr/>
            </a:pPr>
            <a:endParaRPr lang="en-US" dirty="0"/>
          </a:p>
          <a:p>
            <a:pPr defTabSz="914266">
              <a:defRPr/>
            </a:pPr>
            <a:r>
              <a:rPr lang="en-US" dirty="0"/>
              <a:t>FVIP in Georgia – only say “Complete”, not successfully complete</a:t>
            </a:r>
          </a:p>
          <a:p>
            <a:pPr defTabSz="914266">
              <a:defRPr/>
            </a:pPr>
            <a:r>
              <a:rPr lang="en-US" dirty="0"/>
              <a:t>                           - Other states use BIP which strictly for intimate relationships</a:t>
            </a:r>
          </a:p>
          <a:p>
            <a:pPr defTabSz="914266">
              <a:defRPr/>
            </a:pPr>
            <a:r>
              <a:rPr lang="en-US" dirty="0"/>
              <a:t>DV services are voluntary – if victim not agreement, it won’t work well</a:t>
            </a:r>
          </a:p>
          <a:p>
            <a:pPr defTabSz="914266">
              <a:defRPr/>
            </a:pPr>
            <a:endParaRPr lang="en-US" dirty="0"/>
          </a:p>
          <a:p>
            <a:pPr defTabSz="914266">
              <a:defRPr/>
            </a:pPr>
            <a:r>
              <a:rPr lang="en-US" dirty="0"/>
              <a:t>Biases – We probably personally feel that that the best outcome is the end of the relationship, but we need to work with both the victim and batterer</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37</a:t>
            </a:fld>
            <a:endParaRPr lang="en-US"/>
          </a:p>
        </p:txBody>
      </p:sp>
    </p:spTree>
    <p:extLst>
      <p:ext uri="{BB962C8B-B14F-4D97-AF65-F5344CB8AC3E}">
        <p14:creationId xmlns:p14="http://schemas.microsoft.com/office/powerpoint/2010/main" val="1030510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38</a:t>
            </a:fld>
            <a:endParaRPr lang="en-US"/>
          </a:p>
        </p:txBody>
      </p:sp>
    </p:spTree>
    <p:extLst>
      <p:ext uri="{BB962C8B-B14F-4D97-AF65-F5344CB8AC3E}">
        <p14:creationId xmlns:p14="http://schemas.microsoft.com/office/powerpoint/2010/main" val="1861734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Supports expected outcome of accountability, responsibility and safety</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39</a:t>
            </a:fld>
            <a:endParaRPr lang="en-US"/>
          </a:p>
        </p:txBody>
      </p:sp>
    </p:spTree>
    <p:extLst>
      <p:ext uri="{BB962C8B-B14F-4D97-AF65-F5344CB8AC3E}">
        <p14:creationId xmlns:p14="http://schemas.microsoft.com/office/powerpoint/2010/main" val="243774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4</a:t>
            </a:fld>
            <a:endParaRPr lang="en-US"/>
          </a:p>
        </p:txBody>
      </p:sp>
    </p:spTree>
    <p:extLst>
      <p:ext uri="{BB962C8B-B14F-4D97-AF65-F5344CB8AC3E}">
        <p14:creationId xmlns:p14="http://schemas.microsoft.com/office/powerpoint/2010/main" val="1858142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40</a:t>
            </a:fld>
            <a:endParaRPr lang="en-US"/>
          </a:p>
        </p:txBody>
      </p:sp>
    </p:spTree>
    <p:extLst>
      <p:ext uri="{BB962C8B-B14F-4D97-AF65-F5344CB8AC3E}">
        <p14:creationId xmlns:p14="http://schemas.microsoft.com/office/powerpoint/2010/main" val="1262337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allow for flexibility in the plan</a:t>
            </a:r>
          </a:p>
          <a:p>
            <a:r>
              <a:rPr lang="en-US" dirty="0"/>
              <a:t>Services are focused on :</a:t>
            </a:r>
          </a:p>
          <a:p>
            <a:r>
              <a:rPr lang="en-US" dirty="0"/>
              <a:t> - healing from healing from trauma </a:t>
            </a:r>
          </a:p>
          <a:p>
            <a:r>
              <a:rPr lang="en-US" dirty="0"/>
              <a:t>  - not feeling alone</a:t>
            </a:r>
          </a:p>
          <a:p>
            <a:r>
              <a:rPr lang="en-US" dirty="0"/>
              <a:t>  -  learning about abuse/power/control</a:t>
            </a:r>
          </a:p>
          <a:p>
            <a:r>
              <a:rPr lang="en-US" dirty="0"/>
              <a:t>Participation in counseling with her children can be very powerful and effective learning how her children have been impacted</a:t>
            </a:r>
          </a:p>
          <a:p>
            <a:endParaRPr lang="en-US" dirty="0"/>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41</a:t>
            </a:fld>
            <a:endParaRPr lang="en-US"/>
          </a:p>
        </p:txBody>
      </p:sp>
    </p:spTree>
    <p:extLst>
      <p:ext uri="{BB962C8B-B14F-4D97-AF65-F5344CB8AC3E}">
        <p14:creationId xmlns:p14="http://schemas.microsoft.com/office/powerpoint/2010/main" val="534833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42</a:t>
            </a:fld>
            <a:endParaRPr lang="en-US"/>
          </a:p>
        </p:txBody>
      </p:sp>
    </p:spTree>
    <p:extLst>
      <p:ext uri="{BB962C8B-B14F-4D97-AF65-F5344CB8AC3E}">
        <p14:creationId xmlns:p14="http://schemas.microsoft.com/office/powerpoint/2010/main" val="1026536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43</a:t>
            </a:fld>
            <a:endParaRPr lang="en-US"/>
          </a:p>
        </p:txBody>
      </p:sp>
    </p:spTree>
    <p:extLst>
      <p:ext uri="{BB962C8B-B14F-4D97-AF65-F5344CB8AC3E}">
        <p14:creationId xmlns:p14="http://schemas.microsoft.com/office/powerpoint/2010/main" val="3398381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 </a:t>
            </a:r>
            <a:r>
              <a:rPr lang="en-US" i="1" dirty="0"/>
              <a:t>“If you don’t fit their latest favorite theory or program, you’re out of luck.” </a:t>
            </a:r>
          </a:p>
          <a:p>
            <a:endParaRPr lang="en-US" i="1" dirty="0"/>
          </a:p>
          <a:p>
            <a:r>
              <a:rPr lang="en-US" i="1" dirty="0"/>
              <a:t>Eric – “The problem with diagnoses is that it stamps you forever…”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identity is stripped from you when you are labeled. Being labeled means being assigned to a category – manipulative, non-compliant, bi-polar. Maybe instead of calling someone a schizophrenic, a drug addict or a foster child, say “she has schizophrenia, he has a drug addiction, or she is a child who’s in foster care.” </a:t>
            </a:r>
          </a:p>
          <a:p>
            <a:endParaRPr lang="en-US" i="1" dirty="0"/>
          </a:p>
        </p:txBody>
      </p:sp>
      <p:sp>
        <p:nvSpPr>
          <p:cNvPr id="4" name="Slide Number Placeholder 3"/>
          <p:cNvSpPr>
            <a:spLocks noGrp="1"/>
          </p:cNvSpPr>
          <p:nvPr>
            <p:ph type="sldNum" sz="quarter" idx="5"/>
          </p:nvPr>
        </p:nvSpPr>
        <p:spPr/>
        <p:txBody>
          <a:bodyPr/>
          <a:lstStyle/>
          <a:p>
            <a:fld id="{C92D382D-7015-4E0B-A1AE-C82857A76AA5}" type="slidenum">
              <a:rPr lang="en-US" smtClean="0"/>
              <a:t>44</a:t>
            </a:fld>
            <a:endParaRPr lang="en-US"/>
          </a:p>
        </p:txBody>
      </p:sp>
    </p:spTree>
    <p:extLst>
      <p:ext uri="{BB962C8B-B14F-4D97-AF65-F5344CB8AC3E}">
        <p14:creationId xmlns:p14="http://schemas.microsoft.com/office/powerpoint/2010/main" val="3008584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or appetite changes — Dramatic sleep and appetite changes or decline in personal care</a:t>
            </a:r>
          </a:p>
          <a:p>
            <a:r>
              <a:rPr lang="en-US" dirty="0"/>
              <a:t>Mood changes — Rapid or dramatic shifts in emotions or depressed feelings</a:t>
            </a:r>
          </a:p>
          <a:p>
            <a:r>
              <a:rPr lang="en-US" dirty="0"/>
              <a:t>Withdrawal — Recent social withdrawal and loss of interest in activities previously enjoyed</a:t>
            </a:r>
          </a:p>
          <a:p>
            <a:r>
              <a:rPr lang="en-US" dirty="0"/>
              <a:t>Drop in functioning — An unusual drop in functioning, at school, work or social activities, such as quitting sports, failing in school or difficulty performing familiar tasks</a:t>
            </a:r>
          </a:p>
          <a:p>
            <a:r>
              <a:rPr lang="en-US" dirty="0"/>
              <a:t>Problems thinking — Problems with concentration, memory or logical thought and speech that are hard to explain</a:t>
            </a:r>
          </a:p>
          <a:p>
            <a:r>
              <a:rPr lang="en-US" dirty="0"/>
              <a:t>Increased sensitivity — Heightened sensitivity to sights, sounds, smells or touch; avoidance of over-stimulating situations</a:t>
            </a:r>
          </a:p>
          <a:p>
            <a:r>
              <a:rPr lang="en-US" dirty="0"/>
              <a:t>Apathy — Loss of initiative or desire to participate in any activity</a:t>
            </a:r>
          </a:p>
          <a:p>
            <a:r>
              <a:rPr lang="en-US" dirty="0"/>
              <a:t>Feeling disconnected — A vague feeling of being disconnected from oneself or one’s surroundings; a sense of unreality</a:t>
            </a:r>
          </a:p>
          <a:p>
            <a:r>
              <a:rPr lang="en-US" dirty="0"/>
              <a:t>Illogical thinking — Unusual or exaggerated beliefs about personal powers to understand meanings or influence events; illogical or “magical” thinking typical of childhood in an adult</a:t>
            </a:r>
          </a:p>
          <a:p>
            <a:r>
              <a:rPr lang="en-US" dirty="0"/>
              <a:t>Nervousness — Fear or suspiciousness of others or a strong nervous feeling. Being nervous is one thing, not allowing the kids to go to school because scared of what will happen to the kids is another </a:t>
            </a:r>
          </a:p>
          <a:p>
            <a:r>
              <a:rPr lang="en-US" dirty="0"/>
              <a:t>Unusual behavior – Odd, uncharacteristic, peculiar behavior</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45</a:t>
            </a:fld>
            <a:endParaRPr lang="en-US"/>
          </a:p>
        </p:txBody>
      </p:sp>
    </p:spTree>
    <p:extLst>
      <p:ext uri="{BB962C8B-B14F-4D97-AF65-F5344CB8AC3E}">
        <p14:creationId xmlns:p14="http://schemas.microsoft.com/office/powerpoint/2010/main" val="4226768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EMDR:</a:t>
            </a:r>
            <a:r>
              <a:rPr lang="en-US" dirty="0"/>
              <a:t> </a:t>
            </a:r>
            <a:r>
              <a:rPr lang="en-US" b="1" dirty="0"/>
              <a:t>Eye Movement Desensitization and Reprocessing (EMDR)</a:t>
            </a:r>
            <a:r>
              <a:rPr lang="en-US" dirty="0"/>
              <a:t> This treatment modality uses exposure to the traumatic memory paired with “bilateral stimulation” of the brain by tracking the therapist’s finger or string of lights with the eyes or listening to alternating tones. Current thoughts, feelings, physical sensations and beliefs are activated and the tracking helps to reduce emotional and physiological reaction to the memory. This desensitization helps the person to reprocess their negative beliefs about themselves (for example “It was my fault”) to adaptive, healthy and more accurate beliefs (“I did the best I could”). There have been numerous studies on EMDR over the past fifteen or more years and it has been shown to be a rapid and effective treatment for PTSD.</a:t>
            </a:r>
            <a:br>
              <a:rPr lang="en-US" dirty="0"/>
            </a:br>
            <a:br>
              <a:rPr lang="en-US" dirty="0"/>
            </a:br>
            <a:r>
              <a:rPr lang="en-US" b="1" dirty="0"/>
              <a:t>TF-CBT</a:t>
            </a:r>
            <a:r>
              <a:rPr lang="en-US" dirty="0"/>
              <a:t> </a:t>
            </a:r>
            <a:r>
              <a:rPr lang="en-US" b="1" dirty="0"/>
              <a:t>Trauma-Focused Cognitive Behavioral Therapy </a:t>
            </a:r>
            <a:r>
              <a:rPr lang="en-US" dirty="0"/>
              <a:t>is an evidence-based treatment for children and adolescents impacted by trauma and their parents or caregivers. It is a components-based treatment model that incorporates trauma-sensitive interventions with cognitive behavioral, family, and humanistic principles and techniques. TF-CBT has proved successful with children and adolescents (ages 3 to 18) who have significant emotional problems (e.g., symptoms of posttraumatic stress disorder, fear, anxiety, or depression) related to traumatic life events. It can be used with children and adolescents who have experienced a single trauma or multiple traumas in their lives.</a:t>
            </a:r>
          </a:p>
          <a:p>
            <a:pPr fontAlgn="base"/>
            <a:r>
              <a:rPr lang="en-US" b="1" dirty="0"/>
              <a:t> </a:t>
            </a:r>
            <a:endParaRPr lang="en-US" dirty="0"/>
          </a:p>
          <a:p>
            <a:pPr fontAlgn="base"/>
            <a:r>
              <a:rPr lang="en-US" dirty="0"/>
              <a:t>Several treatment options are available for people experiencing symptoms of Post -Traumatic Stress. Whether it is individual, group, pharmacotherapy (medication) or a combination of these, treatment has been proven to be effective much of the time and can help a person get back to their regular routines and healthy functioning. </a:t>
            </a:r>
          </a:p>
          <a:p>
            <a:pPr fontAlgn="base"/>
            <a:r>
              <a:rPr lang="en-US" b="1" dirty="0"/>
              <a:t>Individual Psychotherapy</a:t>
            </a:r>
            <a:r>
              <a:rPr lang="en-US" dirty="0"/>
              <a:t> This involves meeting one on one with a licensed Psychologist, Social Worker or Mental Health Counselor. Typically these meetings are once a week for an hour and focus on talking about the events, your reactions to them and means of mitigating the effects on your life. The types of modalities therapists use may include: </a:t>
            </a:r>
          </a:p>
          <a:p>
            <a:pPr fontAlgn="base"/>
            <a:r>
              <a:rPr lang="en-US" b="1" dirty="0"/>
              <a:t>Behavioral or Cognitive Behavioral Therapy (CBT)</a:t>
            </a:r>
            <a:r>
              <a:rPr lang="en-US" dirty="0"/>
              <a:t> This treatment approach looks at ways in which a person thinks about a problem, their learned responses to certain triggers associated with that problem and ways in which their thinking affects their emotional state. This treatment often uses a combination of exposure (deliberately thinking about an event or confronting a trigger) and relaxation training along with cognitive restructuring or changing one’s thoughts or beliefs about an event or trigger. This process tends to “desensitize” a person’s response to reminders of the event so that it no longer carries the same emotional impact. CBT has been well researched and has been shown to be an effective treatment for PTSD</a:t>
            </a:r>
          </a:p>
          <a:p>
            <a:pPr fontAlgn="base"/>
            <a:r>
              <a:rPr lang="en-US" b="1" dirty="0"/>
              <a:t>Group therapy</a:t>
            </a:r>
            <a:r>
              <a:rPr lang="en-US" dirty="0"/>
              <a:t> Group therapy can be very helpful following a traumatic event as it provides a safe and supportive environment in which to discuss a shared experience with others. There is often a felt sense that “nobody understands” and a group can help you to feel less alienated, normalizing your reactions to an abnormal event. </a:t>
            </a:r>
          </a:p>
          <a:p>
            <a:pPr fontAlgn="base"/>
            <a:r>
              <a:rPr lang="en-US" b="1" dirty="0"/>
              <a:t>Medication</a:t>
            </a:r>
            <a:r>
              <a:rPr lang="en-US" dirty="0"/>
              <a:t> People are often very leery of about medication feeling it signifies that they are “crazy” or out of control. This is, of course, not the case and many people take medication for varying lengths of time following particularly stressful life events. Traumatic events can influence the neurochemistry of the body and brain impacting a person in many ways. Excessive stress hormones can make it difficult to concentrate, relax or even sleep. They can increase blood pressure, muscle tension, skin conductance and general arousal levels. It can impair immune system functioning, making people more vulnerable to illness. Fairly often these changes can lead to depression or anxiety. Medication can be effective in resetting the levels in the brain and may prove to be very helpful for a period of time. </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46</a:t>
            </a:fld>
            <a:endParaRPr lang="en-US"/>
          </a:p>
        </p:txBody>
      </p:sp>
    </p:spTree>
    <p:extLst>
      <p:ext uri="{BB962C8B-B14F-4D97-AF65-F5344CB8AC3E}">
        <p14:creationId xmlns:p14="http://schemas.microsoft.com/office/powerpoint/2010/main" val="3895890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choosing a treatment provider for any of the treatments listed above you want to know certain things about the person you will be seeing. A good therapeutic relationship is very important to positive outcome in therapy</a:t>
            </a:r>
          </a:p>
        </p:txBody>
      </p:sp>
      <p:sp>
        <p:nvSpPr>
          <p:cNvPr id="4" name="Slide Number Placeholder 3"/>
          <p:cNvSpPr>
            <a:spLocks noGrp="1"/>
          </p:cNvSpPr>
          <p:nvPr>
            <p:ph type="sldNum" sz="quarter" idx="5"/>
          </p:nvPr>
        </p:nvSpPr>
        <p:spPr/>
        <p:txBody>
          <a:bodyPr/>
          <a:lstStyle/>
          <a:p>
            <a:fld id="{C92D382D-7015-4E0B-A1AE-C82857A76AA5}" type="slidenum">
              <a:rPr lang="en-US" smtClean="0"/>
              <a:t>47</a:t>
            </a:fld>
            <a:endParaRPr lang="en-US"/>
          </a:p>
        </p:txBody>
      </p:sp>
    </p:spTree>
    <p:extLst>
      <p:ext uri="{BB962C8B-B14F-4D97-AF65-F5344CB8AC3E}">
        <p14:creationId xmlns:p14="http://schemas.microsoft.com/office/powerpoint/2010/main" val="263145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u="sng" dirty="0"/>
              <a:t>Less </a:t>
            </a:r>
            <a:r>
              <a:rPr lang="en-US" altLang="en-US" dirty="0"/>
              <a:t>isolated from informal support.</a:t>
            </a:r>
          </a:p>
          <a:p>
            <a:pPr>
              <a:lnSpc>
                <a:spcPct val="90000"/>
              </a:lnSpc>
            </a:pPr>
            <a:r>
              <a:rPr lang="en-US" altLang="en-US" u="sng" dirty="0"/>
              <a:t>Less likely to</a:t>
            </a:r>
            <a:r>
              <a:rPr lang="en-US" altLang="en-US" dirty="0"/>
              <a:t> turn to negative sources of support.</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48</a:t>
            </a:fld>
            <a:endParaRPr lang="en-US"/>
          </a:p>
        </p:txBody>
      </p:sp>
    </p:spTree>
    <p:extLst>
      <p:ext uri="{BB962C8B-B14F-4D97-AF65-F5344CB8AC3E}">
        <p14:creationId xmlns:p14="http://schemas.microsoft.com/office/powerpoint/2010/main" val="4045295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49</a:t>
            </a:fld>
            <a:endParaRPr lang="en-US"/>
          </a:p>
        </p:txBody>
      </p:sp>
    </p:spTree>
    <p:extLst>
      <p:ext uri="{BB962C8B-B14F-4D97-AF65-F5344CB8AC3E}">
        <p14:creationId xmlns:p14="http://schemas.microsoft.com/office/powerpoint/2010/main" val="330754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ea typeface="ＭＳ Ｐゴシック" charset="0"/>
                <a:cs typeface="+mn-cs"/>
              </a:rPr>
              <a:t>Slow down to go fast</a:t>
            </a:r>
          </a:p>
          <a:p>
            <a:pPr>
              <a:defRPr/>
            </a:pPr>
            <a:r>
              <a:rPr lang="en-US" baseline="0" dirty="0">
                <a:ea typeface="ＭＳ Ｐゴシック" charset="0"/>
                <a:cs typeface="+mn-cs"/>
              </a:rPr>
              <a:t>Non negotiables – dependency findings made by the court and court ordered tasks</a:t>
            </a:r>
          </a:p>
          <a:p>
            <a:pPr>
              <a:defRPr/>
            </a:pPr>
            <a:endParaRPr lang="en-US" baseline="0" dirty="0">
              <a:ea typeface="ＭＳ Ｐゴシック" charset="0"/>
              <a:cs typeface="+mn-cs"/>
            </a:endParaRP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5</a:t>
            </a:fld>
            <a:endParaRPr lang="en-US"/>
          </a:p>
        </p:txBody>
      </p:sp>
    </p:spTree>
    <p:extLst>
      <p:ext uri="{BB962C8B-B14F-4D97-AF65-F5344CB8AC3E}">
        <p14:creationId xmlns:p14="http://schemas.microsoft.com/office/powerpoint/2010/main" val="2624853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50</a:t>
            </a:fld>
            <a:endParaRPr lang="en-US"/>
          </a:p>
        </p:txBody>
      </p:sp>
    </p:spTree>
    <p:extLst>
      <p:ext uri="{BB962C8B-B14F-4D97-AF65-F5344CB8AC3E}">
        <p14:creationId xmlns:p14="http://schemas.microsoft.com/office/powerpoint/2010/main" val="4146772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First will require the use of Evidence based practices that are well supported by research evidence, supported, or promising (prioritized in that order)</a:t>
            </a:r>
          </a:p>
          <a:p>
            <a:endParaRPr lang="en-US" dirty="0"/>
          </a:p>
          <a:p>
            <a:r>
              <a:rPr lang="en-US" b="1" dirty="0"/>
              <a:t>The CEBC is a website/clearinghouse with evidence-based practices for children and families involved with the child welfare system.</a:t>
            </a:r>
            <a:endParaRPr lang="en-US" dirty="0"/>
          </a:p>
          <a:p>
            <a:endParaRPr lang="en-US" dirty="0"/>
          </a:p>
          <a:p>
            <a:r>
              <a:rPr lang="en-US" dirty="0"/>
              <a:t>There is also a 4, 5 and NR but will not be used under Families First. </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51</a:t>
            </a:fld>
            <a:endParaRPr lang="en-US"/>
          </a:p>
        </p:txBody>
      </p:sp>
    </p:spTree>
    <p:extLst>
      <p:ext uri="{BB962C8B-B14F-4D97-AF65-F5344CB8AC3E}">
        <p14:creationId xmlns:p14="http://schemas.microsoft.com/office/powerpoint/2010/main" val="20057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2D382D-7015-4E0B-A1AE-C82857A76AA5}" type="slidenum">
              <a:rPr lang="en-US" smtClean="0"/>
              <a:t>52</a:t>
            </a:fld>
            <a:endParaRPr lang="en-US"/>
          </a:p>
        </p:txBody>
      </p:sp>
    </p:spTree>
    <p:extLst>
      <p:ext uri="{BB962C8B-B14F-4D97-AF65-F5344CB8AC3E}">
        <p14:creationId xmlns:p14="http://schemas.microsoft.com/office/powerpoint/2010/main" val="1726098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53</a:t>
            </a:fld>
            <a:endParaRPr lang="en-US"/>
          </a:p>
        </p:txBody>
      </p:sp>
    </p:spTree>
    <p:extLst>
      <p:ext uri="{BB962C8B-B14F-4D97-AF65-F5344CB8AC3E}">
        <p14:creationId xmlns:p14="http://schemas.microsoft.com/office/powerpoint/2010/main" val="121738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aseline="0" dirty="0">
              <a:ea typeface="ＭＳ Ｐゴシック" charset="0"/>
              <a:cs typeface="+mn-cs"/>
            </a:endParaRPr>
          </a:p>
          <a:p>
            <a:r>
              <a:rPr lang="en-US" dirty="0"/>
              <a:t>The FTM</a:t>
            </a:r>
          </a:p>
          <a:p>
            <a:r>
              <a:rPr lang="en-US" dirty="0"/>
              <a:t>-Too often, it is a lone parent and a DFCS worker. </a:t>
            </a:r>
          </a:p>
          <a:p>
            <a:r>
              <a:rPr lang="en-US" dirty="0"/>
              <a:t>-Children – Youth have talked about the positive impact of being involved, not blind to the family’s problems</a:t>
            </a:r>
          </a:p>
          <a:p>
            <a:r>
              <a:rPr lang="en-US" dirty="0"/>
              <a:t>-Discussion about the permanency timeline, the process, what to expect regarding timeframes</a:t>
            </a:r>
          </a:p>
          <a:p>
            <a:r>
              <a:rPr lang="en-US" dirty="0"/>
              <a:t>-Articulate the conditions of return – what is the minimum that has to happened for the kids to go home safely – does not mean case closing</a:t>
            </a:r>
          </a:p>
          <a:p>
            <a:r>
              <a:rPr lang="en-US" dirty="0"/>
              <a:t>-Re-strategize the safety plan</a:t>
            </a:r>
          </a:p>
          <a:p>
            <a:r>
              <a:rPr lang="en-US" dirty="0"/>
              <a:t>-Set a tine of hope, rather than discouragement</a:t>
            </a:r>
          </a:p>
          <a:p>
            <a:r>
              <a:rPr lang="en-US" dirty="0"/>
              <a:t>-Opportunity to get the work moving. Ensure everyone understands the permanency timeline. </a:t>
            </a:r>
          </a:p>
          <a:p>
            <a:r>
              <a:rPr lang="en-US" dirty="0"/>
              <a:t>-</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6</a:t>
            </a:fld>
            <a:endParaRPr lang="en-US"/>
          </a:p>
        </p:txBody>
      </p:sp>
    </p:spTree>
    <p:extLst>
      <p:ext uri="{BB962C8B-B14F-4D97-AF65-F5344CB8AC3E}">
        <p14:creationId xmlns:p14="http://schemas.microsoft.com/office/powerpoint/2010/main" val="285644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aseline="0" dirty="0">
              <a:ea typeface="ＭＳ Ｐゴシック" charset="0"/>
              <a:cs typeface="+mn-cs"/>
            </a:endParaRPr>
          </a:p>
          <a:p>
            <a:r>
              <a:rPr lang="en-US" dirty="0"/>
              <a:t>The FTM</a:t>
            </a:r>
          </a:p>
          <a:p>
            <a:r>
              <a:rPr lang="en-US" dirty="0"/>
              <a:t>-Too often, it is a lone parent and a DFCS worker. </a:t>
            </a:r>
          </a:p>
          <a:p>
            <a:r>
              <a:rPr lang="en-US" dirty="0"/>
              <a:t>-Children – Youth have talked about the positive impact of being involved, not blind to the family’s problems</a:t>
            </a:r>
          </a:p>
          <a:p>
            <a:r>
              <a:rPr lang="en-US" dirty="0"/>
              <a:t>-Discussion about the permanency timeline, the process, what to expect regarding timeframes</a:t>
            </a:r>
          </a:p>
          <a:p>
            <a:r>
              <a:rPr lang="en-US" dirty="0"/>
              <a:t>-Articulate the conditions of return – what is the minimum that has to happened for the kids to go home safely – does not mean case closing</a:t>
            </a:r>
          </a:p>
          <a:p>
            <a:r>
              <a:rPr lang="en-US" dirty="0"/>
              <a:t>-Re-strategize the safety plan</a:t>
            </a:r>
          </a:p>
          <a:p>
            <a:r>
              <a:rPr lang="en-US" dirty="0"/>
              <a:t>-Set a tine of hope, rather than discouragement</a:t>
            </a:r>
          </a:p>
          <a:p>
            <a:r>
              <a:rPr lang="en-US" dirty="0"/>
              <a:t>-Opportunity to get the work moving. Ensure everyone understands the permanency timeline. </a:t>
            </a:r>
          </a:p>
          <a:p>
            <a:r>
              <a:rPr lang="en-US" dirty="0"/>
              <a:t>-</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7</a:t>
            </a:fld>
            <a:endParaRPr lang="en-US"/>
          </a:p>
        </p:txBody>
      </p:sp>
    </p:spTree>
    <p:extLst>
      <p:ext uri="{BB962C8B-B14F-4D97-AF65-F5344CB8AC3E}">
        <p14:creationId xmlns:p14="http://schemas.microsoft.com/office/powerpoint/2010/main" val="27508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aseline="0" dirty="0">
              <a:ea typeface="ＭＳ Ｐゴシック" charset="0"/>
              <a:cs typeface="+mn-cs"/>
            </a:endParaRPr>
          </a:p>
          <a:p>
            <a:r>
              <a:rPr lang="en-US" dirty="0"/>
              <a:t>Everyone has their own definition of the problem – gets everyone on the same page – Build some consensus about what needs to change</a:t>
            </a:r>
          </a:p>
          <a:p>
            <a:r>
              <a:rPr lang="en-US" dirty="0"/>
              <a:t>- Develop Outcomes – what will be happening to create safety</a:t>
            </a:r>
          </a:p>
          <a:p>
            <a:r>
              <a:rPr lang="en-US" dirty="0"/>
              <a:t>Discuss Troup best practice around scheduling, why attorneys</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8</a:t>
            </a:fld>
            <a:endParaRPr lang="en-US"/>
          </a:p>
        </p:txBody>
      </p:sp>
    </p:spTree>
    <p:extLst>
      <p:ext uri="{BB962C8B-B14F-4D97-AF65-F5344CB8AC3E}">
        <p14:creationId xmlns:p14="http://schemas.microsoft.com/office/powerpoint/2010/main" val="410630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aseline="0" dirty="0">
              <a:ea typeface="ＭＳ Ｐゴシック" charset="0"/>
              <a:cs typeface="+mn-cs"/>
            </a:endParaRPr>
          </a:p>
          <a:p>
            <a:r>
              <a:rPr lang="en-US" dirty="0"/>
              <a:t>What does success look like?</a:t>
            </a:r>
          </a:p>
          <a:p>
            <a:r>
              <a:rPr lang="en-US" dirty="0"/>
              <a:t>Dart board comparison</a:t>
            </a:r>
          </a:p>
          <a:p>
            <a:r>
              <a:rPr lang="en-US" dirty="0"/>
              <a:t>Phrasing – puts focus on behavior change rather than mere compliance</a:t>
            </a:r>
          </a:p>
          <a:p>
            <a:endParaRPr lang="en-US" dirty="0"/>
          </a:p>
          <a:p>
            <a:r>
              <a:rPr lang="en-US" dirty="0"/>
              <a:t>Be specific:</a:t>
            </a:r>
          </a:p>
          <a:p>
            <a:r>
              <a:rPr lang="en-US" dirty="0"/>
              <a:t>	“Supervision” – vague, can mean different things to different people</a:t>
            </a:r>
          </a:p>
          <a:p>
            <a:endParaRPr lang="en-US" dirty="0"/>
          </a:p>
          <a:p>
            <a:r>
              <a:rPr lang="en-US" dirty="0"/>
              <a:t>Specific:</a:t>
            </a:r>
          </a:p>
          <a:p>
            <a:r>
              <a:rPr lang="en-US" dirty="0"/>
              <a:t>	- ….to ensure that the children are being supervised by a sober caregiver…”</a:t>
            </a:r>
          </a:p>
          <a:p>
            <a:r>
              <a:rPr lang="en-US" dirty="0"/>
              <a:t>	- …to ensure that any child that comes to the home is protected from sexual assault…”</a:t>
            </a:r>
          </a:p>
          <a:p>
            <a:r>
              <a:rPr lang="en-US" dirty="0"/>
              <a:t>	-…to ensure that the children attend school each day……</a:t>
            </a:r>
          </a:p>
          <a:p>
            <a:endParaRPr lang="en-US" dirty="0"/>
          </a:p>
          <a:p>
            <a:r>
              <a:rPr lang="en-US" dirty="0"/>
              <a:t>	- ….manage temper, particularly when disciplining the children…</a:t>
            </a:r>
          </a:p>
          <a:p>
            <a:r>
              <a:rPr lang="en-US" dirty="0"/>
              <a:t>	-….teach the children limits and boundaries…</a:t>
            </a:r>
          </a:p>
          <a:p>
            <a:endParaRPr lang="en-US" dirty="0"/>
          </a:p>
          <a:p>
            <a:r>
              <a:rPr lang="en-US" dirty="0"/>
              <a:t>	-…manage depression without using drugs….</a:t>
            </a:r>
          </a:p>
          <a:p>
            <a:endParaRPr lang="en-US" dirty="0"/>
          </a:p>
        </p:txBody>
      </p:sp>
      <p:sp>
        <p:nvSpPr>
          <p:cNvPr id="4" name="Slide Number Placeholder 3"/>
          <p:cNvSpPr>
            <a:spLocks noGrp="1"/>
          </p:cNvSpPr>
          <p:nvPr>
            <p:ph type="sldNum" sz="quarter" idx="5"/>
          </p:nvPr>
        </p:nvSpPr>
        <p:spPr/>
        <p:txBody>
          <a:bodyPr/>
          <a:lstStyle/>
          <a:p>
            <a:fld id="{C92D382D-7015-4E0B-A1AE-C82857A76AA5}" type="slidenum">
              <a:rPr lang="en-US" smtClean="0"/>
              <a:t>9</a:t>
            </a:fld>
            <a:endParaRPr lang="en-US"/>
          </a:p>
        </p:txBody>
      </p:sp>
    </p:spTree>
    <p:extLst>
      <p:ext uri="{BB962C8B-B14F-4D97-AF65-F5344CB8AC3E}">
        <p14:creationId xmlns:p14="http://schemas.microsoft.com/office/powerpoint/2010/main" val="65244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2EB66-D8FB-2148-8B0A-8E83C70B6C7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5" name="Footer Placeholder 4">
            <a:extLst>
              <a:ext uri="{FF2B5EF4-FFF2-40B4-BE49-F238E27FC236}">
                <a16:creationId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9147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5" name="Footer Placeholder 4">
            <a:extLst>
              <a:ext uri="{FF2B5EF4-FFF2-40B4-BE49-F238E27FC236}">
                <a16:creationId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8407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5" name="Footer Placeholder 4">
            <a:extLst>
              <a:ext uri="{FF2B5EF4-FFF2-40B4-BE49-F238E27FC236}">
                <a16:creationId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656477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6" name="Footer Placeholder 5">
            <a:extLst>
              <a:ext uri="{FF2B5EF4-FFF2-40B4-BE49-F238E27FC236}">
                <a16:creationId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445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8" name="Footer Placeholder 7">
            <a:extLst>
              <a:ext uri="{FF2B5EF4-FFF2-40B4-BE49-F238E27FC236}">
                <a16:creationId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36546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4" name="Footer Placeholder 3">
            <a:extLst>
              <a:ext uri="{FF2B5EF4-FFF2-40B4-BE49-F238E27FC236}">
                <a16:creationId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2777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3" name="Footer Placeholder 2">
            <a:extLst>
              <a:ext uri="{FF2B5EF4-FFF2-40B4-BE49-F238E27FC236}">
                <a16:creationId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05830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6" name="Footer Placeholder 5">
            <a:extLst>
              <a:ext uri="{FF2B5EF4-FFF2-40B4-BE49-F238E27FC236}">
                <a16:creationId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829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6" name="Footer Placeholder 5">
            <a:extLst>
              <a:ext uri="{FF2B5EF4-FFF2-40B4-BE49-F238E27FC236}">
                <a16:creationId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0549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5" name="Footer Placeholder 4">
            <a:extLst>
              <a:ext uri="{FF2B5EF4-FFF2-40B4-BE49-F238E27FC236}">
                <a16:creationId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5540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4/16/21</a:t>
            </a:fld>
            <a:endParaRPr lang="en-US" dirty="0"/>
          </a:p>
        </p:txBody>
      </p:sp>
      <p:sp>
        <p:nvSpPr>
          <p:cNvPr id="5" name="Footer Placeholder 4">
            <a:extLst>
              <a:ext uri="{FF2B5EF4-FFF2-40B4-BE49-F238E27FC236}">
                <a16:creationId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763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2EB66-D8FB-2148-8B0A-8E83C70B6C7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2EB66-D8FB-2148-8B0A-8E83C70B6C7B}"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2EB66-D8FB-2148-8B0A-8E83C70B6C7B}" type="datetimeFigureOut">
              <a:rPr lang="en-US" smtClean="0"/>
              <a:t>4/16/21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2EB66-D8FB-2148-8B0A-8E83C70B6C7B}" type="datetimeFigureOut">
              <a:rPr lang="en-US" smtClean="0"/>
              <a:t>4/16/21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2EB66-D8FB-2148-8B0A-8E83C70B6C7B}" type="datetimeFigureOut">
              <a:rPr lang="en-US" smtClean="0"/>
              <a:t>4/16/21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2EB66-D8FB-2148-8B0A-8E83C70B6C7B}" type="datetimeFigureOut">
              <a:rPr lang="en-US" smtClean="0"/>
              <a:t>4/16/21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C836-1C07-E141-9BFB-691395C8A2F7}"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4/16/21</a:t>
            </a:fld>
            <a:endParaRPr lang="en-US" dirty="0"/>
          </a:p>
        </p:txBody>
      </p:sp>
      <p:sp>
        <p:nvSpPr>
          <p:cNvPr id="5" name="Footer Placeholder 4">
            <a:extLst>
              <a:ext uri="{FF2B5EF4-FFF2-40B4-BE49-F238E27FC236}">
                <a16:creationId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947392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flickr.com/photos/darrenhunter/4098390725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en.wikiversity.org/wiki/Wikiversity_the_Movie/Task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creativecommons.org/licenses/by-nc/3.0/" TargetMode="External"/><Relationship Id="rId4" Type="http://schemas.openxmlformats.org/officeDocument/2006/relationships/hyperlink" Target="http://www.pngall.com/best-quality-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www.revolutionpharmd.com/2012/10/substance-abuse-substance-dependence.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hyperlink" Target="http://www.flickr.com/photos/59632563@N04/623871126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hyperlink" Target="https://en.wikiversity.org/wiki/Motivation_and_emotion/Book/2019/Emotional_abus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hyperlink" Target="https://stileex.xyz/en/purpose-in-life/"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peter.baumgartner.name/2014/05/23/double-blind-review-ein-fallbeispie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ebc4cw.org/"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icje.uga.edu/domesticviolencebenchbook.html"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mailto:Lori.Davis2@dhs.ga.gov"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pikist.com/free-photo-srxj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B3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998" y="892762"/>
            <a:ext cx="4125144" cy="4123426"/>
          </a:xfrm>
          <a:prstGeom prst="rect">
            <a:avLst/>
          </a:prstGeom>
        </p:spPr>
      </p:pic>
      <p:sp>
        <p:nvSpPr>
          <p:cNvPr id="5" name="TextBox 4"/>
          <p:cNvSpPr txBox="1"/>
          <p:nvPr/>
        </p:nvSpPr>
        <p:spPr>
          <a:xfrm>
            <a:off x="1" y="5237018"/>
            <a:ext cx="12192000" cy="830997"/>
          </a:xfrm>
          <a:prstGeom prst="rect">
            <a:avLst/>
          </a:prstGeom>
          <a:noFill/>
        </p:spPr>
        <p:txBody>
          <a:bodyPr wrap="square" rtlCol="0">
            <a:spAutoFit/>
          </a:bodyPr>
          <a:lstStyle/>
          <a:p>
            <a:pPr algn="ctr"/>
            <a:r>
              <a:rPr lang="en-US" sz="2800" b="1" dirty="0">
                <a:solidFill>
                  <a:schemeClr val="bg1"/>
                </a:solidFill>
                <a:latin typeface="Museo Sans 900" charset="0"/>
                <a:ea typeface="Museo Sans 900" charset="0"/>
                <a:cs typeface="Museo Sans 900" charset="0"/>
              </a:rPr>
              <a:t>Tom C. Rawlings</a:t>
            </a:r>
          </a:p>
          <a:p>
            <a:pPr algn="ctr"/>
            <a:r>
              <a:rPr lang="en-US" sz="2000" dirty="0">
                <a:solidFill>
                  <a:schemeClr val="bg1"/>
                </a:solidFill>
                <a:latin typeface="Museo Sans 500" charset="0"/>
                <a:ea typeface="Museo Sans 500" charset="0"/>
                <a:cs typeface="Museo Sans 500" charset="0"/>
              </a:rPr>
              <a:t>Director</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4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ilhouette, flock&#10;&#10;Description automatically generated">
            <a:extLst>
              <a:ext uri="{FF2B5EF4-FFF2-40B4-BE49-F238E27FC236}">
                <a16:creationId xmlns:a16="http://schemas.microsoft.com/office/drawing/2014/main" id="{DBD8046B-CE99-44BD-9521-7FE157D17CF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091" r="13818"/>
          <a:stretch/>
        </p:blipFill>
        <p:spPr>
          <a:xfrm>
            <a:off x="3523488" y="10"/>
            <a:ext cx="8668512" cy="6857990"/>
          </a:xfrm>
          <a:prstGeom prst="rect">
            <a:avLst/>
          </a:prstGeom>
        </p:spPr>
      </p:pic>
      <p:sp>
        <p:nvSpPr>
          <p:cNvPr id="79" name="Rectangle 5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latin typeface="Arial" panose="020B0604020202020204" pitchFamily="34" charset="0"/>
                <a:cs typeface="Arial" panose="020B0604020202020204" pitchFamily="34" charset="0"/>
              </a:rPr>
              <a:t>Outcome Drift:</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3200" dirty="0">
                <a:latin typeface="Arial" panose="020B0604020202020204" pitchFamily="34" charset="0"/>
                <a:cs typeface="Arial" panose="020B0604020202020204" pitchFamily="34" charset="0"/>
              </a:rPr>
              <a:t>Losing focus on the safety priorities</a:t>
            </a:r>
          </a:p>
        </p:txBody>
      </p:sp>
      <p:sp>
        <p:nvSpPr>
          <p:cNvPr id="80" name="Rectangle 5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5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95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57522E-E7E8-4B13-AAEA-3D90FD2D0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19">
            <a:extLst>
              <a:ext uri="{FF2B5EF4-FFF2-40B4-BE49-F238E27FC236}">
                <a16:creationId xmlns:a16="http://schemas.microsoft.com/office/drawing/2014/main" id="{51A5673D-423E-4E5D-B642-77D39FECB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7116" cy="6858000"/>
          </a:xfrm>
          <a:custGeom>
            <a:avLst/>
            <a:gdLst>
              <a:gd name="connsiteX0" fmla="*/ 0 w 6487116"/>
              <a:gd name="connsiteY0" fmla="*/ 0 h 6858000"/>
              <a:gd name="connsiteX1" fmla="*/ 1850111 w 6487116"/>
              <a:gd name="connsiteY1" fmla="*/ 0 h 6858000"/>
              <a:gd name="connsiteX2" fmla="*/ 6487116 w 6487116"/>
              <a:gd name="connsiteY2" fmla="*/ 0 h 6858000"/>
              <a:gd name="connsiteX3" fmla="*/ 6487116 w 6487116"/>
              <a:gd name="connsiteY3" fmla="*/ 1900238 h 6858000"/>
              <a:gd name="connsiteX4" fmla="*/ 6116700 w 6487116"/>
              <a:gd name="connsiteY4" fmla="*/ 2178050 h 6858000"/>
              <a:gd name="connsiteX5" fmla="*/ 6112466 w 6487116"/>
              <a:gd name="connsiteY5" fmla="*/ 2184400 h 6858000"/>
              <a:gd name="connsiteX6" fmla="*/ 6106116 w 6487116"/>
              <a:gd name="connsiteY6" fmla="*/ 2193925 h 6858000"/>
              <a:gd name="connsiteX7" fmla="*/ 6099766 w 6487116"/>
              <a:gd name="connsiteY7" fmla="*/ 2201863 h 6858000"/>
              <a:gd name="connsiteX8" fmla="*/ 6099766 w 6487116"/>
              <a:gd name="connsiteY8" fmla="*/ 2211388 h 6858000"/>
              <a:gd name="connsiteX9" fmla="*/ 6099766 w 6487116"/>
              <a:gd name="connsiteY9" fmla="*/ 2220913 h 6858000"/>
              <a:gd name="connsiteX10" fmla="*/ 6106116 w 6487116"/>
              <a:gd name="connsiteY10" fmla="*/ 2228850 h 6858000"/>
              <a:gd name="connsiteX11" fmla="*/ 6112466 w 6487116"/>
              <a:gd name="connsiteY11" fmla="*/ 2238375 h 6858000"/>
              <a:gd name="connsiteX12" fmla="*/ 6116700 w 6487116"/>
              <a:gd name="connsiteY12" fmla="*/ 2244725 h 6858000"/>
              <a:gd name="connsiteX13" fmla="*/ 6487116 w 6487116"/>
              <a:gd name="connsiteY13" fmla="*/ 2522538 h 6858000"/>
              <a:gd name="connsiteX14" fmla="*/ 6487116 w 6487116"/>
              <a:gd name="connsiteY14" fmla="*/ 6858000 h 6858000"/>
              <a:gd name="connsiteX15" fmla="*/ 1850111 w 6487116"/>
              <a:gd name="connsiteY15" fmla="*/ 6858000 h 6858000"/>
              <a:gd name="connsiteX16" fmla="*/ 0 w 6487116"/>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7116" h="6858000">
                <a:moveTo>
                  <a:pt x="0" y="0"/>
                </a:moveTo>
                <a:lnTo>
                  <a:pt x="1850111" y="0"/>
                </a:lnTo>
                <a:lnTo>
                  <a:pt x="6487116" y="0"/>
                </a:lnTo>
                <a:lnTo>
                  <a:pt x="6487116" y="1900238"/>
                </a:lnTo>
                <a:lnTo>
                  <a:pt x="6116700" y="2178050"/>
                </a:lnTo>
                <a:lnTo>
                  <a:pt x="6112466" y="2184400"/>
                </a:lnTo>
                <a:lnTo>
                  <a:pt x="6106116" y="2193925"/>
                </a:lnTo>
                <a:lnTo>
                  <a:pt x="6099766" y="2201863"/>
                </a:lnTo>
                <a:lnTo>
                  <a:pt x="6099766" y="2211388"/>
                </a:lnTo>
                <a:lnTo>
                  <a:pt x="6099766" y="2220913"/>
                </a:lnTo>
                <a:lnTo>
                  <a:pt x="6106116" y="2228850"/>
                </a:lnTo>
                <a:lnTo>
                  <a:pt x="6112466" y="2238375"/>
                </a:lnTo>
                <a:lnTo>
                  <a:pt x="6116700" y="2244725"/>
                </a:lnTo>
                <a:lnTo>
                  <a:pt x="6487116" y="2522538"/>
                </a:lnTo>
                <a:lnTo>
                  <a:pt x="6487116" y="6858000"/>
                </a:lnTo>
                <a:lnTo>
                  <a:pt x="18501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838200" y="365125"/>
            <a:ext cx="4908082" cy="1325563"/>
          </a:xfrm>
        </p:spPr>
        <p:txBody>
          <a:bodyPr>
            <a:normAutofit/>
          </a:bodyPr>
          <a:lstStyle/>
          <a:p>
            <a:pPr algn="ctr"/>
            <a:r>
              <a:rPr lang="en-US" sz="4000"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196260" y="715268"/>
            <a:ext cx="4908082" cy="5416725"/>
          </a:xfrm>
        </p:spPr>
        <p:txBody>
          <a:bodyPr>
            <a:normAutofit/>
          </a:bodyPr>
          <a:lstStyle/>
          <a:p>
            <a:pPr marL="914400" lvl="2" indent="0">
              <a:buNone/>
            </a:pPr>
            <a:r>
              <a:rPr lang="en-US" sz="3200" dirty="0">
                <a:latin typeface="Arial" panose="020B0604020202020204" pitchFamily="34" charset="0"/>
                <a:cs typeface="Arial" panose="020B0604020202020204" pitchFamily="34" charset="0"/>
              </a:rPr>
              <a:t>Get a psychological and…….</a:t>
            </a:r>
          </a:p>
          <a:p>
            <a:pPr marL="914400" lvl="2" indent="0">
              <a:buNone/>
            </a:pPr>
            <a:endParaRPr lang="en-US" sz="3200" dirty="0">
              <a:latin typeface="Arial" panose="020B0604020202020204" pitchFamily="34" charset="0"/>
              <a:cs typeface="Arial" panose="020B0604020202020204" pitchFamily="34" charset="0"/>
            </a:endParaRPr>
          </a:p>
          <a:p>
            <a:pPr marL="914400" lvl="2" indent="0">
              <a:buNone/>
            </a:pPr>
            <a:r>
              <a:rPr lang="en-US" sz="3200" dirty="0">
                <a:latin typeface="Arial" panose="020B0604020202020204" pitchFamily="34" charset="0"/>
                <a:cs typeface="Arial" panose="020B0604020202020204" pitchFamily="34" charset="0"/>
              </a:rPr>
              <a:t>Get a substance abuse assessment and…..</a:t>
            </a:r>
          </a:p>
          <a:p>
            <a:pPr marL="914400" lvl="2" indent="0">
              <a:buNone/>
            </a:pPr>
            <a:endParaRPr lang="en-US" sz="3200" dirty="0">
              <a:latin typeface="Arial" panose="020B0604020202020204" pitchFamily="34" charset="0"/>
              <a:cs typeface="Arial" panose="020B0604020202020204" pitchFamily="34" charset="0"/>
            </a:endParaRPr>
          </a:p>
          <a:p>
            <a:pPr marL="914400" lvl="2" indent="0">
              <a:buNone/>
            </a:pPr>
            <a:r>
              <a:rPr lang="en-US" sz="3200" dirty="0">
                <a:latin typeface="Arial" panose="020B0604020202020204" pitchFamily="34" charset="0"/>
                <a:cs typeface="Arial" panose="020B0604020202020204" pitchFamily="34" charset="0"/>
              </a:rPr>
              <a:t>Get a domestic violence assessment and…..</a:t>
            </a:r>
          </a:p>
          <a:p>
            <a:pPr marL="914400" lvl="2" indent="0">
              <a:buNone/>
            </a:pPr>
            <a:endParaRPr lang="en-US"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25" name="Rounded Rectangle 15">
            <a:extLst>
              <a:ext uri="{FF2B5EF4-FFF2-40B4-BE49-F238E27FC236}">
                <a16:creationId xmlns:a16="http://schemas.microsoft.com/office/drawing/2014/main" id="{BB08DC4E-794F-43A6-9197-15C12A7E5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rgbClr val="FFFFFF"/>
          </a:solidFill>
          <a:ln w="15875">
            <a:solidFill>
              <a:srgbClr val="7E584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CBFBDB-18D8-43F1-BBBA-7D8A55701E26}"/>
              </a:ext>
            </a:extLst>
          </p:cNvPr>
          <p:cNvPicPr>
            <a:picLocks noChangeAspect="1"/>
          </p:cNvPicPr>
          <p:nvPr/>
        </p:nvPicPr>
        <p:blipFill rotWithShape="1">
          <a:blip r:embed="rId3"/>
          <a:srcRect l="16218" r="17189"/>
          <a:stretch/>
        </p:blipFill>
        <p:spPr>
          <a:xfrm>
            <a:off x="7410517" y="1258529"/>
            <a:ext cx="3832042" cy="4330205"/>
          </a:xfrm>
          <a:prstGeom prst="rect">
            <a:avLst/>
          </a:prstGeom>
        </p:spPr>
      </p:pic>
    </p:spTree>
    <p:extLst>
      <p:ext uri="{BB962C8B-B14F-4D97-AF65-F5344CB8AC3E}">
        <p14:creationId xmlns:p14="http://schemas.microsoft.com/office/powerpoint/2010/main" val="10393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latin typeface="Arial" panose="020B0604020202020204" pitchFamily="34" charset="0"/>
                <a:cs typeface="Arial" panose="020B0604020202020204" pitchFamily="34" charset="0"/>
              </a:rPr>
              <a:t>Tasks</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5295569" y="2494450"/>
            <a:ext cx="5471529" cy="3727835"/>
          </a:xfrm>
        </p:spPr>
        <p:txBody>
          <a:bodyPr>
            <a:normAutofit lnSpcReduction="10000"/>
          </a:bodyPr>
          <a:lstStyle/>
          <a:p>
            <a:r>
              <a:rPr lang="en-US" dirty="0">
                <a:latin typeface="Arial" panose="020B0604020202020204" pitchFamily="34" charset="0"/>
                <a:cs typeface="Arial" panose="020B0604020202020204" pitchFamily="34" charset="0"/>
              </a:rPr>
              <a:t>SMART</a:t>
            </a:r>
          </a:p>
          <a:p>
            <a:r>
              <a:rPr lang="en-US" dirty="0">
                <a:latin typeface="Arial" panose="020B0604020202020204" pitchFamily="34" charset="0"/>
                <a:cs typeface="Arial" panose="020B0604020202020204" pitchFamily="34" charset="0"/>
              </a:rPr>
              <a:t>Include only those tasks relevant to achieving the outcome</a:t>
            </a:r>
          </a:p>
          <a:p>
            <a:r>
              <a:rPr lang="en-US" dirty="0">
                <a:latin typeface="Arial" panose="020B0604020202020204" pitchFamily="34" charset="0"/>
                <a:cs typeface="Arial" panose="020B0604020202020204" pitchFamily="34" charset="0"/>
              </a:rPr>
              <a:t>Address transportation</a:t>
            </a:r>
          </a:p>
          <a:p>
            <a:r>
              <a:rPr lang="en-US" dirty="0">
                <a:latin typeface="Arial" panose="020B0604020202020204" pitchFamily="34" charset="0"/>
                <a:cs typeface="Arial" panose="020B0604020202020204" pitchFamily="34" charset="0"/>
              </a:rPr>
              <a:t>Update the case plan with the family and provider upon receipt of recommendations from providers</a:t>
            </a:r>
          </a:p>
          <a:p>
            <a:endParaRPr lang="en-US" sz="2000" dirty="0">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0C26C8CF-60DD-444B-8578-4CB1E5659A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24902" y="3117851"/>
            <a:ext cx="2438400" cy="2438400"/>
          </a:xfrm>
          <a:prstGeom prst="rect">
            <a:avLst/>
          </a:prstGeom>
        </p:spPr>
      </p:pic>
    </p:spTree>
    <p:extLst>
      <p:ext uri="{BB962C8B-B14F-4D97-AF65-F5344CB8AC3E}">
        <p14:creationId xmlns:p14="http://schemas.microsoft.com/office/powerpoint/2010/main" val="365397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Shape 4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934872" y="982272"/>
            <a:ext cx="3388419" cy="4560970"/>
          </a:xfrm>
        </p:spPr>
        <p:txBody>
          <a:bodyPr>
            <a:normAutofit/>
          </a:bodyPr>
          <a:lstStyle/>
          <a:p>
            <a:pPr algn="ctr"/>
            <a:r>
              <a:rPr lang="en-US" sz="4000" b="1" dirty="0">
                <a:solidFill>
                  <a:srgbClr val="FFFFFF"/>
                </a:solidFill>
                <a:latin typeface="Arial" panose="020B0604020202020204" pitchFamily="34" charset="0"/>
                <a:cs typeface="Arial" panose="020B0604020202020204" pitchFamily="34" charset="0"/>
              </a:rPr>
              <a:t>Quality Assessment</a:t>
            </a:r>
          </a:p>
        </p:txBody>
      </p:sp>
      <p:sp>
        <p:nvSpPr>
          <p:cNvPr id="5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5221862" y="1719618"/>
            <a:ext cx="5948831" cy="4334629"/>
          </a:xfrm>
        </p:spPr>
        <p:txBody>
          <a:bodyPr anchor="ctr">
            <a:normAutofit/>
          </a:bodyPr>
          <a:lstStyle/>
          <a:p>
            <a:r>
              <a:rPr lang="en-US" altLang="en-US" sz="2400" dirty="0">
                <a:solidFill>
                  <a:srgbClr val="FEFFFF"/>
                </a:solidFill>
                <a:latin typeface="Arial" panose="020B0604020202020204" pitchFamily="34" charset="0"/>
                <a:cs typeface="Arial" panose="020B0604020202020204" pitchFamily="34" charset="0"/>
              </a:rPr>
              <a:t>Collaboration prior to assessments</a:t>
            </a:r>
          </a:p>
          <a:p>
            <a:r>
              <a:rPr lang="en-US" altLang="en-US" sz="2400" dirty="0">
                <a:solidFill>
                  <a:srgbClr val="FEFFFF"/>
                </a:solidFill>
                <a:latin typeface="Arial" panose="020B0604020202020204" pitchFamily="34" charset="0"/>
                <a:cs typeface="Arial" panose="020B0604020202020204" pitchFamily="34" charset="0"/>
              </a:rPr>
              <a:t>Testing used is highly reliable with inter-rater reliability</a:t>
            </a:r>
          </a:p>
          <a:p>
            <a:r>
              <a:rPr lang="en-US" altLang="en-US" sz="2400" dirty="0">
                <a:solidFill>
                  <a:srgbClr val="FEFFFF"/>
                </a:solidFill>
                <a:latin typeface="Arial" panose="020B0604020202020204" pitchFamily="34" charset="0"/>
                <a:cs typeface="Arial" panose="020B0604020202020204" pitchFamily="34" charset="0"/>
              </a:rPr>
              <a:t>Addresses bio-psycho-social issues</a:t>
            </a:r>
          </a:p>
          <a:p>
            <a:r>
              <a:rPr lang="en-US" altLang="en-US" sz="2400" dirty="0">
                <a:solidFill>
                  <a:srgbClr val="FEFFFF"/>
                </a:solidFill>
                <a:latin typeface="Arial" panose="020B0604020202020204" pitchFamily="34" charset="0"/>
                <a:cs typeface="Arial" panose="020B0604020202020204" pitchFamily="34" charset="0"/>
              </a:rPr>
              <a:t>Administered by someone with the proper credentials</a:t>
            </a:r>
          </a:p>
          <a:p>
            <a:r>
              <a:rPr lang="en-US" altLang="en-US" sz="2400" dirty="0">
                <a:solidFill>
                  <a:srgbClr val="FEFFFF"/>
                </a:solidFill>
                <a:latin typeface="Arial" panose="020B0604020202020204" pitchFamily="34" charset="0"/>
                <a:cs typeface="Arial" panose="020B0604020202020204" pitchFamily="34" charset="0"/>
              </a:rPr>
              <a:t>Clear/easy interpretation of the raw data that was used for testing</a:t>
            </a:r>
          </a:p>
          <a:p>
            <a:r>
              <a:rPr lang="en-US" altLang="en-US" sz="2400" dirty="0">
                <a:solidFill>
                  <a:srgbClr val="FEFFFF"/>
                </a:solidFill>
                <a:latin typeface="Arial" panose="020B0604020202020204" pitchFamily="34" charset="0"/>
                <a:cs typeface="Arial" panose="020B0604020202020204" pitchFamily="34" charset="0"/>
              </a:rPr>
              <a:t>Provides specific recommendations &amp; the order of services </a:t>
            </a:r>
          </a:p>
        </p:txBody>
      </p:sp>
      <p:pic>
        <p:nvPicPr>
          <p:cNvPr id="5" name="Picture 4" descr="Icon&#10;&#10;Description automatically generated">
            <a:extLst>
              <a:ext uri="{FF2B5EF4-FFF2-40B4-BE49-F238E27FC236}">
                <a16:creationId xmlns:a16="http://schemas.microsoft.com/office/drawing/2014/main" id="{7D538A40-805C-4C34-BDB5-0F74913FFE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46708" y="3882093"/>
            <a:ext cx="3118150" cy="2959768"/>
          </a:xfrm>
          <a:prstGeom prst="rect">
            <a:avLst/>
          </a:prstGeom>
        </p:spPr>
      </p:pic>
      <p:sp>
        <p:nvSpPr>
          <p:cNvPr id="6" name="TextBox 5">
            <a:extLst>
              <a:ext uri="{FF2B5EF4-FFF2-40B4-BE49-F238E27FC236}">
                <a16:creationId xmlns:a16="http://schemas.microsoft.com/office/drawing/2014/main" id="{B120C5BB-F03C-40E3-B80B-6D90B25A6881}"/>
              </a:ext>
            </a:extLst>
          </p:cNvPr>
          <p:cNvSpPr txBox="1"/>
          <p:nvPr/>
        </p:nvSpPr>
        <p:spPr>
          <a:xfrm>
            <a:off x="970151" y="6989210"/>
            <a:ext cx="45719" cy="6463308"/>
          </a:xfrm>
          <a:prstGeom prst="rect">
            <a:avLst/>
          </a:prstGeom>
          <a:noFill/>
        </p:spPr>
        <p:txBody>
          <a:bodyPr wrap="square" rtlCol="0">
            <a:spAutoFit/>
          </a:bodyPr>
          <a:lstStyle/>
          <a:p>
            <a:r>
              <a:rPr lang="en-US" sz="900">
                <a:hlinkClick r:id="rId4" tooltip="http://www.pngall.com/best-quality-png"/>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4627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958506" y="800392"/>
            <a:ext cx="10264697" cy="1212102"/>
          </a:xfrm>
        </p:spPr>
        <p:txBody>
          <a:bodyPr>
            <a:normAutofit/>
          </a:bodyPr>
          <a:lstStyle/>
          <a:p>
            <a:r>
              <a:rPr lang="en-US" sz="4000" b="1">
                <a:solidFill>
                  <a:srgbClr val="FFFFFF"/>
                </a:solidFill>
                <a:latin typeface="Arial" panose="020B0604020202020204" pitchFamily="34" charset="0"/>
                <a:cs typeface="Arial" panose="020B0604020202020204" pitchFamily="34" charset="0"/>
              </a:rPr>
              <a:t>Impact on Reasonable Efforts</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1367624" y="2490436"/>
            <a:ext cx="9708995" cy="3567173"/>
          </a:xfrm>
        </p:spPr>
        <p:txBody>
          <a:bodyPr anchor="ctr">
            <a:normAutofit/>
          </a:bodyPr>
          <a:lstStyle/>
          <a:p>
            <a:pPr marL="45720" indent="0">
              <a:buNone/>
            </a:pPr>
            <a:r>
              <a:rPr lang="en-US" sz="2400" i="1"/>
              <a:t>The psychologist recommended in the psychological that Mr. Brown should receive a particular type of therapy. This was included in the case plan.  The therapist, after meeting with Mr. Brown several times, decided that Mr. Brown needed a different type of therapy. At a review hearing, the therapist testified about Mr. Brown’s lack of progress. Judge Lock made a “no reasonable efforts” finding because Mr. Brown was not receiving services that were identified as necessary by the psychologist and court ordered.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26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958506" y="800392"/>
            <a:ext cx="10264697" cy="1212102"/>
          </a:xfrm>
        </p:spPr>
        <p:txBody>
          <a:bodyPr>
            <a:normAutofit/>
          </a:bodyPr>
          <a:lstStyle/>
          <a:p>
            <a:r>
              <a:rPr lang="en-US" sz="4000" b="1">
                <a:solidFill>
                  <a:srgbClr val="FFFFFF"/>
                </a:solidFill>
                <a:latin typeface="Arial" panose="020B0604020202020204" pitchFamily="34" charset="0"/>
                <a:cs typeface="Arial" panose="020B0604020202020204" pitchFamily="34" charset="0"/>
              </a:rPr>
              <a:t>Impact on Reasonable Efforts</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1367624" y="2490436"/>
            <a:ext cx="9708995" cy="3567173"/>
          </a:xfrm>
        </p:spPr>
        <p:txBody>
          <a:bodyPr anchor="ctr">
            <a:normAutofit/>
          </a:bodyPr>
          <a:lstStyle/>
          <a:p>
            <a:pPr marL="45720" indent="0">
              <a:buNone/>
            </a:pPr>
            <a:r>
              <a:rPr lang="en-US" sz="2400" i="1"/>
              <a:t>The psychologist recommended in the psychological that Mr. Brown should receive a particular type of therapy. This was included in the case plan.  </a:t>
            </a:r>
            <a:r>
              <a:rPr lang="en-US" sz="2400" i="1">
                <a:highlight>
                  <a:srgbClr val="FFFF00"/>
                </a:highlight>
              </a:rPr>
              <a:t>The therapist, after meeting with Mr. Brown several times, decided that Mr. Brown needed a different type of therapy. </a:t>
            </a:r>
            <a:r>
              <a:rPr lang="en-US" sz="2400" i="1"/>
              <a:t>At a review hearing, the therapist testified about Mr. Brown’s lack of progress. Judge Lock made a “no reasonable efforts” finding because Mr. Brown was not receiving services that were identified as necessary by the psychologist and court ordered.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15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1523984" y="1054121"/>
            <a:ext cx="9465131" cy="1184111"/>
          </a:xfrm>
        </p:spPr>
        <p:txBody>
          <a:bodyPr>
            <a:normAutofit/>
          </a:bodyPr>
          <a:lstStyle/>
          <a:p>
            <a:pPr algn="ctr"/>
            <a:r>
              <a:rPr lang="en-US" sz="3700" b="1" dirty="0">
                <a:latin typeface="Arial" panose="020B0604020202020204" pitchFamily="34" charset="0"/>
                <a:cs typeface="Arial" panose="020B0604020202020204" pitchFamily="34" charset="0"/>
              </a:rPr>
              <a:t>Compliance vs. Progress</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1524000" y="2238233"/>
            <a:ext cx="10184780" cy="3561836"/>
          </a:xfrm>
        </p:spPr>
        <p:txBody>
          <a:bodyPr>
            <a:normAutofit/>
          </a:bodyPr>
          <a:lstStyle/>
          <a:p>
            <a:pPr marL="0" indent="0">
              <a:buNone/>
            </a:pPr>
            <a:r>
              <a:rPr lang="en-US" altLang="en-US" dirty="0">
                <a:latin typeface="Arial" panose="020B0604020202020204" pitchFamily="34" charset="0"/>
                <a:cs typeface="Arial" panose="020B0604020202020204" pitchFamily="34" charset="0"/>
              </a:rPr>
              <a:t>Compliance = To act in accordance with a wish or command</a:t>
            </a: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Progress = Advance or develop toward a better, more complete, or more modern state</a:t>
            </a:r>
          </a:p>
          <a:p>
            <a:endParaRPr lang="en-US" alt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B3AF247-BB76-4628-AEB0-45D001F445FA}"/>
              </a:ext>
            </a:extLst>
          </p:cNvPr>
          <p:cNvPicPr>
            <a:picLocks noChangeAspect="1"/>
          </p:cNvPicPr>
          <p:nvPr/>
        </p:nvPicPr>
        <p:blipFill>
          <a:blip r:embed="rId3"/>
          <a:stretch>
            <a:fillRect/>
          </a:stretch>
        </p:blipFill>
        <p:spPr>
          <a:xfrm>
            <a:off x="2671886" y="3129772"/>
            <a:ext cx="2279959" cy="1565481"/>
          </a:xfrm>
          <a:prstGeom prst="rect">
            <a:avLst/>
          </a:prstGeom>
        </p:spPr>
      </p:pic>
      <p:pic>
        <p:nvPicPr>
          <p:cNvPr id="5" name="Picture 4">
            <a:extLst>
              <a:ext uri="{FF2B5EF4-FFF2-40B4-BE49-F238E27FC236}">
                <a16:creationId xmlns:a16="http://schemas.microsoft.com/office/drawing/2014/main" id="{CF4C7DA1-5841-42F2-90E4-8D3FEDD378ED}"/>
              </a:ext>
            </a:extLst>
          </p:cNvPr>
          <p:cNvPicPr>
            <a:picLocks noChangeAspect="1"/>
          </p:cNvPicPr>
          <p:nvPr/>
        </p:nvPicPr>
        <p:blipFill>
          <a:blip r:embed="rId4"/>
          <a:stretch>
            <a:fillRect/>
          </a:stretch>
        </p:blipFill>
        <p:spPr>
          <a:xfrm>
            <a:off x="5362652" y="3583686"/>
            <a:ext cx="1274174" cy="707197"/>
          </a:xfrm>
          <a:prstGeom prst="rect">
            <a:avLst/>
          </a:prstGeom>
        </p:spPr>
      </p:pic>
      <p:pic>
        <p:nvPicPr>
          <p:cNvPr id="6" name="Picture 5">
            <a:extLst>
              <a:ext uri="{FF2B5EF4-FFF2-40B4-BE49-F238E27FC236}">
                <a16:creationId xmlns:a16="http://schemas.microsoft.com/office/drawing/2014/main" id="{E0ECD638-10F1-4ED9-9EA3-27833EC08C43}"/>
              </a:ext>
            </a:extLst>
          </p:cNvPr>
          <p:cNvPicPr>
            <a:picLocks noChangeAspect="1"/>
          </p:cNvPicPr>
          <p:nvPr/>
        </p:nvPicPr>
        <p:blipFill>
          <a:blip r:embed="rId5"/>
          <a:stretch>
            <a:fillRect/>
          </a:stretch>
        </p:blipFill>
        <p:spPr>
          <a:xfrm>
            <a:off x="6958391" y="3120624"/>
            <a:ext cx="1998673" cy="1797053"/>
          </a:xfrm>
          <a:prstGeom prst="rect">
            <a:avLst/>
          </a:prstGeom>
        </p:spPr>
      </p:pic>
    </p:spTree>
    <p:extLst>
      <p:ext uri="{BB962C8B-B14F-4D97-AF65-F5344CB8AC3E}">
        <p14:creationId xmlns:p14="http://schemas.microsoft.com/office/powerpoint/2010/main" val="30299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CBA08-BD25-4809-ADF1-D0E01E4A6E76}"/>
              </a:ext>
            </a:extLst>
          </p:cNvPr>
          <p:cNvPicPr>
            <a:picLocks noChangeAspect="1"/>
          </p:cNvPicPr>
          <p:nvPr/>
        </p:nvPicPr>
        <p:blipFill>
          <a:blip r:embed="rId3"/>
          <a:stretch>
            <a:fillRect/>
          </a:stretch>
        </p:blipFill>
        <p:spPr>
          <a:xfrm>
            <a:off x="1851102" y="180278"/>
            <a:ext cx="8541835" cy="6537272"/>
          </a:xfrm>
          <a:prstGeom prst="rect">
            <a:avLst/>
          </a:prstGeom>
        </p:spPr>
      </p:pic>
    </p:spTree>
    <p:extLst>
      <p:ext uri="{BB962C8B-B14F-4D97-AF65-F5344CB8AC3E}">
        <p14:creationId xmlns:p14="http://schemas.microsoft.com/office/powerpoint/2010/main" val="1092932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8554-9EBF-4BD0-AF97-7742348235D1}"/>
              </a:ext>
            </a:extLst>
          </p:cNvPr>
          <p:cNvSpPr>
            <a:spLocks noGrp="1"/>
          </p:cNvSpPr>
          <p:nvPr>
            <p:ph type="title"/>
          </p:nvPr>
        </p:nvSpPr>
        <p:spPr>
          <a:xfrm>
            <a:off x="648929" y="629266"/>
            <a:ext cx="3505495" cy="1622321"/>
          </a:xfrm>
        </p:spPr>
        <p:txBody>
          <a:bodyPr>
            <a:normAutofit/>
          </a:bodyPr>
          <a:lstStyle/>
          <a:p>
            <a:r>
              <a:rPr lang="en-US" dirty="0">
                <a:latin typeface="Arial" panose="020B0604020202020204" pitchFamily="34" charset="0"/>
                <a:cs typeface="Arial" panose="020B0604020202020204" pitchFamily="34" charset="0"/>
              </a:rPr>
              <a:t>Resistance</a:t>
            </a:r>
          </a:p>
        </p:txBody>
      </p:sp>
      <p:sp>
        <p:nvSpPr>
          <p:cNvPr id="3" name="Content Placeholder 2">
            <a:extLst>
              <a:ext uri="{FF2B5EF4-FFF2-40B4-BE49-F238E27FC236}">
                <a16:creationId xmlns:a16="http://schemas.microsoft.com/office/drawing/2014/main" id="{0E73908B-B8C2-4999-A27A-374DDD5820A2}"/>
              </a:ext>
            </a:extLst>
          </p:cNvPr>
          <p:cNvSpPr>
            <a:spLocks noGrp="1"/>
          </p:cNvSpPr>
          <p:nvPr>
            <p:ph idx="1"/>
          </p:nvPr>
        </p:nvSpPr>
        <p:spPr>
          <a:xfrm>
            <a:off x="648931" y="2438400"/>
            <a:ext cx="3505494" cy="3785419"/>
          </a:xfrm>
        </p:spPr>
        <p:txBody>
          <a:bodyPr>
            <a:normAutofit/>
          </a:bodyPr>
          <a:lstStyle/>
          <a:p>
            <a:pPr marL="45720" indent="0">
              <a:buNone/>
            </a:pPr>
            <a:r>
              <a:rPr lang="en-US" sz="2000" dirty="0">
                <a:latin typeface="Arial" panose="020B0604020202020204" pitchFamily="34" charset="0"/>
                <a:cs typeface="Arial" panose="020B0604020202020204" pitchFamily="34" charset="0"/>
              </a:rPr>
              <a:t>Context of child protection work</a:t>
            </a:r>
          </a:p>
          <a:p>
            <a:pPr marL="45720" indent="0">
              <a:buNone/>
            </a:pPr>
            <a:r>
              <a:rPr lang="en-US" sz="2000" dirty="0">
                <a:latin typeface="Arial" panose="020B0604020202020204" pitchFamily="34" charset="0"/>
                <a:cs typeface="Arial" panose="020B0604020202020204" pitchFamily="34" charset="0"/>
              </a:rPr>
              <a:t>Feelings associated with change</a:t>
            </a:r>
          </a:p>
          <a:p>
            <a:pPr marL="45720" indent="0">
              <a:buNone/>
            </a:pPr>
            <a:r>
              <a:rPr lang="en-US" sz="2000" dirty="0">
                <a:latin typeface="Arial" panose="020B0604020202020204" pitchFamily="34" charset="0"/>
                <a:cs typeface="Arial" panose="020B0604020202020204" pitchFamily="34" charset="0"/>
              </a:rPr>
              <a:t>Denial or minimization</a:t>
            </a:r>
          </a:p>
          <a:p>
            <a:pPr marL="45720" indent="0">
              <a:buNone/>
            </a:pPr>
            <a:r>
              <a:rPr lang="en-US" sz="2000" dirty="0">
                <a:latin typeface="Arial" panose="020B0604020202020204" pitchFamily="34" charset="0"/>
                <a:cs typeface="Arial" panose="020B0604020202020204" pitchFamily="34" charset="0"/>
              </a:rPr>
              <a:t>Behavior of “expert”</a:t>
            </a:r>
          </a:p>
          <a:p>
            <a:pPr marL="45720" indent="0">
              <a:buNone/>
            </a:pPr>
            <a:r>
              <a:rPr lang="en-US" sz="2000" dirty="0">
                <a:latin typeface="Arial" panose="020B0604020202020204" pitchFamily="34" charset="0"/>
                <a:cs typeface="Arial" panose="020B0604020202020204" pitchFamily="34" charset="0"/>
              </a:rPr>
              <a:t>Social structure</a:t>
            </a:r>
          </a:p>
          <a:p>
            <a:pPr marL="0" indent="0">
              <a:buNone/>
            </a:pPr>
            <a:r>
              <a:rPr lang="en-US" sz="2000" dirty="0">
                <a:latin typeface="Arial" panose="020B0604020202020204" pitchFamily="34" charset="0"/>
                <a:cs typeface="Arial" panose="020B0604020202020204" pitchFamily="34" charset="0"/>
              </a:rPr>
              <a:t>Trauma</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223F7B-91C7-405A-B2F4-49A98D4F4BF5}"/>
              </a:ext>
            </a:extLst>
          </p:cNvPr>
          <p:cNvPicPr>
            <a:picLocks noChangeAspect="1"/>
          </p:cNvPicPr>
          <p:nvPr/>
        </p:nvPicPr>
        <p:blipFill>
          <a:blip r:embed="rId3"/>
          <a:stretch>
            <a:fillRect/>
          </a:stretch>
        </p:blipFill>
        <p:spPr>
          <a:xfrm>
            <a:off x="5405862" y="906782"/>
            <a:ext cx="6019331" cy="5041190"/>
          </a:xfrm>
          <a:prstGeom prst="rect">
            <a:avLst/>
          </a:prstGeom>
          <a:effectLst/>
        </p:spPr>
      </p:pic>
    </p:spTree>
    <p:extLst>
      <p:ext uri="{BB962C8B-B14F-4D97-AF65-F5344CB8AC3E}">
        <p14:creationId xmlns:p14="http://schemas.microsoft.com/office/powerpoint/2010/main" val="45011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0FE4889-DF50-457A-8F64-9D1530BBC124}"/>
              </a:ext>
            </a:extLst>
          </p:cNvPr>
          <p:cNvPicPr>
            <a:picLocks noChangeAspect="1"/>
          </p:cNvPicPr>
          <p:nvPr/>
        </p:nvPicPr>
        <p:blipFill rotWithShape="1">
          <a:blip r:embed="rId3"/>
          <a:srcRect l="4427" r="1" b="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58C6BCA-E1BB-4D0B-B3E9-2C7EA09ABE3A}"/>
              </a:ext>
            </a:extLst>
          </p:cNvPr>
          <p:cNvSpPr txBox="1"/>
          <p:nvPr/>
        </p:nvSpPr>
        <p:spPr>
          <a:xfrm>
            <a:off x="446049" y="691376"/>
            <a:ext cx="4482790" cy="1107996"/>
          </a:xfrm>
          <a:prstGeom prst="rect">
            <a:avLst/>
          </a:prstGeom>
          <a:noFill/>
        </p:spPr>
        <p:txBody>
          <a:bodyPr wrap="square" rtlCol="0">
            <a:spAutoFit/>
          </a:bodyPr>
          <a:lstStyle/>
          <a:p>
            <a:r>
              <a:rPr lang="en-US" sz="6600" dirty="0"/>
              <a:t>Trust</a:t>
            </a:r>
          </a:p>
        </p:txBody>
      </p:sp>
      <p:sp>
        <p:nvSpPr>
          <p:cNvPr id="6" name="TextBox 5">
            <a:extLst>
              <a:ext uri="{FF2B5EF4-FFF2-40B4-BE49-F238E27FC236}">
                <a16:creationId xmlns:a16="http://schemas.microsoft.com/office/drawing/2014/main" id="{2C6FBE7E-E1FD-4E94-BCD6-9BA05411CC8A}"/>
              </a:ext>
            </a:extLst>
          </p:cNvPr>
          <p:cNvSpPr txBox="1"/>
          <p:nvPr/>
        </p:nvSpPr>
        <p:spPr>
          <a:xfrm>
            <a:off x="602166" y="2408663"/>
            <a:ext cx="3969834" cy="3046988"/>
          </a:xfrm>
          <a:prstGeom prst="rect">
            <a:avLst/>
          </a:prstGeom>
          <a:noFill/>
        </p:spPr>
        <p:txBody>
          <a:bodyPr wrap="square" rtlCol="0">
            <a:spAutoFit/>
          </a:bodyPr>
          <a:lstStyle/>
          <a:p>
            <a:r>
              <a:rPr lang="en-US" sz="3200" dirty="0"/>
              <a:t>Practical help</a:t>
            </a:r>
          </a:p>
          <a:p>
            <a:r>
              <a:rPr lang="en-US" sz="3200" dirty="0"/>
              <a:t>Listen</a:t>
            </a:r>
          </a:p>
          <a:p>
            <a:r>
              <a:rPr lang="en-US" sz="3200" dirty="0"/>
              <a:t>Words matter</a:t>
            </a:r>
          </a:p>
          <a:p>
            <a:r>
              <a:rPr lang="en-US" sz="3200" dirty="0"/>
              <a:t>Seek exceptions</a:t>
            </a:r>
          </a:p>
          <a:p>
            <a:r>
              <a:rPr lang="en-US" sz="3200" dirty="0"/>
              <a:t>Involve the family</a:t>
            </a:r>
          </a:p>
          <a:p>
            <a:r>
              <a:rPr lang="en-US" sz="3200" dirty="0"/>
              <a:t>Empower</a:t>
            </a:r>
          </a:p>
        </p:txBody>
      </p:sp>
    </p:spTree>
    <p:extLst>
      <p:ext uri="{BB962C8B-B14F-4D97-AF65-F5344CB8AC3E}">
        <p14:creationId xmlns:p14="http://schemas.microsoft.com/office/powerpoint/2010/main" val="41637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 name="Oval 1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3" name="Rectangle 2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75A1EE-42F4-4351-AA8A-C8B3B2D5914A}"/>
              </a:ext>
            </a:extLst>
          </p:cNvPr>
          <p:cNvSpPr>
            <a:spLocks noGrp="1"/>
          </p:cNvSpPr>
          <p:nvPr>
            <p:ph type="ctrTitle"/>
          </p:nvPr>
        </p:nvSpPr>
        <p:spPr>
          <a:xfrm>
            <a:off x="1524000" y="2776538"/>
            <a:ext cx="9144000" cy="1381188"/>
          </a:xfrm>
        </p:spPr>
        <p:txBody>
          <a:bodyPr anchor="ctr">
            <a:normAutofit/>
          </a:bodyPr>
          <a:lstStyle/>
          <a:p>
            <a:r>
              <a:rPr lang="en-US" sz="2200" b="1" dirty="0">
                <a:solidFill>
                  <a:schemeClr val="bg2"/>
                </a:solidFill>
                <a:latin typeface="Arial" panose="020B0604020202020204" pitchFamily="34" charset="0"/>
                <a:cs typeface="Arial" panose="020B0604020202020204" pitchFamily="34" charset="0"/>
              </a:rPr>
              <a:t>It Takes a Village:</a:t>
            </a:r>
            <a:br>
              <a:rPr lang="en-US" sz="2200" b="1" dirty="0">
                <a:solidFill>
                  <a:schemeClr val="bg2"/>
                </a:solidFill>
                <a:latin typeface="Arial" panose="020B0604020202020204" pitchFamily="34" charset="0"/>
                <a:cs typeface="Arial" panose="020B0604020202020204" pitchFamily="34" charset="0"/>
              </a:rPr>
            </a:br>
            <a:r>
              <a:rPr lang="en-US" sz="2200" b="1" dirty="0">
                <a:solidFill>
                  <a:schemeClr val="bg2"/>
                </a:solidFill>
                <a:latin typeface="Arial" panose="020B0604020202020204" pitchFamily="34" charset="0"/>
                <a:cs typeface="Arial" panose="020B0604020202020204" pitchFamily="34" charset="0"/>
              </a:rPr>
              <a:t>Professional Engagement in Developing Strategies for Achieving Permanency – Navigating Mental Health, Substance Abuse and Domestic Abuse Cases</a:t>
            </a:r>
          </a:p>
        </p:txBody>
      </p:sp>
      <p:sp>
        <p:nvSpPr>
          <p:cNvPr id="4" name="Subtitle 3">
            <a:extLst>
              <a:ext uri="{FF2B5EF4-FFF2-40B4-BE49-F238E27FC236}">
                <a16:creationId xmlns:a16="http://schemas.microsoft.com/office/drawing/2014/main" id="{36C48042-A2F7-4CAA-8D7E-7F42089DAB2F}"/>
              </a:ext>
            </a:extLst>
          </p:cNvPr>
          <p:cNvSpPr>
            <a:spLocks noGrp="1"/>
          </p:cNvSpPr>
          <p:nvPr>
            <p:ph type="subTitle" idx="1"/>
          </p:nvPr>
        </p:nvSpPr>
        <p:spPr>
          <a:xfrm>
            <a:off x="1524000" y="4495800"/>
            <a:ext cx="9144000" cy="762000"/>
          </a:xfrm>
        </p:spPr>
        <p:txBody>
          <a:bodyPr>
            <a:normAutofit/>
          </a:bodyPr>
          <a:lstStyle/>
          <a:p>
            <a:r>
              <a:rPr lang="en-US" sz="1800"/>
              <a:t> Multi- Disciplinary Child Abuse and Neglect Institute – Focus on Permanency</a:t>
            </a:r>
          </a:p>
        </p:txBody>
      </p:sp>
    </p:spTree>
    <p:extLst>
      <p:ext uri="{BB962C8B-B14F-4D97-AF65-F5344CB8AC3E}">
        <p14:creationId xmlns:p14="http://schemas.microsoft.com/office/powerpoint/2010/main" val="345430766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75A1EE-42F4-4351-AA8A-C8B3B2D5914A}"/>
              </a:ext>
            </a:extLst>
          </p:cNvPr>
          <p:cNvSpPr>
            <a:spLocks noGrp="1"/>
          </p:cNvSpPr>
          <p:nvPr>
            <p:ph type="ctrTitle"/>
          </p:nvPr>
        </p:nvSpPr>
        <p:spPr>
          <a:xfrm>
            <a:off x="1524000" y="2776538"/>
            <a:ext cx="9144000" cy="1381188"/>
          </a:xfrm>
        </p:spPr>
        <p:txBody>
          <a:bodyPr anchor="ctr">
            <a:normAutofit/>
          </a:bodyPr>
          <a:lstStyle/>
          <a:p>
            <a:r>
              <a:rPr lang="en-US" sz="4000" b="1" dirty="0">
                <a:solidFill>
                  <a:schemeClr val="bg2"/>
                </a:solidFill>
                <a:latin typeface="Arial" panose="020B0604020202020204" pitchFamily="34" charset="0"/>
                <a:cs typeface="Arial" panose="020B0604020202020204" pitchFamily="34" charset="0"/>
              </a:rPr>
              <a:t>Substance Abuse &amp; Addiction</a:t>
            </a:r>
          </a:p>
        </p:txBody>
      </p:sp>
      <p:sp>
        <p:nvSpPr>
          <p:cNvPr id="4" name="Subtitle 3">
            <a:extLst>
              <a:ext uri="{FF2B5EF4-FFF2-40B4-BE49-F238E27FC236}">
                <a16:creationId xmlns:a16="http://schemas.microsoft.com/office/drawing/2014/main" id="{EC115238-9F63-4480-80E7-1C0D71A5F96C}"/>
              </a:ext>
            </a:extLst>
          </p:cNvPr>
          <p:cNvSpPr>
            <a:spLocks noGrp="1"/>
          </p:cNvSpPr>
          <p:nvPr>
            <p:ph type="subTitle" idx="1"/>
          </p:nvPr>
        </p:nvSpPr>
        <p:spPr>
          <a:xfrm>
            <a:off x="1524000" y="4495800"/>
            <a:ext cx="9144000" cy="762000"/>
          </a:xfrm>
        </p:spPr>
        <p:txBody>
          <a:bodyPr>
            <a:normAutofit/>
          </a:bodyPr>
          <a:lstStyle/>
          <a:p>
            <a:r>
              <a:rPr lang="en-US" sz="1800" dirty="0"/>
              <a:t> </a:t>
            </a:r>
          </a:p>
        </p:txBody>
      </p:sp>
    </p:spTree>
    <p:extLst>
      <p:ext uri="{BB962C8B-B14F-4D97-AF65-F5344CB8AC3E}">
        <p14:creationId xmlns:p14="http://schemas.microsoft.com/office/powerpoint/2010/main" val="76545110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643467" y="321734"/>
            <a:ext cx="10905066" cy="1135737"/>
          </a:xfrm>
        </p:spPr>
        <p:txBody>
          <a:bodyPr>
            <a:normAutofit/>
          </a:bodyPr>
          <a:lstStyle/>
          <a:p>
            <a:pPr algn="ctr"/>
            <a:r>
              <a:rPr lang="en-US" sz="3600" b="1" dirty="0">
                <a:latin typeface="Arial" panose="020B0604020202020204" pitchFamily="34" charset="0"/>
                <a:cs typeface="Arial" panose="020B0604020202020204" pitchFamily="34" charset="0"/>
              </a:rPr>
              <a:t>Abuse, Addiction &amp; Dependence</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327349" y="1782981"/>
            <a:ext cx="4324504" cy="4393982"/>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Abuse</a:t>
            </a:r>
            <a:r>
              <a:rPr lang="en-US" dirty="0">
                <a:latin typeface="Arial" panose="020B0604020202020204" pitchFamily="34" charset="0"/>
                <a:cs typeface="Arial" panose="020B0604020202020204" pitchFamily="34" charset="0"/>
              </a:rPr>
              <a:t> – Not managing what you should at work, home or school</a:t>
            </a:r>
          </a:p>
          <a:p>
            <a:pPr lvl="0"/>
            <a:endParaRPr lang="en-US" dirty="0">
              <a:latin typeface="Arial" panose="020B0604020202020204" pitchFamily="34" charset="0"/>
              <a:cs typeface="Arial" panose="020B0604020202020204" pitchFamily="34" charset="0"/>
            </a:endParaRPr>
          </a:p>
          <a:p>
            <a:pPr marL="0" lvl="0" indent="0">
              <a:buNone/>
            </a:pPr>
            <a:r>
              <a:rPr lang="en-US" b="1" dirty="0">
                <a:latin typeface="Arial" panose="020B0604020202020204" pitchFamily="34" charset="0"/>
                <a:cs typeface="Arial" panose="020B0604020202020204" pitchFamily="34" charset="0"/>
              </a:rPr>
              <a:t>Addiction</a:t>
            </a:r>
            <a:r>
              <a:rPr lang="en-US" dirty="0">
                <a:latin typeface="Arial" panose="020B0604020202020204" pitchFamily="34" charset="0"/>
                <a:cs typeface="Arial" panose="020B0604020202020204" pitchFamily="34" charset="0"/>
              </a:rPr>
              <a:t> – Continuing drug-seeking behaviors despite negative consequences</a:t>
            </a:r>
          </a:p>
          <a:p>
            <a:pPr marL="0" lvl="0" indent="0">
              <a:buNone/>
            </a:pPr>
            <a:endParaRPr lang="en-US" dirty="0">
              <a:latin typeface="Arial" panose="020B0604020202020204" pitchFamily="34" charset="0"/>
              <a:cs typeface="Arial" panose="020B0604020202020204" pitchFamily="34" charset="0"/>
            </a:endParaRPr>
          </a:p>
          <a:p>
            <a:pPr marL="0" lvl="0" indent="0">
              <a:buNone/>
            </a:pPr>
            <a:r>
              <a:rPr lang="en-US" b="1" dirty="0">
                <a:latin typeface="Arial" panose="020B0604020202020204" pitchFamily="34" charset="0"/>
                <a:cs typeface="Arial" panose="020B0604020202020204" pitchFamily="34" charset="0"/>
              </a:rPr>
              <a:t>Dependence</a:t>
            </a:r>
            <a:r>
              <a:rPr lang="en-US" dirty="0">
                <a:latin typeface="Arial" panose="020B0604020202020204" pitchFamily="34" charset="0"/>
                <a:cs typeface="Arial" panose="020B0604020202020204" pitchFamily="34" charset="0"/>
              </a:rPr>
              <a:t> - withdrawal</a:t>
            </a:r>
          </a:p>
        </p:txBody>
      </p:sp>
      <p:grpSp>
        <p:nvGrpSpPr>
          <p:cNvPr id="36" name="Group 3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7" name="Isosceles Triangle 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transport, clipart&#10;&#10;Description automatically generated">
            <a:extLst>
              <a:ext uri="{FF2B5EF4-FFF2-40B4-BE49-F238E27FC236}">
                <a16:creationId xmlns:a16="http://schemas.microsoft.com/office/drawing/2014/main" id="{EE4F15A8-3E52-4640-B5B3-B9BDE3EF0B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22301" y="2189578"/>
            <a:ext cx="7026231" cy="3987385"/>
          </a:xfrm>
          <a:prstGeom prst="rect">
            <a:avLst/>
          </a:prstGeom>
        </p:spPr>
      </p:pic>
      <p:grpSp>
        <p:nvGrpSpPr>
          <p:cNvPr id="40" name="Group 3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1" name="Rectangle 4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07FE58F7-D06D-473D-9135-13236AE3C8A9}"/>
              </a:ext>
            </a:extLst>
          </p:cNvPr>
          <p:cNvSpPr txBox="1"/>
          <p:nvPr/>
        </p:nvSpPr>
        <p:spPr>
          <a:xfrm>
            <a:off x="9089205" y="553822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revolutionpharmd.com/2012/10/substance-abuse-substance-dependenc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43439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958506" y="800392"/>
            <a:ext cx="10264697" cy="1212102"/>
          </a:xfrm>
        </p:spPr>
        <p:txBody>
          <a:bodyPr>
            <a:normAutofit/>
          </a:bodyPr>
          <a:lstStyle/>
          <a:p>
            <a:r>
              <a:rPr lang="en-US" sz="4000" b="1">
                <a:solidFill>
                  <a:srgbClr val="FFFFFF"/>
                </a:solidFill>
                <a:latin typeface="Arial" panose="020B0604020202020204" pitchFamily="34" charset="0"/>
                <a:cs typeface="Arial" panose="020B0604020202020204" pitchFamily="34" charset="0"/>
              </a:rPr>
              <a:t>Substance Use Disorders</a:t>
            </a:r>
            <a:endParaRPr lang="en-US" sz="4000" b="1"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1367624" y="2490436"/>
            <a:ext cx="9708995" cy="3567173"/>
          </a:xfrm>
        </p:spPr>
        <p:txBody>
          <a:bodyPr anchor="ctr">
            <a:normAutofit/>
          </a:bodyPr>
          <a:lstStyle/>
          <a:p>
            <a:pPr marL="0" lvl="0" indent="0">
              <a:buNone/>
            </a:pPr>
            <a:r>
              <a:rPr lang="en-US" sz="3200" dirty="0"/>
              <a:t>20.3 million people aged 12 or older</a:t>
            </a:r>
          </a:p>
          <a:p>
            <a:pPr marL="0" lvl="0" indent="0">
              <a:buNone/>
            </a:pPr>
            <a:r>
              <a:rPr lang="en-US" sz="3200" dirty="0"/>
              <a:t>	- 14.8 million people had an alcohol use disorder</a:t>
            </a:r>
          </a:p>
          <a:p>
            <a:pPr marL="0" lvl="0" indent="0">
              <a:buNone/>
            </a:pPr>
            <a:r>
              <a:rPr lang="en-US" sz="3200" dirty="0"/>
              <a:t>	- 8.1 million people had an illicit drug use disorder</a:t>
            </a:r>
          </a:p>
        </p:txBody>
      </p:sp>
    </p:spTree>
    <p:extLst>
      <p:ext uri="{BB962C8B-B14F-4D97-AF65-F5344CB8AC3E}">
        <p14:creationId xmlns:p14="http://schemas.microsoft.com/office/powerpoint/2010/main" val="2113165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A1EE-42F4-4351-AA8A-C8B3B2D5914A}"/>
              </a:ext>
            </a:extLst>
          </p:cNvPr>
          <p:cNvSpPr>
            <a:spLocks noGrp="1"/>
          </p:cNvSpPr>
          <p:nvPr>
            <p:ph type="title" idx="4294967295"/>
          </p:nvPr>
        </p:nvSpPr>
        <p:spPr>
          <a:xfrm>
            <a:off x="0" y="800100"/>
            <a:ext cx="10264775" cy="1212850"/>
          </a:xfrm>
        </p:spPr>
        <p:txBody>
          <a:bodyPr>
            <a:normAutofit/>
          </a:bodyPr>
          <a:lstStyle/>
          <a:p>
            <a:r>
              <a:rPr lang="en-US" sz="4000" b="1">
                <a:solidFill>
                  <a:srgbClr val="FFFFFF"/>
                </a:solidFill>
                <a:latin typeface="Arial" panose="020B0604020202020204" pitchFamily="34" charset="0"/>
                <a:cs typeface="Arial" panose="020B0604020202020204" pitchFamily="34" charset="0"/>
              </a:rPr>
              <a:t>Substance Use Disorders</a:t>
            </a:r>
            <a:endParaRPr lang="en-US" sz="4000" b="1"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D8B1DBA-B167-49BB-BF10-91E75030206E}"/>
              </a:ext>
            </a:extLst>
          </p:cNvPr>
          <p:cNvPicPr>
            <a:picLocks noChangeAspect="1"/>
          </p:cNvPicPr>
          <p:nvPr/>
        </p:nvPicPr>
        <p:blipFill>
          <a:blip r:embed="rId3"/>
          <a:stretch>
            <a:fillRect/>
          </a:stretch>
        </p:blipFill>
        <p:spPr>
          <a:xfrm>
            <a:off x="57119" y="385011"/>
            <a:ext cx="11743595" cy="6280484"/>
          </a:xfrm>
          <a:prstGeom prst="rect">
            <a:avLst/>
          </a:prstGeom>
        </p:spPr>
      </p:pic>
    </p:spTree>
    <p:extLst>
      <p:ext uri="{BB962C8B-B14F-4D97-AF65-F5344CB8AC3E}">
        <p14:creationId xmlns:p14="http://schemas.microsoft.com/office/powerpoint/2010/main" val="86832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Arial" panose="020B0604020202020204" pitchFamily="34" charset="0"/>
                <a:cs typeface="Arial" panose="020B0604020202020204" pitchFamily="34" charset="0"/>
              </a:rPr>
              <a:t>Protective Capacity</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1367624" y="2490436"/>
            <a:ext cx="9708995" cy="3567173"/>
          </a:xfrm>
        </p:spPr>
        <p:txBody>
          <a:bodyPr anchor="ctr">
            <a:normAutofit/>
          </a:bodyPr>
          <a:lstStyle/>
          <a:p>
            <a:pPr marL="0" lvl="0" indent="0">
              <a:buNone/>
            </a:pPr>
            <a:r>
              <a:rPr lang="en-US" sz="3200" dirty="0"/>
              <a:t>Basic needs of children</a:t>
            </a:r>
          </a:p>
          <a:p>
            <a:pPr marL="0" lvl="0" indent="0">
              <a:buNone/>
            </a:pPr>
            <a:r>
              <a:rPr lang="en-US" sz="3200" dirty="0"/>
              <a:t>Recognizing danger</a:t>
            </a:r>
          </a:p>
          <a:p>
            <a:pPr marL="0" lvl="0" indent="0">
              <a:buNone/>
            </a:pPr>
            <a:r>
              <a:rPr lang="en-US" sz="3200" dirty="0"/>
              <a:t>Driving</a:t>
            </a:r>
          </a:p>
          <a:p>
            <a:pPr marL="0" lvl="0" indent="0">
              <a:buNone/>
            </a:pPr>
            <a:r>
              <a:rPr lang="en-US" sz="3200" dirty="0"/>
              <a:t>Bonding/nurturing/trust</a:t>
            </a:r>
          </a:p>
        </p:txBody>
      </p:sp>
    </p:spTree>
    <p:extLst>
      <p:ext uri="{BB962C8B-B14F-4D97-AF65-F5344CB8AC3E}">
        <p14:creationId xmlns:p14="http://schemas.microsoft.com/office/powerpoint/2010/main" val="152277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635000" y="640823"/>
            <a:ext cx="3418659" cy="5583148"/>
          </a:xfrm>
        </p:spPr>
        <p:txBody>
          <a:bodyPr anchor="ctr">
            <a:normAutofit/>
          </a:bodyPr>
          <a:lstStyle/>
          <a:p>
            <a:r>
              <a:rPr lang="en-US" sz="5000" b="1">
                <a:latin typeface="Arial" panose="020B0604020202020204" pitchFamily="34" charset="0"/>
                <a:cs typeface="Arial" panose="020B0604020202020204" pitchFamily="34" charset="0"/>
              </a:rPr>
              <a:t>Treatment Levels</a:t>
            </a:r>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02E33390-6145-43B8-A81B-75082067CBA7}"/>
              </a:ext>
            </a:extLst>
          </p:cNvPr>
          <p:cNvGraphicFramePr>
            <a:graphicFrameLocks noGrp="1"/>
          </p:cNvGraphicFramePr>
          <p:nvPr>
            <p:ph idx="1"/>
            <p:extLst>
              <p:ext uri="{D42A27DB-BD31-4B8C-83A1-F6EECF244321}">
                <p14:modId xmlns:p14="http://schemas.microsoft.com/office/powerpoint/2010/main" val="35780649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21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5722-4DAD-49BC-B077-02E53F94DB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BD6891-4D5B-4375-A706-7D88A745D4D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B37BF85-21C1-45DA-9679-23E1A43D897F}"/>
              </a:ext>
            </a:extLst>
          </p:cNvPr>
          <p:cNvPicPr>
            <a:picLocks noChangeAspect="1"/>
          </p:cNvPicPr>
          <p:nvPr/>
        </p:nvPicPr>
        <p:blipFill>
          <a:blip r:embed="rId3"/>
          <a:stretch>
            <a:fillRect/>
          </a:stretch>
        </p:blipFill>
        <p:spPr>
          <a:xfrm>
            <a:off x="0" y="0"/>
            <a:ext cx="12191999" cy="7272549"/>
          </a:xfrm>
          <a:prstGeom prst="rect">
            <a:avLst/>
          </a:prstGeom>
        </p:spPr>
      </p:pic>
    </p:spTree>
    <p:extLst>
      <p:ext uri="{BB962C8B-B14F-4D97-AF65-F5344CB8AC3E}">
        <p14:creationId xmlns:p14="http://schemas.microsoft.com/office/powerpoint/2010/main" val="629713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D23E7B-A544-4465-AEF3-34782672F599}"/>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Progress</a:t>
            </a:r>
          </a:p>
        </p:txBody>
      </p:sp>
      <p:sp>
        <p:nvSpPr>
          <p:cNvPr id="6" name="Content Placeholder 5">
            <a:extLst>
              <a:ext uri="{FF2B5EF4-FFF2-40B4-BE49-F238E27FC236}">
                <a16:creationId xmlns:a16="http://schemas.microsoft.com/office/drawing/2014/main" id="{6B9061A0-D928-4E0B-B057-4A3FC646FD98}"/>
              </a:ext>
            </a:extLst>
          </p:cNvPr>
          <p:cNvSpPr>
            <a:spLocks noGrp="1"/>
          </p:cNvSpPr>
          <p:nvPr>
            <p:ph sz="half" idx="1"/>
          </p:nvPr>
        </p:nvSpPr>
        <p:spPr/>
        <p:txBody>
          <a:bodyPr>
            <a:normAutofit fontScale="92500" lnSpcReduction="20000"/>
          </a:bodyPr>
          <a:lstStyle/>
          <a:p>
            <a:pPr marL="45720" indent="0" algn="ctr">
              <a:buNone/>
            </a:pPr>
            <a:r>
              <a:rPr lang="en-US" sz="2900" b="1" dirty="0"/>
              <a:t>HEALTH</a:t>
            </a:r>
          </a:p>
          <a:p>
            <a:pPr marL="45720" indent="0">
              <a:buNone/>
            </a:pPr>
            <a:r>
              <a:rPr lang="en-US" sz="2900" dirty="0"/>
              <a:t>-Stays engaged in treatment or aftercare</a:t>
            </a:r>
          </a:p>
          <a:p>
            <a:pPr marL="45720" indent="0">
              <a:buNone/>
            </a:pPr>
            <a:r>
              <a:rPr lang="en-US" sz="2900" dirty="0"/>
              <a:t>-Achieves a period of abstinence</a:t>
            </a:r>
          </a:p>
          <a:p>
            <a:pPr marL="45720" indent="0">
              <a:buNone/>
            </a:pPr>
            <a:r>
              <a:rPr lang="en-US" sz="2900" dirty="0"/>
              <a:t>-Relapse plan in place</a:t>
            </a:r>
          </a:p>
          <a:p>
            <a:pPr marL="45720" indent="0">
              <a:buNone/>
            </a:pPr>
            <a:r>
              <a:rPr lang="en-US" sz="2900" dirty="0"/>
              <a:t>-Taking medication only as prescribed</a:t>
            </a:r>
          </a:p>
          <a:p>
            <a:pPr marL="45720" indent="0">
              <a:buNone/>
            </a:pPr>
            <a:endParaRPr lang="en-US" sz="2900" dirty="0"/>
          </a:p>
          <a:p>
            <a:pPr marL="45720" indent="0" algn="ctr">
              <a:buNone/>
            </a:pPr>
            <a:r>
              <a:rPr lang="en-US" sz="2900" b="1" dirty="0"/>
              <a:t>HOME</a:t>
            </a:r>
          </a:p>
          <a:p>
            <a:pPr marL="45720" indent="0">
              <a:buNone/>
            </a:pPr>
            <a:r>
              <a:rPr lang="en-US" sz="2900" dirty="0"/>
              <a:t>-Having a stable and safe place to live</a:t>
            </a:r>
          </a:p>
          <a:p>
            <a:pPr marL="45720" indent="0">
              <a:buNone/>
            </a:pPr>
            <a:endParaRPr lang="en-US" sz="2900" dirty="0"/>
          </a:p>
          <a:p>
            <a:pPr marL="45720" indent="0">
              <a:buNone/>
            </a:pPr>
            <a:endParaRPr lang="en-US" dirty="0"/>
          </a:p>
        </p:txBody>
      </p:sp>
      <p:sp>
        <p:nvSpPr>
          <p:cNvPr id="7" name="Content Placeholder 6">
            <a:extLst>
              <a:ext uri="{FF2B5EF4-FFF2-40B4-BE49-F238E27FC236}">
                <a16:creationId xmlns:a16="http://schemas.microsoft.com/office/drawing/2014/main" id="{202F0890-702F-4B2A-88B4-71B32675C7D4}"/>
              </a:ext>
            </a:extLst>
          </p:cNvPr>
          <p:cNvSpPr>
            <a:spLocks noGrp="1"/>
          </p:cNvSpPr>
          <p:nvPr>
            <p:ph sz="half" idx="2"/>
          </p:nvPr>
        </p:nvSpPr>
        <p:spPr/>
        <p:txBody>
          <a:bodyPr>
            <a:normAutofit fontScale="92500" lnSpcReduction="20000"/>
          </a:bodyPr>
          <a:lstStyle/>
          <a:p>
            <a:pPr marL="45720" indent="0" algn="ctr">
              <a:buNone/>
            </a:pPr>
            <a:r>
              <a:rPr lang="en-US" sz="2900" b="1" dirty="0"/>
              <a:t>PURPOSE</a:t>
            </a:r>
          </a:p>
          <a:p>
            <a:pPr marL="45720" indent="0">
              <a:buNone/>
            </a:pPr>
            <a:r>
              <a:rPr lang="en-US" sz="2900" dirty="0"/>
              <a:t>-Achieving parenting goals</a:t>
            </a:r>
          </a:p>
          <a:p>
            <a:pPr marL="45720" indent="0">
              <a:buNone/>
            </a:pPr>
            <a:r>
              <a:rPr lang="en-US" sz="2900" dirty="0"/>
              <a:t>-Visiting consistently</a:t>
            </a:r>
          </a:p>
          <a:p>
            <a:pPr marL="45720" indent="0">
              <a:buNone/>
            </a:pPr>
            <a:r>
              <a:rPr lang="en-US" sz="2900" dirty="0"/>
              <a:t>-Having income or resources </a:t>
            </a:r>
          </a:p>
          <a:p>
            <a:pPr marL="45720" indent="0">
              <a:buNone/>
            </a:pPr>
            <a:r>
              <a:rPr lang="en-US" sz="2900" dirty="0"/>
              <a:t>-Meaningful daily activities</a:t>
            </a:r>
          </a:p>
          <a:p>
            <a:pPr marL="45720" indent="0">
              <a:buNone/>
            </a:pPr>
            <a:endParaRPr lang="en-US" sz="2900" dirty="0"/>
          </a:p>
          <a:p>
            <a:pPr marL="45720" indent="0">
              <a:buNone/>
            </a:pPr>
            <a:endParaRPr lang="en-US" sz="2900" dirty="0"/>
          </a:p>
          <a:p>
            <a:pPr marL="45720" indent="0" algn="ctr">
              <a:buNone/>
            </a:pPr>
            <a:r>
              <a:rPr lang="en-US" sz="2900" b="1" dirty="0"/>
              <a:t>COMMUNITY</a:t>
            </a:r>
          </a:p>
          <a:p>
            <a:pPr marL="45720" indent="0">
              <a:buNone/>
            </a:pPr>
            <a:r>
              <a:rPr lang="en-US" sz="2900" dirty="0"/>
              <a:t>-Developing a network of sober friends/family</a:t>
            </a:r>
          </a:p>
          <a:p>
            <a:pPr marL="45720" indent="0">
              <a:buNone/>
            </a:pPr>
            <a:endParaRPr lang="en-US" dirty="0"/>
          </a:p>
        </p:txBody>
      </p:sp>
      <p:sp>
        <p:nvSpPr>
          <p:cNvPr id="3" name="Slide Number Placeholder 2">
            <a:extLst>
              <a:ext uri="{FF2B5EF4-FFF2-40B4-BE49-F238E27FC236}">
                <a16:creationId xmlns:a16="http://schemas.microsoft.com/office/drawing/2014/main" id="{2F50D591-BF72-431D-82BC-A0B9CF5C2F88}"/>
              </a:ext>
            </a:extLst>
          </p:cNvPr>
          <p:cNvSpPr>
            <a:spLocks noGrp="1"/>
          </p:cNvSpPr>
          <p:nvPr>
            <p:ph type="sldNum" sz="quarter" idx="12"/>
          </p:nvPr>
        </p:nvSpPr>
        <p:spPr/>
        <p:txBody>
          <a:bodyPr/>
          <a:lstStyle/>
          <a:p>
            <a:fld id="{B19A0CEE-E79B-4E94-9CD5-C014EDCF7C1D}" type="slidenum">
              <a:rPr lang="en-US" smtClean="0"/>
              <a:t>27</a:t>
            </a:fld>
            <a:endParaRPr lang="en-US" dirty="0"/>
          </a:p>
        </p:txBody>
      </p:sp>
    </p:spTree>
    <p:extLst>
      <p:ext uri="{BB962C8B-B14F-4D97-AF65-F5344CB8AC3E}">
        <p14:creationId xmlns:p14="http://schemas.microsoft.com/office/powerpoint/2010/main" val="1022487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3A1648-3DFB-483A-B666-4F569BE747C3}"/>
              </a:ext>
            </a:extLst>
          </p:cNvPr>
          <p:cNvSpPr>
            <a:spLocks noGrp="1"/>
          </p:cNvSpPr>
          <p:nvPr>
            <p:ph type="title"/>
          </p:nvPr>
        </p:nvSpPr>
        <p:spPr>
          <a:xfrm>
            <a:off x="838200" y="914400"/>
            <a:ext cx="10515600" cy="776288"/>
          </a:xfrm>
        </p:spPr>
        <p:txBody>
          <a:bodyPr>
            <a:noAutofit/>
          </a:bodyPr>
          <a:lstStyle/>
          <a:p>
            <a:r>
              <a:rPr lang="en-US" sz="2800" b="1" dirty="0"/>
              <a:t>OUTCOME: Ms. Brock will use her plan to stop her drug use so she can meet the day-to-day needs of Lucy and keep her safe from harm.</a:t>
            </a:r>
            <a:r>
              <a:rPr lang="en-US" sz="2800" b="1" i="1" dirty="0"/>
              <a:t> </a:t>
            </a:r>
            <a:br>
              <a:rPr lang="en-US" sz="2800" i="1" dirty="0"/>
            </a:br>
            <a:endParaRPr lang="en-US" sz="2800" dirty="0"/>
          </a:p>
        </p:txBody>
      </p:sp>
      <p:sp>
        <p:nvSpPr>
          <p:cNvPr id="6" name="Content Placeholder 5">
            <a:extLst>
              <a:ext uri="{FF2B5EF4-FFF2-40B4-BE49-F238E27FC236}">
                <a16:creationId xmlns:a16="http://schemas.microsoft.com/office/drawing/2014/main" id="{86EEADC1-8745-439A-9D4A-28F36F1D49AF}"/>
              </a:ext>
            </a:extLst>
          </p:cNvPr>
          <p:cNvSpPr>
            <a:spLocks noGrp="1"/>
          </p:cNvSpPr>
          <p:nvPr>
            <p:ph idx="1"/>
          </p:nvPr>
        </p:nvSpPr>
        <p:spPr/>
        <p:txBody>
          <a:bodyPr>
            <a:normAutofit fontScale="92500" lnSpcReduction="10000"/>
          </a:bodyPr>
          <a:lstStyle/>
          <a:p>
            <a:pPr marL="45720" indent="0">
              <a:lnSpc>
                <a:spcPct val="90000"/>
              </a:lnSpc>
              <a:buNone/>
            </a:pPr>
            <a:r>
              <a:rPr lang="en-US" sz="2800" dirty="0"/>
              <a:t>	</a:t>
            </a:r>
            <a:r>
              <a:rPr lang="en-US" sz="2800" i="1" dirty="0"/>
              <a:t>- Ms. Brock will complete a substance abuse assessment at ABC Counseling on August 19, 2019 at 2:00 pm.</a:t>
            </a:r>
          </a:p>
          <a:p>
            <a:pPr marL="45720" indent="0">
              <a:lnSpc>
                <a:spcPct val="90000"/>
              </a:lnSpc>
              <a:buNone/>
            </a:pPr>
            <a:r>
              <a:rPr lang="en-US" sz="2800" i="1" dirty="0"/>
              <a:t>	-DFCS will provide Ms. Brock with transportation to her substance abuse assessment. </a:t>
            </a:r>
          </a:p>
          <a:p>
            <a:pPr marL="45720" indent="0">
              <a:lnSpc>
                <a:spcPct val="90000"/>
              </a:lnSpc>
              <a:buNone/>
            </a:pPr>
            <a:r>
              <a:rPr lang="en-US" sz="2800" i="1" dirty="0"/>
              <a:t>	-Within five days of receiving the recommendations of the substance abuse assessment, DFCS and Ms. Brock will update the case plan with recommendations that are necessary to achieve the above outcome.</a:t>
            </a:r>
          </a:p>
          <a:p>
            <a:pPr marL="45720" indent="0">
              <a:lnSpc>
                <a:spcPct val="90000"/>
              </a:lnSpc>
              <a:buNone/>
            </a:pPr>
            <a:r>
              <a:rPr lang="en-US" sz="2800" i="1" dirty="0"/>
              <a:t>	-Ms. Brock will complete random drug testing with </a:t>
            </a:r>
            <a:r>
              <a:rPr lang="en-US" sz="2800" i="1" dirty="0" err="1"/>
              <a:t>Averhealth</a:t>
            </a:r>
            <a:r>
              <a:rPr lang="en-US" sz="2800" i="1" dirty="0"/>
              <a:t> at least twice per month. </a:t>
            </a:r>
          </a:p>
          <a:p>
            <a:pPr marL="45720" indent="0">
              <a:lnSpc>
                <a:spcPct val="90000"/>
              </a:lnSpc>
              <a:buNone/>
            </a:pPr>
            <a:r>
              <a:rPr lang="en-US" sz="2800" i="1" dirty="0"/>
              <a:t>	-Ms. Brock will test negative for drugs for at least six consecutive months. </a:t>
            </a:r>
          </a:p>
          <a:p>
            <a:pPr marL="0" indent="0">
              <a:buNone/>
            </a:pPr>
            <a:endParaRPr lang="en-US" dirty="0"/>
          </a:p>
        </p:txBody>
      </p:sp>
    </p:spTree>
    <p:extLst>
      <p:ext uri="{BB962C8B-B14F-4D97-AF65-F5344CB8AC3E}">
        <p14:creationId xmlns:p14="http://schemas.microsoft.com/office/powerpoint/2010/main" val="1003815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3A1648-3DFB-483A-B666-4F569BE747C3}"/>
              </a:ext>
            </a:extLst>
          </p:cNvPr>
          <p:cNvSpPr>
            <a:spLocks noGrp="1"/>
          </p:cNvSpPr>
          <p:nvPr>
            <p:ph type="title"/>
          </p:nvPr>
        </p:nvSpPr>
        <p:spPr>
          <a:xfrm>
            <a:off x="838200" y="914400"/>
            <a:ext cx="10515600" cy="776288"/>
          </a:xfrm>
        </p:spPr>
        <p:txBody>
          <a:bodyPr>
            <a:noAutofit/>
          </a:bodyPr>
          <a:lstStyle/>
          <a:p>
            <a:r>
              <a:rPr lang="en-US" sz="2800" b="1" dirty="0"/>
              <a:t>OUTCOME: Ms. Brock will use her plan to stop her drug use so she can meet the day-to-day needs of Lucy and keep her safe from harm.</a:t>
            </a:r>
            <a:r>
              <a:rPr lang="en-US" sz="2800" b="1" i="1" dirty="0"/>
              <a:t> </a:t>
            </a:r>
            <a:br>
              <a:rPr lang="en-US" sz="2800" i="1" dirty="0"/>
            </a:br>
            <a:endParaRPr lang="en-US" sz="2800" dirty="0"/>
          </a:p>
        </p:txBody>
      </p:sp>
      <p:sp>
        <p:nvSpPr>
          <p:cNvPr id="6" name="Content Placeholder 5">
            <a:extLst>
              <a:ext uri="{FF2B5EF4-FFF2-40B4-BE49-F238E27FC236}">
                <a16:creationId xmlns:a16="http://schemas.microsoft.com/office/drawing/2014/main" id="{86EEADC1-8745-439A-9D4A-28F36F1D49AF}"/>
              </a:ext>
            </a:extLst>
          </p:cNvPr>
          <p:cNvSpPr>
            <a:spLocks noGrp="1"/>
          </p:cNvSpPr>
          <p:nvPr>
            <p:ph idx="1"/>
          </p:nvPr>
        </p:nvSpPr>
        <p:spPr>
          <a:xfrm>
            <a:off x="838200" y="1825624"/>
            <a:ext cx="10515600" cy="5032375"/>
          </a:xfrm>
        </p:spPr>
        <p:txBody>
          <a:bodyPr>
            <a:normAutofit fontScale="85000" lnSpcReduction="20000"/>
          </a:bodyPr>
          <a:lstStyle/>
          <a:p>
            <a:pPr>
              <a:lnSpc>
                <a:spcPct val="90000"/>
              </a:lnSpc>
              <a:buFontTx/>
              <a:buChar char="-"/>
            </a:pPr>
            <a:r>
              <a:rPr lang="en-US" sz="2800" i="1" dirty="0"/>
              <a:t>Ms. Brock will complete Level III, inpatient substance abuse treatment at New Life.</a:t>
            </a:r>
          </a:p>
          <a:p>
            <a:pPr>
              <a:lnSpc>
                <a:spcPct val="90000"/>
              </a:lnSpc>
              <a:buFontTx/>
              <a:buChar char="-"/>
            </a:pPr>
            <a:r>
              <a:rPr lang="en-US" sz="2800" i="1" dirty="0"/>
              <a:t>DFCS will pick up Ms. Brock at 8:00 am on 8/30/19 and transport her to New Life. </a:t>
            </a:r>
          </a:p>
          <a:p>
            <a:pPr>
              <a:lnSpc>
                <a:spcPct val="90000"/>
              </a:lnSpc>
              <a:buFontTx/>
              <a:buChar char="-"/>
            </a:pPr>
            <a:r>
              <a:rPr lang="en-US" sz="2800" i="1" dirty="0"/>
              <a:t>With the help of New Life, Ms. Brock will document the coping skills she is using to become and remain drug free. </a:t>
            </a:r>
          </a:p>
          <a:p>
            <a:pPr>
              <a:lnSpc>
                <a:spcPct val="90000"/>
              </a:lnSpc>
              <a:buFontTx/>
              <a:buChar char="-"/>
            </a:pPr>
            <a:r>
              <a:rPr lang="en-US" sz="2800" i="1" dirty="0"/>
              <a:t>Ms. Brock will complete random drug tests within one hour of being requested by DFCS or New Life at least twice per month.</a:t>
            </a:r>
          </a:p>
          <a:p>
            <a:pPr>
              <a:lnSpc>
                <a:spcPct val="90000"/>
              </a:lnSpc>
              <a:buFontTx/>
              <a:buChar char="-"/>
            </a:pPr>
            <a:r>
              <a:rPr lang="en-US" sz="2800" i="1" dirty="0"/>
              <a:t>Ms. Brock will test negative for drugs for at least 6  consecutive months. </a:t>
            </a:r>
          </a:p>
          <a:p>
            <a:pPr>
              <a:lnSpc>
                <a:spcPct val="90000"/>
              </a:lnSpc>
              <a:buFontTx/>
              <a:buChar char="-"/>
            </a:pPr>
            <a:r>
              <a:rPr lang="en-US" sz="2800" i="1" dirty="0"/>
              <a:t>Ms. Brock will identify at least two sober supports before being discharged from New Life. </a:t>
            </a:r>
          </a:p>
          <a:p>
            <a:pPr>
              <a:lnSpc>
                <a:spcPct val="90000"/>
              </a:lnSpc>
              <a:buFontTx/>
              <a:buChar char="-"/>
            </a:pPr>
            <a:r>
              <a:rPr lang="en-US" sz="2800" i="1" dirty="0"/>
              <a:t>Ms. Brock will work with New Life to obtain safe housing.</a:t>
            </a:r>
          </a:p>
          <a:p>
            <a:pPr>
              <a:lnSpc>
                <a:spcPct val="90000"/>
              </a:lnSpc>
              <a:buFontTx/>
              <a:buChar char="-"/>
            </a:pPr>
            <a:r>
              <a:rPr lang="en-US" sz="2800" i="1" dirty="0"/>
              <a:t>Ms. Brock will maintain safe housing for at least 6 months.</a:t>
            </a:r>
          </a:p>
          <a:p>
            <a:pPr>
              <a:lnSpc>
                <a:spcPct val="90000"/>
              </a:lnSpc>
              <a:buFontTx/>
              <a:buChar char="-"/>
            </a:pPr>
            <a:r>
              <a:rPr lang="en-US" sz="2800" i="1" dirty="0"/>
              <a:t>Ms. Brock will attend at least two recovery treatment meetings per week, beginning __________. </a:t>
            </a:r>
          </a:p>
          <a:p>
            <a:pPr marL="45720" indent="0">
              <a:lnSpc>
                <a:spcPct val="90000"/>
              </a:lnSpc>
              <a:buNone/>
            </a:pPr>
            <a:endParaRPr lang="en-US" dirty="0"/>
          </a:p>
        </p:txBody>
      </p:sp>
    </p:spTree>
    <p:extLst>
      <p:ext uri="{BB962C8B-B14F-4D97-AF65-F5344CB8AC3E}">
        <p14:creationId xmlns:p14="http://schemas.microsoft.com/office/powerpoint/2010/main" val="402026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4810259" y="649480"/>
            <a:ext cx="6555347" cy="5546047"/>
          </a:xfrm>
        </p:spPr>
        <p:txBody>
          <a:bodyPr anchor="ctr">
            <a:normAutofit/>
          </a:bodyPr>
          <a:lstStyle/>
          <a:p>
            <a:r>
              <a:rPr lang="en-US" altLang="en-US" sz="2400" dirty="0">
                <a:latin typeface="Arial" panose="020B0604020202020204" pitchFamily="34" charset="0"/>
                <a:cs typeface="Arial" panose="020B0604020202020204" pitchFamily="34" charset="0"/>
              </a:rPr>
              <a:t>Understand the foundation of good case planning</a:t>
            </a:r>
          </a:p>
          <a:p>
            <a:r>
              <a:rPr lang="en-US" altLang="en-US" sz="2400" dirty="0">
                <a:latin typeface="Arial" panose="020B0604020202020204" pitchFamily="34" charset="0"/>
                <a:cs typeface="Arial" panose="020B0604020202020204" pitchFamily="34" charset="0"/>
              </a:rPr>
              <a:t>Collaborating to develop winning strategies</a:t>
            </a:r>
          </a:p>
          <a:p>
            <a:r>
              <a:rPr lang="en-US" altLang="en-US" sz="2400" dirty="0">
                <a:latin typeface="Arial" panose="020B0604020202020204" pitchFamily="34" charset="0"/>
                <a:cs typeface="Arial" panose="020B0604020202020204" pitchFamily="34" charset="0"/>
              </a:rPr>
              <a:t>Best practices – Substance Abuse, Mental Health, Intimate Partner Violence</a:t>
            </a:r>
          </a:p>
          <a:p>
            <a:r>
              <a:rPr lang="en-US" altLang="en-US" sz="2400" dirty="0">
                <a:latin typeface="Arial" panose="020B0604020202020204" pitchFamily="34" charset="0"/>
                <a:cs typeface="Arial" panose="020B0604020202020204" pitchFamily="34" charset="0"/>
              </a:rPr>
              <a:t>Compliance vs. progress</a:t>
            </a:r>
          </a:p>
          <a:p>
            <a:r>
              <a:rPr lang="en-US" altLang="en-US" sz="2400" dirty="0">
                <a:latin typeface="Arial" panose="020B0604020202020204" pitchFamily="34" charset="0"/>
                <a:cs typeface="Arial" panose="020B0604020202020204" pitchFamily="34" charset="0"/>
              </a:rPr>
              <a:t>Ethical considerations/challenges</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904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0612A5-CC6F-42C7-93F8-0B186FFEAE0F}"/>
              </a:ext>
            </a:extLst>
          </p:cNvPr>
          <p:cNvPicPr>
            <a:picLocks noChangeAspect="1"/>
          </p:cNvPicPr>
          <p:nvPr/>
        </p:nvPicPr>
        <p:blipFill rotWithShape="1">
          <a:blip r:embed="rId3"/>
          <a:srcRect l="22899" r="15323"/>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DB90B2B-BFFC-4578-BE46-87A279028DAD}"/>
              </a:ext>
            </a:extLst>
          </p:cNvPr>
          <p:cNvSpPr>
            <a:spLocks noGrp="1"/>
          </p:cNvSpPr>
          <p:nvPr>
            <p:ph type="title"/>
          </p:nvPr>
        </p:nvSpPr>
        <p:spPr>
          <a:xfrm>
            <a:off x="709448" y="1913950"/>
            <a:ext cx="4204137" cy="1342754"/>
          </a:xfrm>
        </p:spPr>
        <p:txBody>
          <a:bodyPr>
            <a:normAutofit/>
          </a:bodyPr>
          <a:lstStyle/>
          <a:p>
            <a:pPr algn="ctr"/>
            <a:r>
              <a:rPr lang="en-US" sz="3600"/>
              <a:t>Lapse vs. Relapse</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884658-DFD2-48BB-B32D-662C9ABFF5FD}"/>
              </a:ext>
            </a:extLst>
          </p:cNvPr>
          <p:cNvSpPr>
            <a:spLocks noGrp="1"/>
          </p:cNvSpPr>
          <p:nvPr>
            <p:ph idx="1"/>
          </p:nvPr>
        </p:nvSpPr>
        <p:spPr>
          <a:xfrm>
            <a:off x="525516" y="3417573"/>
            <a:ext cx="4593021" cy="3139340"/>
          </a:xfrm>
        </p:spPr>
        <p:txBody>
          <a:bodyPr anchor="ctr">
            <a:normAutofit/>
          </a:bodyPr>
          <a:lstStyle/>
          <a:p>
            <a:r>
              <a:rPr lang="en-US" sz="2400" dirty="0"/>
              <a:t>Lapse = A temporary slip into an old behavior – to be expected</a:t>
            </a:r>
          </a:p>
          <a:p>
            <a:endParaRPr lang="en-US" sz="2400" dirty="0"/>
          </a:p>
          <a:p>
            <a:r>
              <a:rPr lang="en-US" sz="2400" dirty="0"/>
              <a:t>Relapse =Full blown return to a pattern of behavior that one has been trying to moderate or quit altogether</a:t>
            </a:r>
          </a:p>
          <a:p>
            <a:pPr marL="0" indent="0">
              <a:buNone/>
            </a:pPr>
            <a:endParaRPr lang="en-US" sz="1800" dirty="0"/>
          </a:p>
        </p:txBody>
      </p:sp>
    </p:spTree>
    <p:extLst>
      <p:ext uri="{BB962C8B-B14F-4D97-AF65-F5344CB8AC3E}">
        <p14:creationId xmlns:p14="http://schemas.microsoft.com/office/powerpoint/2010/main" val="393524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75A1EE-42F4-4351-AA8A-C8B3B2D5914A}"/>
              </a:ext>
            </a:extLst>
          </p:cNvPr>
          <p:cNvSpPr>
            <a:spLocks noGrp="1"/>
          </p:cNvSpPr>
          <p:nvPr>
            <p:ph type="ctrTitle"/>
          </p:nvPr>
        </p:nvSpPr>
        <p:spPr>
          <a:xfrm>
            <a:off x="1524000" y="2776538"/>
            <a:ext cx="9144000" cy="1381188"/>
          </a:xfrm>
        </p:spPr>
        <p:txBody>
          <a:bodyPr anchor="ctr">
            <a:normAutofit/>
          </a:bodyPr>
          <a:lstStyle/>
          <a:p>
            <a:r>
              <a:rPr lang="en-US" sz="4000" b="1" dirty="0">
                <a:solidFill>
                  <a:schemeClr val="bg2"/>
                </a:solidFill>
                <a:latin typeface="Arial" panose="020B0604020202020204" pitchFamily="34" charset="0"/>
                <a:cs typeface="Arial" panose="020B0604020202020204" pitchFamily="34" charset="0"/>
              </a:rPr>
              <a:t>Domestic Violence/Intimate Partner Violence</a:t>
            </a:r>
          </a:p>
        </p:txBody>
      </p:sp>
      <p:sp>
        <p:nvSpPr>
          <p:cNvPr id="4" name="Subtitle 3">
            <a:extLst>
              <a:ext uri="{FF2B5EF4-FFF2-40B4-BE49-F238E27FC236}">
                <a16:creationId xmlns:a16="http://schemas.microsoft.com/office/drawing/2014/main" id="{EC115238-9F63-4480-80E7-1C0D71A5F96C}"/>
              </a:ext>
            </a:extLst>
          </p:cNvPr>
          <p:cNvSpPr>
            <a:spLocks noGrp="1"/>
          </p:cNvSpPr>
          <p:nvPr>
            <p:ph type="subTitle" idx="1"/>
          </p:nvPr>
        </p:nvSpPr>
        <p:spPr>
          <a:xfrm>
            <a:off x="1524000" y="4495800"/>
            <a:ext cx="9144000" cy="762000"/>
          </a:xfrm>
        </p:spPr>
        <p:txBody>
          <a:bodyPr>
            <a:normAutofit/>
          </a:bodyPr>
          <a:lstStyle/>
          <a:p>
            <a:r>
              <a:rPr lang="en-US" sz="1800" dirty="0"/>
              <a:t> </a:t>
            </a:r>
          </a:p>
        </p:txBody>
      </p:sp>
    </p:spTree>
    <p:extLst>
      <p:ext uri="{BB962C8B-B14F-4D97-AF65-F5344CB8AC3E}">
        <p14:creationId xmlns:p14="http://schemas.microsoft.com/office/powerpoint/2010/main" val="193739230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0DC4FC-F06A-4B8E-9BEE-AD6905F34708}"/>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r="-1" b="-1"/>
          <a:stretch/>
        </p:blipFill>
        <p:spPr>
          <a:xfrm>
            <a:off x="5508703" y="354507"/>
            <a:ext cx="5619225" cy="561922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8" name="Content Placeholder 17">
            <a:extLst>
              <a:ext uri="{FF2B5EF4-FFF2-40B4-BE49-F238E27FC236}">
                <a16:creationId xmlns:a16="http://schemas.microsoft.com/office/drawing/2014/main" id="{D353F3E5-BC46-4242-9D1F-B187A8894955}"/>
              </a:ext>
            </a:extLst>
          </p:cNvPr>
          <p:cNvSpPr>
            <a:spLocks noGrp="1"/>
          </p:cNvSpPr>
          <p:nvPr>
            <p:ph idx="4294967295"/>
          </p:nvPr>
        </p:nvSpPr>
        <p:spPr>
          <a:xfrm>
            <a:off x="0" y="354507"/>
            <a:ext cx="10515600" cy="6503493"/>
          </a:xfrm>
        </p:spPr>
        <p:txBody>
          <a:bodyPr/>
          <a:lstStyle/>
          <a:p>
            <a:pPr marL="0" indent="0">
              <a:buNone/>
            </a:pPr>
            <a:r>
              <a:rPr lang="en-US" sz="4400" dirty="0"/>
              <a:t>Situational Couples Violence</a:t>
            </a:r>
          </a:p>
          <a:p>
            <a:pPr marL="0" indent="0">
              <a:buNone/>
            </a:pPr>
            <a:endParaRPr lang="en-US" dirty="0"/>
          </a:p>
          <a:p>
            <a:pPr marL="0" indent="0">
              <a:buNone/>
            </a:pPr>
            <a:r>
              <a:rPr lang="en-US" dirty="0"/>
              <a:t>     	</a:t>
            </a:r>
            <a:r>
              <a:rPr lang="en-US" sz="3200" dirty="0"/>
              <a:t>Conflict</a:t>
            </a:r>
          </a:p>
          <a:p>
            <a:pPr marL="0" indent="0">
              <a:buNone/>
            </a:pPr>
            <a:r>
              <a:rPr lang="en-US" dirty="0"/>
              <a:t>	</a:t>
            </a:r>
          </a:p>
          <a:p>
            <a:pPr marL="0" indent="0">
              <a:buNone/>
            </a:pPr>
            <a:r>
              <a:rPr lang="en-US" dirty="0"/>
              <a:t>	</a:t>
            </a:r>
            <a:r>
              <a:rPr lang="en-US" sz="3200" dirty="0"/>
              <a:t>Gender neutral</a:t>
            </a:r>
          </a:p>
          <a:p>
            <a:pPr marL="0" indent="0">
              <a:buNone/>
            </a:pPr>
            <a:r>
              <a:rPr lang="en-US" dirty="0"/>
              <a:t>	</a:t>
            </a:r>
          </a:p>
          <a:p>
            <a:pPr marL="0" indent="0">
              <a:buNone/>
            </a:pPr>
            <a:r>
              <a:rPr lang="en-US" dirty="0"/>
              <a:t>	</a:t>
            </a:r>
            <a:r>
              <a:rPr lang="en-US" sz="3200" dirty="0"/>
              <a:t>Motive is not control</a:t>
            </a:r>
          </a:p>
          <a:p>
            <a:pPr marL="0" indent="0">
              <a:buNone/>
            </a:pPr>
            <a:r>
              <a:rPr lang="en-US" dirty="0"/>
              <a:t>	</a:t>
            </a:r>
          </a:p>
          <a:p>
            <a:pPr marL="0" indent="0">
              <a:buNone/>
            </a:pPr>
            <a:r>
              <a:rPr lang="en-US" dirty="0"/>
              <a:t>	</a:t>
            </a:r>
            <a:r>
              <a:rPr lang="en-US" sz="3200" dirty="0"/>
              <a:t>No coercive control behavior</a:t>
            </a:r>
          </a:p>
          <a:p>
            <a:pPr marL="0" indent="0">
              <a:buNone/>
            </a:pPr>
            <a:r>
              <a:rPr lang="en-US" sz="3200" dirty="0"/>
              <a:t>	patterns</a:t>
            </a:r>
          </a:p>
        </p:txBody>
      </p:sp>
    </p:spTree>
    <p:extLst>
      <p:ext uri="{BB962C8B-B14F-4D97-AF65-F5344CB8AC3E}">
        <p14:creationId xmlns:p14="http://schemas.microsoft.com/office/powerpoint/2010/main" val="28226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 calcmode="lin" valueType="num">
                                      <p:cBhvr additive="base">
                                        <p:cTn id="1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anim calcmode="lin" valueType="num">
                                      <p:cBhvr additive="base">
                                        <p:cTn id="19"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 calcmode="lin" valueType="num">
                                      <p:cBhvr additive="base">
                                        <p:cTn id="23"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 calcmode="lin" valueType="num">
                                      <p:cBhvr additive="base">
                                        <p:cTn id="2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anim calcmode="lin" valueType="num">
                                      <p:cBhvr additive="base">
                                        <p:cTn id="31"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anim calcmode="lin" valueType="num">
                                      <p:cBhvr additive="base">
                                        <p:cTn id="35"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anim calcmode="lin" valueType="num">
                                      <p:cBhvr additive="base">
                                        <p:cTn id="39"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xEl>
                                              <p:pRg st="9" end="9"/>
                                            </p:txEl>
                                          </p:spTgt>
                                        </p:tgtEl>
                                        <p:attrNameLst>
                                          <p:attrName>style.visibility</p:attrName>
                                        </p:attrNameLst>
                                      </p:cBhvr>
                                      <p:to>
                                        <p:strVal val="visible"/>
                                      </p:to>
                                    </p:set>
                                    <p:anim calcmode="lin" valueType="num">
                                      <p:cBhvr additive="base">
                                        <p:cTn id="43" dur="500" fill="hold"/>
                                        <p:tgtEl>
                                          <p:spTgt spid="1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2E62A9-73A1-4E5E-A3DA-8739CBC50A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61893" y="835302"/>
            <a:ext cx="8720253" cy="5471958"/>
          </a:xfrm>
          <a:prstGeom prst="rect">
            <a:avLst/>
          </a:prstGeom>
        </p:spPr>
      </p:pic>
    </p:spTree>
    <p:extLst>
      <p:ext uri="{BB962C8B-B14F-4D97-AF65-F5344CB8AC3E}">
        <p14:creationId xmlns:p14="http://schemas.microsoft.com/office/powerpoint/2010/main" val="881101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D324EE-080D-4BEA-86BB-8459E3F2B16B}"/>
              </a:ext>
            </a:extLst>
          </p:cNvPr>
          <p:cNvSpPr>
            <a:spLocks noGrp="1"/>
          </p:cNvSpPr>
          <p:nvPr>
            <p:ph type="title"/>
          </p:nvPr>
        </p:nvSpPr>
        <p:spPr>
          <a:xfrm>
            <a:off x="739775" y="606426"/>
            <a:ext cx="10515600" cy="1325563"/>
          </a:xfrm>
        </p:spPr>
        <p:txBody>
          <a:bodyPr/>
          <a:lstStyle/>
          <a:p>
            <a:pPr algn="ctr"/>
            <a:r>
              <a:rPr lang="en-US" dirty="0">
                <a:latin typeface="Arial" panose="020B0604020202020204" pitchFamily="34" charset="0"/>
                <a:cs typeface="Arial" panose="020B0604020202020204" pitchFamily="34" charset="0"/>
              </a:rPr>
              <a:t>Behavioral Indicators – Coercive Controlling Violence</a:t>
            </a:r>
          </a:p>
        </p:txBody>
      </p:sp>
      <p:sp>
        <p:nvSpPr>
          <p:cNvPr id="8" name="Text Placeholder 7">
            <a:extLst>
              <a:ext uri="{FF2B5EF4-FFF2-40B4-BE49-F238E27FC236}">
                <a16:creationId xmlns:a16="http://schemas.microsoft.com/office/drawing/2014/main" id="{B1A7C8CA-439C-4D3C-98CC-0BA225FF5856}"/>
              </a:ext>
            </a:extLst>
          </p:cNvPr>
          <p:cNvSpPr>
            <a:spLocks noGrp="1"/>
          </p:cNvSpPr>
          <p:nvPr>
            <p:ph type="body" idx="1"/>
          </p:nvPr>
        </p:nvSpPr>
        <p:spPr/>
        <p:txBody>
          <a:bodyPr>
            <a:normAutofit/>
          </a:bodyPr>
          <a:lstStyle/>
          <a:p>
            <a:pPr algn="ctr"/>
            <a:r>
              <a:rPr lang="en-US" sz="2800" dirty="0"/>
              <a:t>Victim/Survivor</a:t>
            </a:r>
          </a:p>
        </p:txBody>
      </p:sp>
      <p:sp>
        <p:nvSpPr>
          <p:cNvPr id="9" name="Content Placeholder 8">
            <a:extLst>
              <a:ext uri="{FF2B5EF4-FFF2-40B4-BE49-F238E27FC236}">
                <a16:creationId xmlns:a16="http://schemas.microsoft.com/office/drawing/2014/main" id="{B93A96A3-8D45-433E-8FC4-EEC139859FB8}"/>
              </a:ext>
            </a:extLst>
          </p:cNvPr>
          <p:cNvSpPr>
            <a:spLocks noGrp="1"/>
          </p:cNvSpPr>
          <p:nvPr>
            <p:ph sz="half" idx="2"/>
          </p:nvPr>
        </p:nvSpPr>
        <p:spPr/>
        <p:txBody>
          <a:bodyPr>
            <a:normAutofit/>
          </a:bodyPr>
          <a:lstStyle/>
          <a:p>
            <a:pPr marL="45720" indent="0">
              <a:buNone/>
            </a:pPr>
            <a:r>
              <a:rPr lang="en-US" dirty="0"/>
              <a:t>Infrequent contact with family, social habits being curbed</a:t>
            </a:r>
          </a:p>
          <a:p>
            <a:pPr marL="45720" indent="0">
              <a:buNone/>
            </a:pPr>
            <a:r>
              <a:rPr lang="en-US" dirty="0"/>
              <a:t>Frequent injures, excuses inconsistent</a:t>
            </a:r>
          </a:p>
          <a:p>
            <a:pPr marL="45720" indent="0">
              <a:buNone/>
            </a:pPr>
            <a:r>
              <a:rPr lang="en-US" dirty="0"/>
              <a:t>Evasiveness, change the subject</a:t>
            </a:r>
          </a:p>
          <a:p>
            <a:pPr marL="45720" indent="0">
              <a:buNone/>
            </a:pPr>
            <a:r>
              <a:rPr lang="en-US" dirty="0"/>
              <a:t>Making excuses, blaming self</a:t>
            </a:r>
          </a:p>
          <a:p>
            <a:endParaRPr lang="en-US" dirty="0"/>
          </a:p>
        </p:txBody>
      </p:sp>
      <p:sp>
        <p:nvSpPr>
          <p:cNvPr id="10" name="Text Placeholder 9">
            <a:extLst>
              <a:ext uri="{FF2B5EF4-FFF2-40B4-BE49-F238E27FC236}">
                <a16:creationId xmlns:a16="http://schemas.microsoft.com/office/drawing/2014/main" id="{184226A1-8DF5-4939-AE56-A028E094D66A}"/>
              </a:ext>
            </a:extLst>
          </p:cNvPr>
          <p:cNvSpPr>
            <a:spLocks noGrp="1"/>
          </p:cNvSpPr>
          <p:nvPr>
            <p:ph type="body" sz="quarter" idx="3"/>
          </p:nvPr>
        </p:nvSpPr>
        <p:spPr/>
        <p:txBody>
          <a:bodyPr>
            <a:normAutofit/>
          </a:bodyPr>
          <a:lstStyle/>
          <a:p>
            <a:pPr algn="ctr"/>
            <a:r>
              <a:rPr lang="en-US" sz="3200" dirty="0"/>
              <a:t>Batterer</a:t>
            </a:r>
          </a:p>
        </p:txBody>
      </p:sp>
      <p:sp>
        <p:nvSpPr>
          <p:cNvPr id="11" name="Content Placeholder 10">
            <a:extLst>
              <a:ext uri="{FF2B5EF4-FFF2-40B4-BE49-F238E27FC236}">
                <a16:creationId xmlns:a16="http://schemas.microsoft.com/office/drawing/2014/main" id="{BAC9B3B3-8622-4F67-B2F1-F5B25E9B56B1}"/>
              </a:ext>
            </a:extLst>
          </p:cNvPr>
          <p:cNvSpPr>
            <a:spLocks noGrp="1"/>
          </p:cNvSpPr>
          <p:nvPr>
            <p:ph sz="quarter" idx="4"/>
          </p:nvPr>
        </p:nvSpPr>
        <p:spPr/>
        <p:txBody>
          <a:bodyPr>
            <a:normAutofit/>
          </a:bodyPr>
          <a:lstStyle/>
          <a:p>
            <a:pPr marL="45720" indent="0">
              <a:buNone/>
            </a:pPr>
            <a:r>
              <a:rPr lang="en-US" dirty="0"/>
              <a:t>Coercive, controlling behaviors</a:t>
            </a:r>
          </a:p>
          <a:p>
            <a:pPr marL="45720" indent="0">
              <a:buNone/>
            </a:pPr>
            <a:r>
              <a:rPr lang="en-US" dirty="0"/>
              <a:t>Insults</a:t>
            </a:r>
          </a:p>
          <a:p>
            <a:pPr marL="45720" indent="0">
              <a:buNone/>
            </a:pPr>
            <a:r>
              <a:rPr lang="en-US" dirty="0"/>
              <a:t>Excessive jealousy or possessiveness</a:t>
            </a:r>
          </a:p>
          <a:p>
            <a:pPr marL="45720" indent="0">
              <a:buNone/>
            </a:pPr>
            <a:r>
              <a:rPr lang="en-US" dirty="0"/>
              <a:t>Sabotage of work or education</a:t>
            </a:r>
          </a:p>
          <a:p>
            <a:pPr marL="45720" indent="0">
              <a:buNone/>
            </a:pPr>
            <a:r>
              <a:rPr lang="en-US" dirty="0"/>
              <a:t>Withholding financial resources</a:t>
            </a:r>
          </a:p>
          <a:p>
            <a:pPr marL="45720" indent="0">
              <a:buNone/>
            </a:pPr>
            <a:r>
              <a:rPr lang="en-US" dirty="0"/>
              <a:t>“Charming”</a:t>
            </a:r>
          </a:p>
          <a:p>
            <a:endParaRPr lang="en-US" dirty="0"/>
          </a:p>
        </p:txBody>
      </p:sp>
    </p:spTree>
    <p:extLst>
      <p:ext uri="{BB962C8B-B14F-4D97-AF65-F5344CB8AC3E}">
        <p14:creationId xmlns:p14="http://schemas.microsoft.com/office/powerpoint/2010/main" val="2317936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45664F-FC8A-4C85-9365-3D81192BBBC6}"/>
              </a:ext>
            </a:extLst>
          </p:cNvPr>
          <p:cNvPicPr>
            <a:picLocks noChangeAspect="1"/>
          </p:cNvPicPr>
          <p:nvPr/>
        </p:nvPicPr>
        <p:blipFill>
          <a:blip r:embed="rId3"/>
          <a:stretch>
            <a:fillRect/>
          </a:stretch>
        </p:blipFill>
        <p:spPr>
          <a:xfrm>
            <a:off x="2066440" y="457200"/>
            <a:ext cx="8059119" cy="5943600"/>
          </a:xfrm>
          <a:prstGeom prst="rect">
            <a:avLst/>
          </a:prstGeom>
        </p:spPr>
      </p:pic>
    </p:spTree>
    <p:extLst>
      <p:ext uri="{BB962C8B-B14F-4D97-AF65-F5344CB8AC3E}">
        <p14:creationId xmlns:p14="http://schemas.microsoft.com/office/powerpoint/2010/main" val="1899966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1571-8868-488E-BB1D-1021B5D0D9C0}"/>
              </a:ext>
            </a:extLst>
          </p:cNvPr>
          <p:cNvSpPr>
            <a:spLocks noGrp="1"/>
          </p:cNvSpPr>
          <p:nvPr>
            <p:ph type="title"/>
          </p:nvPr>
        </p:nvSpPr>
        <p:spPr>
          <a:xfrm>
            <a:off x="459058" y="654437"/>
            <a:ext cx="10515600" cy="1325563"/>
          </a:xfrm>
        </p:spPr>
        <p:txBody>
          <a:bodyPr/>
          <a:lstStyle/>
          <a:p>
            <a:pPr algn="ctr"/>
            <a:r>
              <a:rPr lang="en-US" b="1" dirty="0">
                <a:latin typeface="Arial" panose="020B0604020202020204" pitchFamily="34" charset="0"/>
                <a:cs typeface="Arial" panose="020B0604020202020204" pitchFamily="34" charset="0"/>
              </a:rPr>
              <a:t>Data</a:t>
            </a:r>
          </a:p>
        </p:txBody>
      </p:sp>
      <p:sp>
        <p:nvSpPr>
          <p:cNvPr id="3" name="Content Placeholder 2">
            <a:extLst>
              <a:ext uri="{FF2B5EF4-FFF2-40B4-BE49-F238E27FC236}">
                <a16:creationId xmlns:a16="http://schemas.microsoft.com/office/drawing/2014/main" id="{BFDC89B0-C267-4B07-9A18-56FF4978B097}"/>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1 in 4 women and 1 in 10 men experience sexual violence, physical violence and/or stalking by an intimate partner during their lifetime </a:t>
            </a:r>
          </a:p>
          <a:p>
            <a:r>
              <a:rPr lang="en-US" sz="2400" b="0" i="0" u="none" strike="noStrike" baseline="0" dirty="0">
                <a:solidFill>
                  <a:srgbClr val="000000"/>
                </a:solidFill>
                <a:latin typeface="Arial" panose="020B0604020202020204" pitchFamily="34" charset="0"/>
              </a:rPr>
              <a:t>From 2016 through 2018 the number of intimate partner violence victimizations in the United States increased 42%</a:t>
            </a:r>
          </a:p>
          <a:p>
            <a:r>
              <a:rPr lang="en-US" sz="2400" b="0" i="0" u="none" strike="noStrike" baseline="0" dirty="0">
                <a:solidFill>
                  <a:srgbClr val="000000"/>
                </a:solidFill>
                <a:latin typeface="Arial" panose="020B0604020202020204" pitchFamily="34" charset="0"/>
              </a:rPr>
              <a:t>1 in 2 female murder victims and 1 in 13 male murder victims are killed by intimate partners</a:t>
            </a:r>
          </a:p>
          <a:p>
            <a:r>
              <a:rPr lang="en-US" sz="2400" b="0" i="0" u="none" strike="noStrike" baseline="0" dirty="0">
                <a:solidFill>
                  <a:srgbClr val="000000"/>
                </a:solidFill>
                <a:latin typeface="Arial" panose="020B0604020202020204" pitchFamily="34" charset="0"/>
              </a:rPr>
              <a:t>Victims of intimate partner violence lose a total of 8,000,000 days of paid work each year, the equivalent of 32,000 full-time jobs.</a:t>
            </a:r>
          </a:p>
          <a:p>
            <a:endParaRPr lang="en-US" sz="1800" dirty="0">
              <a:solidFill>
                <a:srgbClr val="000000"/>
              </a:solidFill>
              <a:latin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-National Coalition Against Domestic Violence</a:t>
            </a:r>
          </a:p>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997981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4DE1-BD3A-42A4-8BED-49F5AEF70600}"/>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6348A770-CBDC-47C8-8A4B-9F01D7D40121}"/>
              </a:ext>
            </a:extLst>
          </p:cNvPr>
          <p:cNvSpPr>
            <a:spLocks noGrp="1"/>
          </p:cNvSpPr>
          <p:nvPr>
            <p:ph type="body" idx="1"/>
          </p:nvPr>
        </p:nvSpPr>
        <p:spPr>
          <a:xfrm>
            <a:off x="836612" y="615950"/>
            <a:ext cx="5157787" cy="823912"/>
          </a:xfrm>
        </p:spPr>
        <p:txBody>
          <a:bodyPr>
            <a:noAutofit/>
          </a:bodyPr>
          <a:lstStyle/>
          <a:p>
            <a:pPr algn="ctr"/>
            <a:r>
              <a:rPr lang="en-US" sz="5400" dirty="0"/>
              <a:t>DO:</a:t>
            </a:r>
          </a:p>
        </p:txBody>
      </p:sp>
      <p:sp>
        <p:nvSpPr>
          <p:cNvPr id="4" name="Content Placeholder 3">
            <a:extLst>
              <a:ext uri="{FF2B5EF4-FFF2-40B4-BE49-F238E27FC236}">
                <a16:creationId xmlns:a16="http://schemas.microsoft.com/office/drawing/2014/main" id="{279BC96A-AFAC-465C-9960-D750B9540A0F}"/>
              </a:ext>
            </a:extLst>
          </p:cNvPr>
          <p:cNvSpPr>
            <a:spLocks noGrp="1"/>
          </p:cNvSpPr>
          <p:nvPr>
            <p:ph sz="half" idx="2"/>
          </p:nvPr>
        </p:nvSpPr>
        <p:spPr>
          <a:xfrm>
            <a:off x="835024" y="1425043"/>
            <a:ext cx="5157787" cy="4874690"/>
          </a:xfrm>
        </p:spPr>
        <p:txBody>
          <a:bodyPr>
            <a:normAutofit fontScale="77500" lnSpcReduction="20000"/>
          </a:bodyPr>
          <a:lstStyle/>
          <a:p>
            <a:r>
              <a:rPr lang="en-US" sz="3400" dirty="0"/>
              <a:t>Get experts involved early on</a:t>
            </a:r>
          </a:p>
          <a:p>
            <a:r>
              <a:rPr lang="en-US" sz="3400" dirty="0"/>
              <a:t>Separate FTM’s</a:t>
            </a:r>
          </a:p>
          <a:p>
            <a:r>
              <a:rPr lang="en-US" sz="3400" dirty="0"/>
              <a:t>Include expert at FTM</a:t>
            </a:r>
          </a:p>
          <a:p>
            <a:r>
              <a:rPr lang="en-US" sz="3400" dirty="0"/>
              <a:t>Separate case plans</a:t>
            </a:r>
          </a:p>
          <a:p>
            <a:r>
              <a:rPr lang="en-US" sz="3400" dirty="0"/>
              <a:t>Get victim’s input to avoid mimicking control</a:t>
            </a:r>
          </a:p>
          <a:p>
            <a:r>
              <a:rPr lang="en-US" sz="3400" dirty="0"/>
              <a:t>Include ways to protect victim</a:t>
            </a:r>
          </a:p>
          <a:p>
            <a:r>
              <a:rPr lang="en-US" sz="3400" dirty="0"/>
              <a:t>Use culturally competent resources</a:t>
            </a:r>
          </a:p>
          <a:p>
            <a:r>
              <a:rPr lang="en-US" sz="3400" dirty="0"/>
              <a:t>Question recommendations for couple’s therapy</a:t>
            </a:r>
          </a:p>
          <a:p>
            <a:r>
              <a:rPr lang="en-US" sz="3400" dirty="0"/>
              <a:t>Look at history rather than just at recent incidents</a:t>
            </a:r>
          </a:p>
          <a:p>
            <a:r>
              <a:rPr lang="en-US" sz="3400" dirty="0"/>
              <a:t>Be patient</a:t>
            </a:r>
          </a:p>
          <a:p>
            <a:pPr marL="0" indent="0">
              <a:buNone/>
            </a:pPr>
            <a:endParaRPr lang="en-US" dirty="0"/>
          </a:p>
        </p:txBody>
      </p:sp>
      <p:sp>
        <p:nvSpPr>
          <p:cNvPr id="5" name="Text Placeholder 4">
            <a:extLst>
              <a:ext uri="{FF2B5EF4-FFF2-40B4-BE49-F238E27FC236}">
                <a16:creationId xmlns:a16="http://schemas.microsoft.com/office/drawing/2014/main" id="{7DD80B45-FD9E-44EF-9536-AD2C2580E510}"/>
              </a:ext>
            </a:extLst>
          </p:cNvPr>
          <p:cNvSpPr>
            <a:spLocks noGrp="1"/>
          </p:cNvSpPr>
          <p:nvPr>
            <p:ph type="body" sz="quarter" idx="3"/>
          </p:nvPr>
        </p:nvSpPr>
        <p:spPr>
          <a:xfrm>
            <a:off x="5994399" y="686042"/>
            <a:ext cx="5183188" cy="823912"/>
          </a:xfrm>
        </p:spPr>
        <p:txBody>
          <a:bodyPr>
            <a:noAutofit/>
          </a:bodyPr>
          <a:lstStyle/>
          <a:p>
            <a:pPr algn="ctr"/>
            <a:r>
              <a:rPr lang="en-US" sz="5400" dirty="0"/>
              <a:t>DON’T: </a:t>
            </a:r>
          </a:p>
        </p:txBody>
      </p:sp>
      <p:sp>
        <p:nvSpPr>
          <p:cNvPr id="6" name="Content Placeholder 5">
            <a:extLst>
              <a:ext uri="{FF2B5EF4-FFF2-40B4-BE49-F238E27FC236}">
                <a16:creationId xmlns:a16="http://schemas.microsoft.com/office/drawing/2014/main" id="{F6DA9833-E0C9-41FD-A94F-691E70FDFF89}"/>
              </a:ext>
            </a:extLst>
          </p:cNvPr>
          <p:cNvSpPr>
            <a:spLocks noGrp="1"/>
          </p:cNvSpPr>
          <p:nvPr>
            <p:ph sz="quarter" idx="4"/>
          </p:nvPr>
        </p:nvSpPr>
        <p:spPr>
          <a:xfrm>
            <a:off x="6172200" y="1983310"/>
            <a:ext cx="5183188" cy="4874690"/>
          </a:xfrm>
        </p:spPr>
        <p:txBody>
          <a:bodyPr>
            <a:normAutofit fontScale="77500" lnSpcReduction="20000"/>
          </a:bodyPr>
          <a:lstStyle/>
          <a:p>
            <a:r>
              <a:rPr lang="en-US" sz="3100" dirty="0"/>
              <a:t>Force non-offender to get TPO</a:t>
            </a:r>
          </a:p>
          <a:p>
            <a:r>
              <a:rPr lang="en-US" sz="3100" dirty="0"/>
              <a:t>Give the offender a copy of the victim’s safety plan</a:t>
            </a:r>
          </a:p>
          <a:p>
            <a:r>
              <a:rPr lang="en-US" sz="3100" dirty="0"/>
              <a:t>Confuse Anger Management with Family Violence Intervention Programs or Batterer Intervention</a:t>
            </a:r>
          </a:p>
          <a:p>
            <a:r>
              <a:rPr lang="en-US" sz="3100" dirty="0"/>
              <a:t>Forget that DV services are voluntary</a:t>
            </a:r>
          </a:p>
          <a:p>
            <a:r>
              <a:rPr lang="en-US" sz="3100" dirty="0"/>
              <a:t>Forget that children can be harmed out of revenge </a:t>
            </a:r>
          </a:p>
          <a:p>
            <a:r>
              <a:rPr lang="en-US" sz="3100" dirty="0"/>
              <a:t>Forget barrier issues</a:t>
            </a:r>
          </a:p>
          <a:p>
            <a:r>
              <a:rPr lang="en-US" sz="3100" dirty="0"/>
              <a:t>Overlook the presence of weapons in the home</a:t>
            </a:r>
          </a:p>
          <a:p>
            <a:r>
              <a:rPr lang="en-US" sz="3100" dirty="0"/>
              <a:t>Forget personal biases</a:t>
            </a:r>
          </a:p>
          <a:p>
            <a:pPr marL="0" indent="0">
              <a:buNone/>
            </a:pPr>
            <a:endParaRPr lang="en-US" dirty="0"/>
          </a:p>
        </p:txBody>
      </p:sp>
    </p:spTree>
    <p:extLst>
      <p:ext uri="{BB962C8B-B14F-4D97-AF65-F5344CB8AC3E}">
        <p14:creationId xmlns:p14="http://schemas.microsoft.com/office/powerpoint/2010/main" val="26041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6B6B2D-33C0-4353-9682-E048ED852C1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Indicators of Progress - Survivor</a:t>
            </a:r>
          </a:p>
        </p:txBody>
      </p:sp>
      <p:sp>
        <p:nvSpPr>
          <p:cNvPr id="8" name="Content Placeholder 7">
            <a:extLst>
              <a:ext uri="{FF2B5EF4-FFF2-40B4-BE49-F238E27FC236}">
                <a16:creationId xmlns:a16="http://schemas.microsoft.com/office/drawing/2014/main" id="{9AC7E6F0-9939-4960-A366-485F14DE7781}"/>
              </a:ext>
            </a:extLst>
          </p:cNvPr>
          <p:cNvSpPr>
            <a:spLocks noGrp="1"/>
          </p:cNvSpPr>
          <p:nvPr>
            <p:ph idx="1"/>
          </p:nvPr>
        </p:nvSpPr>
        <p:spPr/>
        <p:txBody>
          <a:bodyPr>
            <a:normAutofit/>
          </a:bodyPr>
          <a:lstStyle/>
          <a:p>
            <a:r>
              <a:rPr lang="en-US" sz="3200" dirty="0"/>
              <a:t>Follows through with safety planning for self</a:t>
            </a:r>
          </a:p>
          <a:p>
            <a:r>
              <a:rPr lang="en-US" sz="3200" dirty="0"/>
              <a:t>Utilizes services and support</a:t>
            </a:r>
          </a:p>
          <a:p>
            <a:r>
              <a:rPr lang="en-US" sz="3200" dirty="0"/>
              <a:t>Understands that own safety and safety of child are connected</a:t>
            </a:r>
          </a:p>
          <a:p>
            <a:r>
              <a:rPr lang="en-US" sz="3200" dirty="0"/>
              <a:t>Recognizes tactics being used by offender</a:t>
            </a:r>
          </a:p>
          <a:p>
            <a:r>
              <a:rPr lang="en-US" sz="3200" dirty="0"/>
              <a:t>Has sense of self worth</a:t>
            </a:r>
          </a:p>
          <a:p>
            <a:r>
              <a:rPr lang="en-US" sz="3200" dirty="0"/>
              <a:t>Addresses past trauma</a:t>
            </a:r>
          </a:p>
        </p:txBody>
      </p:sp>
      <p:pic>
        <p:nvPicPr>
          <p:cNvPr id="9" name="Picture 8">
            <a:extLst>
              <a:ext uri="{FF2B5EF4-FFF2-40B4-BE49-F238E27FC236}">
                <a16:creationId xmlns:a16="http://schemas.microsoft.com/office/drawing/2014/main" id="{C6B14427-1960-4614-B220-2F21219CC83C}"/>
              </a:ext>
            </a:extLst>
          </p:cNvPr>
          <p:cNvPicPr>
            <a:picLocks noChangeAspect="1"/>
          </p:cNvPicPr>
          <p:nvPr/>
        </p:nvPicPr>
        <p:blipFill>
          <a:blip r:embed="rId3"/>
          <a:stretch>
            <a:fillRect/>
          </a:stretch>
        </p:blipFill>
        <p:spPr>
          <a:xfrm>
            <a:off x="7195567" y="4011133"/>
            <a:ext cx="3822523" cy="2182557"/>
          </a:xfrm>
          <a:prstGeom prst="rect">
            <a:avLst/>
          </a:prstGeom>
        </p:spPr>
      </p:pic>
    </p:spTree>
    <p:extLst>
      <p:ext uri="{BB962C8B-B14F-4D97-AF65-F5344CB8AC3E}">
        <p14:creationId xmlns:p14="http://schemas.microsoft.com/office/powerpoint/2010/main" val="134853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6C64-6720-4454-B299-972C83D1EE2B}"/>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Indicators of Progress - Offenders</a:t>
            </a:r>
          </a:p>
        </p:txBody>
      </p:sp>
      <p:sp>
        <p:nvSpPr>
          <p:cNvPr id="3" name="Content Placeholder 2">
            <a:extLst>
              <a:ext uri="{FF2B5EF4-FFF2-40B4-BE49-F238E27FC236}">
                <a16:creationId xmlns:a16="http://schemas.microsoft.com/office/drawing/2014/main" id="{FCD29851-6B8E-4FA3-AF03-52140C39E954}"/>
              </a:ext>
            </a:extLst>
          </p:cNvPr>
          <p:cNvSpPr>
            <a:spLocks noGrp="1"/>
          </p:cNvSpPr>
          <p:nvPr>
            <p:ph idx="1"/>
          </p:nvPr>
        </p:nvSpPr>
        <p:spPr>
          <a:xfrm>
            <a:off x="838200" y="1636364"/>
            <a:ext cx="10515600" cy="5221636"/>
          </a:xfrm>
        </p:spPr>
        <p:txBody>
          <a:bodyPr>
            <a:normAutofit fontScale="77500" lnSpcReduction="20000"/>
          </a:bodyPr>
          <a:lstStyle/>
          <a:p>
            <a:r>
              <a:rPr lang="en-US" sz="3100" dirty="0"/>
              <a:t>Ceasing to use tactics of coercive control, including violence if that is part of the pattern.</a:t>
            </a:r>
          </a:p>
          <a:p>
            <a:r>
              <a:rPr lang="en-US" sz="3100" dirty="0"/>
              <a:t>Accepting responsibility for the choice to use tactics of coercive control and/or to be violent and saying that clearly to the adult non offending caregiver and children.</a:t>
            </a:r>
          </a:p>
          <a:p>
            <a:r>
              <a:rPr lang="en-US" sz="3100" dirty="0"/>
              <a:t>Accepting the responsibility for choosing to expose the children to domestic violence.</a:t>
            </a:r>
          </a:p>
          <a:p>
            <a:r>
              <a:rPr lang="en-US" sz="3100" dirty="0"/>
              <a:t>Agreeing to and following through with safe levels of contact.</a:t>
            </a:r>
          </a:p>
          <a:p>
            <a:r>
              <a:rPr lang="en-US" sz="3100" dirty="0"/>
              <a:t>Supporting the non-offending caregiver’s parenting and relationship with the child.</a:t>
            </a:r>
          </a:p>
          <a:p>
            <a:r>
              <a:rPr lang="en-US" sz="3100" dirty="0"/>
              <a:t>Demonstrating an understanding of the effect the domestic violence has on the children by supporting their participation in counseling.</a:t>
            </a:r>
          </a:p>
          <a:p>
            <a:r>
              <a:rPr lang="en-US" sz="3100" dirty="0"/>
              <a:t>Accepting responsibility participating in a Family Violence Intervention Program.</a:t>
            </a:r>
          </a:p>
          <a:p>
            <a:r>
              <a:rPr lang="en-US" sz="3100" dirty="0"/>
              <a:t>Demonstrating equal responsibility for the children’s safety and well-being including meeting the children’s basic needs, such as financial and emotional support, without manipulation.</a:t>
            </a:r>
          </a:p>
          <a:p>
            <a:pPr marL="0" indent="0">
              <a:buNone/>
            </a:pPr>
            <a:endParaRPr lang="en-US" dirty="0"/>
          </a:p>
        </p:txBody>
      </p:sp>
    </p:spTree>
    <p:extLst>
      <p:ext uri="{BB962C8B-B14F-4D97-AF65-F5344CB8AC3E}">
        <p14:creationId xmlns:p14="http://schemas.microsoft.com/office/powerpoint/2010/main" val="292043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9F7BA9-B06A-455A-B1EB-04AF1492590E}"/>
              </a:ext>
            </a:extLst>
          </p:cNvPr>
          <p:cNvPicPr>
            <a:picLocks noChangeAspect="1"/>
          </p:cNvPicPr>
          <p:nvPr/>
        </p:nvPicPr>
        <p:blipFill>
          <a:blip r:embed="rId3"/>
          <a:stretch>
            <a:fillRect/>
          </a:stretch>
        </p:blipFill>
        <p:spPr>
          <a:xfrm>
            <a:off x="603504" y="1779650"/>
            <a:ext cx="11277600" cy="3298699"/>
          </a:xfrm>
          <a:prstGeom prst="rect">
            <a:avLst/>
          </a:prstGeom>
        </p:spPr>
      </p:pic>
    </p:spTree>
    <p:extLst>
      <p:ext uri="{BB962C8B-B14F-4D97-AF65-F5344CB8AC3E}">
        <p14:creationId xmlns:p14="http://schemas.microsoft.com/office/powerpoint/2010/main" val="395054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8592-930B-4EF4-AEE0-27FD44BC286F}"/>
              </a:ext>
            </a:extLst>
          </p:cNvPr>
          <p:cNvSpPr>
            <a:spLocks noGrp="1"/>
          </p:cNvSpPr>
          <p:nvPr>
            <p:ph type="title"/>
          </p:nvPr>
        </p:nvSpPr>
        <p:spPr>
          <a:xfrm>
            <a:off x="280639" y="934649"/>
            <a:ext cx="10515600" cy="1325563"/>
          </a:xfrm>
        </p:spPr>
        <p:txBody>
          <a:bodyPr>
            <a:normAutofit fontScale="90000"/>
          </a:bodyPr>
          <a:lstStyle/>
          <a:p>
            <a:r>
              <a:rPr lang="en-US" sz="3100" dirty="0"/>
              <a:t>Mrs. Winters will use her plan to deal with personal hurdles that make it hard to protect her children from DV so she can keep her children safe from harm. </a:t>
            </a:r>
            <a:br>
              <a:rPr lang="en-US" dirty="0"/>
            </a:br>
            <a:endParaRPr lang="en-US" dirty="0"/>
          </a:p>
        </p:txBody>
      </p:sp>
      <p:sp>
        <p:nvSpPr>
          <p:cNvPr id="3" name="Content Placeholder 2">
            <a:extLst>
              <a:ext uri="{FF2B5EF4-FFF2-40B4-BE49-F238E27FC236}">
                <a16:creationId xmlns:a16="http://schemas.microsoft.com/office/drawing/2014/main" id="{EE5FBF64-1501-434B-AC90-DB6D8E71D5EA}"/>
              </a:ext>
            </a:extLst>
          </p:cNvPr>
          <p:cNvSpPr>
            <a:spLocks noGrp="1"/>
          </p:cNvSpPr>
          <p:nvPr>
            <p:ph idx="1"/>
          </p:nvPr>
        </p:nvSpPr>
        <p:spPr/>
        <p:txBody>
          <a:bodyPr>
            <a:normAutofit fontScale="92500"/>
          </a:bodyPr>
          <a:lstStyle/>
          <a:p>
            <a:pPr marL="45720" indent="0">
              <a:buNone/>
            </a:pPr>
            <a:r>
              <a:rPr lang="en-US" i="1" dirty="0"/>
              <a:t>Mrs. Winters will meet with the Domestic Violence advocate from Harmony House to complete a Domestic Violence Assessment by August 10, 2019. </a:t>
            </a:r>
          </a:p>
          <a:p>
            <a:pPr marL="45720" indent="0">
              <a:buNone/>
            </a:pPr>
            <a:r>
              <a:rPr lang="en-US" i="1" dirty="0"/>
              <a:t> - Within one week of receiving the results of the assessment, Mrs. Winters and DFCS will work with the Domestic Violence Advocate to update the case plan with recommendations that are necessary to achieve the above goal.  </a:t>
            </a:r>
          </a:p>
          <a:p>
            <a:pPr marL="45720" indent="0">
              <a:buNone/>
            </a:pPr>
            <a:r>
              <a:rPr lang="en-US" i="1" dirty="0"/>
              <a:t> - By August 10, 2019, Mrs. Winters will work with Harmony House to develop a plan to keep herself safe. </a:t>
            </a:r>
          </a:p>
          <a:p>
            <a:pPr marL="45720" indent="0">
              <a:buNone/>
            </a:pPr>
            <a:r>
              <a:rPr lang="en-US" i="1" dirty="0"/>
              <a:t> - Mrs. Winters will participate in family counseling with the children each week through ABC Counseling, beginning the week of August 12, 2019. </a:t>
            </a:r>
          </a:p>
          <a:p>
            <a:endParaRPr lang="en-US" dirty="0"/>
          </a:p>
        </p:txBody>
      </p:sp>
    </p:spTree>
    <p:extLst>
      <p:ext uri="{BB962C8B-B14F-4D97-AF65-F5344CB8AC3E}">
        <p14:creationId xmlns:p14="http://schemas.microsoft.com/office/powerpoint/2010/main" val="2489881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8592-930B-4EF4-AEE0-27FD44BC286F}"/>
              </a:ext>
            </a:extLst>
          </p:cNvPr>
          <p:cNvSpPr>
            <a:spLocks noGrp="1"/>
          </p:cNvSpPr>
          <p:nvPr>
            <p:ph type="title"/>
          </p:nvPr>
        </p:nvSpPr>
        <p:spPr>
          <a:xfrm>
            <a:off x="280639" y="934649"/>
            <a:ext cx="10515600" cy="1325563"/>
          </a:xfrm>
        </p:spPr>
        <p:txBody>
          <a:bodyPr>
            <a:normAutofit fontScale="90000"/>
          </a:bodyPr>
          <a:lstStyle/>
          <a:p>
            <a:r>
              <a:rPr lang="en-US" sz="3100" dirty="0"/>
              <a:t>Mrs. Winters will use her plan to deal with personal hurdles that make it hard to protect her children from DV so she can keep her children safe from harm. </a:t>
            </a:r>
            <a:br>
              <a:rPr lang="en-US" dirty="0"/>
            </a:br>
            <a:endParaRPr lang="en-US" dirty="0"/>
          </a:p>
        </p:txBody>
      </p:sp>
      <p:sp>
        <p:nvSpPr>
          <p:cNvPr id="3" name="Content Placeholder 2">
            <a:extLst>
              <a:ext uri="{FF2B5EF4-FFF2-40B4-BE49-F238E27FC236}">
                <a16:creationId xmlns:a16="http://schemas.microsoft.com/office/drawing/2014/main" id="{EE5FBF64-1501-434B-AC90-DB6D8E71D5EA}"/>
              </a:ext>
            </a:extLst>
          </p:cNvPr>
          <p:cNvSpPr>
            <a:spLocks noGrp="1"/>
          </p:cNvSpPr>
          <p:nvPr>
            <p:ph idx="1"/>
          </p:nvPr>
        </p:nvSpPr>
        <p:spPr>
          <a:xfrm>
            <a:off x="838200" y="2104405"/>
            <a:ext cx="10515600" cy="4753595"/>
          </a:xfrm>
        </p:spPr>
        <p:txBody>
          <a:bodyPr>
            <a:normAutofit fontScale="92500" lnSpcReduction="20000"/>
          </a:bodyPr>
          <a:lstStyle/>
          <a:p>
            <a:r>
              <a:rPr lang="en-US" i="1" dirty="0"/>
              <a:t>Mrs. Winters will meet with the Domestic Violence advocate from Harmony House each week beginning 10/20/2019 to:</a:t>
            </a:r>
          </a:p>
          <a:p>
            <a:pPr marL="45720" indent="0">
              <a:buNone/>
            </a:pPr>
            <a:r>
              <a:rPr lang="en-US" i="1" dirty="0"/>
              <a:t>        -discuss the effectiveness of her personal safety plan and update it if needed</a:t>
            </a:r>
          </a:p>
          <a:p>
            <a:pPr marL="45720" indent="0">
              <a:buNone/>
            </a:pPr>
            <a:r>
              <a:rPr lang="en-US" i="1" dirty="0"/>
              <a:t>        - learn about power/control tactics used by offenders</a:t>
            </a:r>
          </a:p>
          <a:p>
            <a:pPr marL="45720" indent="0">
              <a:buNone/>
            </a:pPr>
            <a:r>
              <a:rPr lang="en-US" i="1" dirty="0"/>
              <a:t>        - develop an understanding of how her and her children’s safety are connected</a:t>
            </a:r>
          </a:p>
          <a:p>
            <a:r>
              <a:rPr lang="en-US" i="1" dirty="0"/>
              <a:t>Mrs. Winters will participate in therapy at ABC Counseling with a licensed therapist, certified to work with victims of trauma, at least one time per week, beginning the week of 09/16/2019. </a:t>
            </a:r>
          </a:p>
          <a:p>
            <a:r>
              <a:rPr lang="en-US" i="1" dirty="0"/>
              <a:t>Mrs. Winters will continue to participate in family counseling with her children each week so that she can help them deal with the impact the abuse has had on them. </a:t>
            </a:r>
          </a:p>
          <a:p>
            <a:pPr marL="0" indent="0">
              <a:buNone/>
            </a:pPr>
            <a:endParaRPr lang="en-US" dirty="0"/>
          </a:p>
        </p:txBody>
      </p:sp>
    </p:spTree>
    <p:extLst>
      <p:ext uri="{BB962C8B-B14F-4D97-AF65-F5344CB8AC3E}">
        <p14:creationId xmlns:p14="http://schemas.microsoft.com/office/powerpoint/2010/main" val="2018182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09A7-1604-4B93-8AA8-5E884E3CEE76}"/>
              </a:ext>
            </a:extLst>
          </p:cNvPr>
          <p:cNvSpPr>
            <a:spLocks noGrp="1"/>
          </p:cNvSpPr>
          <p:nvPr>
            <p:ph type="title"/>
          </p:nvPr>
        </p:nvSpPr>
        <p:spPr>
          <a:xfrm>
            <a:off x="637478" y="916025"/>
            <a:ext cx="10515600" cy="1325563"/>
          </a:xfrm>
        </p:spPr>
        <p:txBody>
          <a:bodyPr>
            <a:normAutofit fontScale="90000"/>
          </a:bodyPr>
          <a:lstStyle/>
          <a:p>
            <a:r>
              <a:rPr lang="en-US" sz="3100" dirty="0"/>
              <a:t>Mr. Winters will use his plan to prevent his need to control others through violence or intimidation so he can keep his children safe from emotional and physical harm. </a:t>
            </a:r>
            <a:br>
              <a:rPr lang="en-US" dirty="0"/>
            </a:br>
            <a:endParaRPr lang="en-US" dirty="0"/>
          </a:p>
        </p:txBody>
      </p:sp>
      <p:sp>
        <p:nvSpPr>
          <p:cNvPr id="3" name="Content Placeholder 2">
            <a:extLst>
              <a:ext uri="{FF2B5EF4-FFF2-40B4-BE49-F238E27FC236}">
                <a16:creationId xmlns:a16="http://schemas.microsoft.com/office/drawing/2014/main" id="{E94A85AC-7388-425C-B8F6-B5B02A4E85CE}"/>
              </a:ext>
            </a:extLst>
          </p:cNvPr>
          <p:cNvSpPr>
            <a:spLocks noGrp="1"/>
          </p:cNvSpPr>
          <p:nvPr>
            <p:ph idx="1"/>
          </p:nvPr>
        </p:nvSpPr>
        <p:spPr>
          <a:xfrm>
            <a:off x="838200" y="2241588"/>
            <a:ext cx="10515600" cy="4351338"/>
          </a:xfrm>
        </p:spPr>
        <p:txBody>
          <a:bodyPr/>
          <a:lstStyle/>
          <a:p>
            <a:pPr marL="45720" indent="0">
              <a:buNone/>
            </a:pPr>
            <a:r>
              <a:rPr lang="en-US" sz="2800" dirty="0"/>
              <a:t>- Mr. Winters will complete a domestic violence assessment with ABC services on 10/10/2019 at 6:30 pm.</a:t>
            </a:r>
          </a:p>
          <a:p>
            <a:pPr marL="45720" indent="0">
              <a:buNone/>
            </a:pPr>
            <a:r>
              <a:rPr lang="en-US" sz="2800" dirty="0"/>
              <a:t>	- Within seven days of receiving the results of the domestic violence assessment, DFCS and Mr. Winters will work with Dr. Terry Parks of ANA Behavioral Health to update the case plan with recommendations from the assessment.</a:t>
            </a:r>
          </a:p>
          <a:p>
            <a:pPr marL="45720" indent="0">
              <a:buNone/>
            </a:pPr>
            <a:r>
              <a:rPr lang="en-US" sz="2800" dirty="0"/>
              <a:t>	- Mr. Winters will follow the Court’s order to not have contact with Mrs. Winters or the children until it is recommended by all of the therapists. </a:t>
            </a:r>
          </a:p>
          <a:p>
            <a:endParaRPr lang="en-US" dirty="0"/>
          </a:p>
        </p:txBody>
      </p:sp>
    </p:spTree>
    <p:extLst>
      <p:ext uri="{BB962C8B-B14F-4D97-AF65-F5344CB8AC3E}">
        <p14:creationId xmlns:p14="http://schemas.microsoft.com/office/powerpoint/2010/main" val="3137413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09A7-1604-4B93-8AA8-5E884E3CEE76}"/>
              </a:ext>
            </a:extLst>
          </p:cNvPr>
          <p:cNvSpPr>
            <a:spLocks noGrp="1"/>
          </p:cNvSpPr>
          <p:nvPr>
            <p:ph type="title"/>
          </p:nvPr>
        </p:nvSpPr>
        <p:spPr>
          <a:xfrm>
            <a:off x="637478" y="916025"/>
            <a:ext cx="10515600" cy="1325563"/>
          </a:xfrm>
        </p:spPr>
        <p:txBody>
          <a:bodyPr>
            <a:normAutofit fontScale="90000"/>
          </a:bodyPr>
          <a:lstStyle/>
          <a:p>
            <a:r>
              <a:rPr lang="en-US" sz="3100" dirty="0"/>
              <a:t>Mr. Winters will use his plan to prevent his need to control others through violence or intimidation so he can keep his children safe from emotional and physical harm. </a:t>
            </a:r>
            <a:br>
              <a:rPr lang="en-US" dirty="0"/>
            </a:br>
            <a:endParaRPr lang="en-US" dirty="0"/>
          </a:p>
        </p:txBody>
      </p:sp>
      <p:sp>
        <p:nvSpPr>
          <p:cNvPr id="3" name="Content Placeholder 2">
            <a:extLst>
              <a:ext uri="{FF2B5EF4-FFF2-40B4-BE49-F238E27FC236}">
                <a16:creationId xmlns:a16="http://schemas.microsoft.com/office/drawing/2014/main" id="{E94A85AC-7388-425C-B8F6-B5B02A4E85CE}"/>
              </a:ext>
            </a:extLst>
          </p:cNvPr>
          <p:cNvSpPr>
            <a:spLocks noGrp="1"/>
          </p:cNvSpPr>
          <p:nvPr>
            <p:ph idx="1"/>
          </p:nvPr>
        </p:nvSpPr>
        <p:spPr>
          <a:xfrm>
            <a:off x="838200" y="2241588"/>
            <a:ext cx="10515600" cy="4351338"/>
          </a:xfrm>
        </p:spPr>
        <p:txBody>
          <a:bodyPr>
            <a:normAutofit fontScale="77500" lnSpcReduction="20000"/>
          </a:bodyPr>
          <a:lstStyle/>
          <a:p>
            <a:pPr marL="45720" indent="0">
              <a:buNone/>
            </a:pPr>
            <a:r>
              <a:rPr lang="en-US" sz="2800" dirty="0"/>
              <a:t>- </a:t>
            </a:r>
            <a:r>
              <a:rPr lang="en-US" i="1" dirty="0"/>
              <a:t>Mr. Winters will complete all sessions of the Family Violence Intervention Program with Dr Terry Parks of ANA Behavioral Health  (address) beginning November 1, 2019.</a:t>
            </a:r>
          </a:p>
          <a:p>
            <a:pPr marL="45720" indent="0">
              <a:buNone/>
            </a:pPr>
            <a:r>
              <a:rPr lang="en-US" i="1" dirty="0"/>
              <a:t>	-Mr. Winters will participate in individual counseling with  ANA Behavioral Health once per week, beginning the week of  10/28/2019, to address his relationship with his wife and develop skills to interact with her in a manner that is not violent, controlling, or manipulative. </a:t>
            </a:r>
          </a:p>
          <a:p>
            <a:pPr marL="45720" indent="0">
              <a:buNone/>
            </a:pPr>
            <a:r>
              <a:rPr lang="en-US" i="1" dirty="0"/>
              <a:t>	-Mr. Winters, with the help of ANA Behavioral Health, will document the skills he is using to stop using tactics of coercive control, including violence, in relationships with his family. </a:t>
            </a:r>
          </a:p>
          <a:p>
            <a:pPr marL="45720" indent="0">
              <a:buNone/>
            </a:pPr>
            <a:r>
              <a:rPr lang="en-US" i="1" dirty="0"/>
              <a:t>	-Mr. Winters will demonstrate an understanding of the effect the domestic violence has on the children by supporting the children’s participation in counseling.</a:t>
            </a:r>
          </a:p>
          <a:p>
            <a:pPr marL="45720" indent="0">
              <a:buNone/>
            </a:pPr>
            <a:r>
              <a:rPr lang="en-US" i="1" dirty="0"/>
              <a:t>	- Mr. Winters will continue to follow the Court’s order to not have contact with Mrs. Winters or the children until it is recommended by all of the therapists. </a:t>
            </a:r>
          </a:p>
        </p:txBody>
      </p:sp>
    </p:spTree>
    <p:extLst>
      <p:ext uri="{BB962C8B-B14F-4D97-AF65-F5344CB8AC3E}">
        <p14:creationId xmlns:p14="http://schemas.microsoft.com/office/powerpoint/2010/main" val="3004477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75A1EE-42F4-4351-AA8A-C8B3B2D5914A}"/>
              </a:ext>
            </a:extLst>
          </p:cNvPr>
          <p:cNvSpPr>
            <a:spLocks noGrp="1"/>
          </p:cNvSpPr>
          <p:nvPr>
            <p:ph type="ctrTitle"/>
          </p:nvPr>
        </p:nvSpPr>
        <p:spPr>
          <a:xfrm>
            <a:off x="1524000" y="2776538"/>
            <a:ext cx="9144000" cy="1381188"/>
          </a:xfrm>
        </p:spPr>
        <p:txBody>
          <a:bodyPr anchor="ctr">
            <a:normAutofit/>
          </a:bodyPr>
          <a:lstStyle/>
          <a:p>
            <a:r>
              <a:rPr lang="en-US" sz="4000" b="1" dirty="0">
                <a:solidFill>
                  <a:schemeClr val="bg2"/>
                </a:solidFill>
                <a:latin typeface="Arial" panose="020B0604020202020204" pitchFamily="34" charset="0"/>
                <a:cs typeface="Arial" panose="020B0604020202020204" pitchFamily="34" charset="0"/>
              </a:rPr>
              <a:t>Mental Health</a:t>
            </a:r>
          </a:p>
        </p:txBody>
      </p:sp>
      <p:sp>
        <p:nvSpPr>
          <p:cNvPr id="4" name="Subtitle 3">
            <a:extLst>
              <a:ext uri="{FF2B5EF4-FFF2-40B4-BE49-F238E27FC236}">
                <a16:creationId xmlns:a16="http://schemas.microsoft.com/office/drawing/2014/main" id="{EC115238-9F63-4480-80E7-1C0D71A5F96C}"/>
              </a:ext>
            </a:extLst>
          </p:cNvPr>
          <p:cNvSpPr>
            <a:spLocks noGrp="1"/>
          </p:cNvSpPr>
          <p:nvPr>
            <p:ph type="subTitle" idx="1"/>
          </p:nvPr>
        </p:nvSpPr>
        <p:spPr>
          <a:xfrm>
            <a:off x="1524000" y="4495800"/>
            <a:ext cx="9144000" cy="762000"/>
          </a:xfrm>
        </p:spPr>
        <p:txBody>
          <a:bodyPr>
            <a:normAutofit/>
          </a:bodyPr>
          <a:lstStyle/>
          <a:p>
            <a:r>
              <a:rPr lang="en-US" sz="1800" dirty="0"/>
              <a:t> </a:t>
            </a:r>
          </a:p>
        </p:txBody>
      </p:sp>
    </p:spTree>
    <p:extLst>
      <p:ext uri="{BB962C8B-B14F-4D97-AF65-F5344CB8AC3E}">
        <p14:creationId xmlns:p14="http://schemas.microsoft.com/office/powerpoint/2010/main" val="228179026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15CAF-9CB5-42D8-8F95-6606632D777D}"/>
              </a:ext>
            </a:extLst>
          </p:cNvPr>
          <p:cNvPicPr>
            <a:picLocks noChangeAspect="1"/>
          </p:cNvPicPr>
          <p:nvPr/>
        </p:nvPicPr>
        <p:blipFill>
          <a:blip r:embed="rId3"/>
          <a:stretch>
            <a:fillRect/>
          </a:stretch>
        </p:blipFill>
        <p:spPr>
          <a:xfrm>
            <a:off x="4334103" y="2237128"/>
            <a:ext cx="3523793" cy="2383743"/>
          </a:xfrm>
          <a:prstGeom prst="rect">
            <a:avLst/>
          </a:prstGeom>
        </p:spPr>
      </p:pic>
      <p:sp>
        <p:nvSpPr>
          <p:cNvPr id="5" name="TextBox 4">
            <a:extLst>
              <a:ext uri="{FF2B5EF4-FFF2-40B4-BE49-F238E27FC236}">
                <a16:creationId xmlns:a16="http://schemas.microsoft.com/office/drawing/2014/main" id="{9EB7C062-C9C6-4F6F-B45C-A08C625E49EA}"/>
              </a:ext>
            </a:extLst>
          </p:cNvPr>
          <p:cNvSpPr txBox="1"/>
          <p:nvPr/>
        </p:nvSpPr>
        <p:spPr>
          <a:xfrm>
            <a:off x="3088879" y="1687939"/>
            <a:ext cx="2096429" cy="400110"/>
          </a:xfrm>
          <a:prstGeom prst="rect">
            <a:avLst/>
          </a:prstGeom>
          <a:noFill/>
        </p:spPr>
        <p:txBody>
          <a:bodyPr wrap="square" rtlCol="0">
            <a:spAutoFit/>
          </a:bodyPr>
          <a:lstStyle/>
          <a:p>
            <a:r>
              <a:rPr lang="en-US" sz="2000" dirty="0"/>
              <a:t>Prior diagnosis</a:t>
            </a:r>
          </a:p>
        </p:txBody>
      </p:sp>
      <p:sp>
        <p:nvSpPr>
          <p:cNvPr id="8" name="TextBox 7">
            <a:extLst>
              <a:ext uri="{FF2B5EF4-FFF2-40B4-BE49-F238E27FC236}">
                <a16:creationId xmlns:a16="http://schemas.microsoft.com/office/drawing/2014/main" id="{2E171DEC-494A-4402-85C8-F8DE069B0A26}"/>
              </a:ext>
            </a:extLst>
          </p:cNvPr>
          <p:cNvSpPr txBox="1"/>
          <p:nvPr/>
        </p:nvSpPr>
        <p:spPr>
          <a:xfrm>
            <a:off x="2163336" y="2434679"/>
            <a:ext cx="2341756" cy="369332"/>
          </a:xfrm>
          <a:prstGeom prst="rect">
            <a:avLst/>
          </a:prstGeom>
          <a:noFill/>
        </p:spPr>
        <p:txBody>
          <a:bodyPr wrap="square" rtlCol="0">
            <a:spAutoFit/>
          </a:bodyPr>
          <a:lstStyle/>
          <a:p>
            <a:r>
              <a:rPr lang="en-US" dirty="0"/>
              <a:t>Mood changes</a:t>
            </a:r>
          </a:p>
        </p:txBody>
      </p:sp>
      <p:sp>
        <p:nvSpPr>
          <p:cNvPr id="9" name="TextBox 8">
            <a:extLst>
              <a:ext uri="{FF2B5EF4-FFF2-40B4-BE49-F238E27FC236}">
                <a16:creationId xmlns:a16="http://schemas.microsoft.com/office/drawing/2014/main" id="{36F16914-5959-4DDE-AA6D-951FB7E0824B}"/>
              </a:ext>
            </a:extLst>
          </p:cNvPr>
          <p:cNvSpPr txBox="1"/>
          <p:nvPr/>
        </p:nvSpPr>
        <p:spPr>
          <a:xfrm>
            <a:off x="1353015" y="3245300"/>
            <a:ext cx="1583473" cy="369332"/>
          </a:xfrm>
          <a:prstGeom prst="rect">
            <a:avLst/>
          </a:prstGeom>
          <a:noFill/>
        </p:spPr>
        <p:txBody>
          <a:bodyPr wrap="square" rtlCol="0">
            <a:spAutoFit/>
          </a:bodyPr>
          <a:lstStyle/>
          <a:p>
            <a:r>
              <a:rPr lang="en-US" dirty="0"/>
              <a:t>Withdrawal</a:t>
            </a:r>
          </a:p>
        </p:txBody>
      </p:sp>
      <p:sp>
        <p:nvSpPr>
          <p:cNvPr id="10" name="TextBox 9">
            <a:extLst>
              <a:ext uri="{FF2B5EF4-FFF2-40B4-BE49-F238E27FC236}">
                <a16:creationId xmlns:a16="http://schemas.microsoft.com/office/drawing/2014/main" id="{27C1A0CF-7352-41F4-AEB9-D7B7E6392EB1}"/>
              </a:ext>
            </a:extLst>
          </p:cNvPr>
          <p:cNvSpPr txBox="1"/>
          <p:nvPr/>
        </p:nvSpPr>
        <p:spPr>
          <a:xfrm>
            <a:off x="2092706" y="3814377"/>
            <a:ext cx="1761892" cy="646331"/>
          </a:xfrm>
          <a:prstGeom prst="rect">
            <a:avLst/>
          </a:prstGeom>
          <a:noFill/>
        </p:spPr>
        <p:txBody>
          <a:bodyPr wrap="square" rtlCol="0">
            <a:spAutoFit/>
          </a:bodyPr>
          <a:lstStyle/>
          <a:p>
            <a:r>
              <a:rPr lang="en-US" dirty="0"/>
              <a:t>Drop in functioning</a:t>
            </a:r>
          </a:p>
        </p:txBody>
      </p:sp>
      <p:sp>
        <p:nvSpPr>
          <p:cNvPr id="11" name="TextBox 10">
            <a:extLst>
              <a:ext uri="{FF2B5EF4-FFF2-40B4-BE49-F238E27FC236}">
                <a16:creationId xmlns:a16="http://schemas.microsoft.com/office/drawing/2014/main" id="{E8E3A634-A6BB-4D89-AE1D-80477D21DF1B}"/>
              </a:ext>
            </a:extLst>
          </p:cNvPr>
          <p:cNvSpPr txBox="1"/>
          <p:nvPr/>
        </p:nvSpPr>
        <p:spPr>
          <a:xfrm>
            <a:off x="4995746" y="1226634"/>
            <a:ext cx="2408663" cy="369332"/>
          </a:xfrm>
          <a:prstGeom prst="rect">
            <a:avLst/>
          </a:prstGeom>
          <a:noFill/>
        </p:spPr>
        <p:txBody>
          <a:bodyPr wrap="square" rtlCol="0">
            <a:spAutoFit/>
          </a:bodyPr>
          <a:lstStyle/>
          <a:p>
            <a:r>
              <a:rPr lang="en-US" dirty="0"/>
              <a:t>Problems thinking</a:t>
            </a:r>
          </a:p>
        </p:txBody>
      </p:sp>
      <p:sp>
        <p:nvSpPr>
          <p:cNvPr id="12" name="TextBox 11">
            <a:extLst>
              <a:ext uri="{FF2B5EF4-FFF2-40B4-BE49-F238E27FC236}">
                <a16:creationId xmlns:a16="http://schemas.microsoft.com/office/drawing/2014/main" id="{00157042-9413-431D-A383-CD3D29F679A7}"/>
              </a:ext>
            </a:extLst>
          </p:cNvPr>
          <p:cNvSpPr txBox="1"/>
          <p:nvPr/>
        </p:nvSpPr>
        <p:spPr>
          <a:xfrm>
            <a:off x="7642310" y="1509175"/>
            <a:ext cx="2408663" cy="369332"/>
          </a:xfrm>
          <a:prstGeom prst="rect">
            <a:avLst/>
          </a:prstGeom>
          <a:noFill/>
        </p:spPr>
        <p:txBody>
          <a:bodyPr wrap="square" rtlCol="0">
            <a:spAutoFit/>
          </a:bodyPr>
          <a:lstStyle/>
          <a:p>
            <a:r>
              <a:rPr lang="en-US" dirty="0"/>
              <a:t>Increased sensitivity</a:t>
            </a:r>
          </a:p>
        </p:txBody>
      </p:sp>
      <p:sp>
        <p:nvSpPr>
          <p:cNvPr id="13" name="TextBox 12">
            <a:extLst>
              <a:ext uri="{FF2B5EF4-FFF2-40B4-BE49-F238E27FC236}">
                <a16:creationId xmlns:a16="http://schemas.microsoft.com/office/drawing/2014/main" id="{9BD36591-AFE4-47D8-B221-D78CE797B583}"/>
              </a:ext>
            </a:extLst>
          </p:cNvPr>
          <p:cNvSpPr txBox="1"/>
          <p:nvPr/>
        </p:nvSpPr>
        <p:spPr>
          <a:xfrm>
            <a:off x="8251902" y="2237128"/>
            <a:ext cx="2832410" cy="369332"/>
          </a:xfrm>
          <a:prstGeom prst="rect">
            <a:avLst/>
          </a:prstGeom>
          <a:noFill/>
        </p:spPr>
        <p:txBody>
          <a:bodyPr wrap="square" rtlCol="0">
            <a:spAutoFit/>
          </a:bodyPr>
          <a:lstStyle/>
          <a:p>
            <a:r>
              <a:rPr lang="en-US" dirty="0"/>
              <a:t>Apathy</a:t>
            </a:r>
          </a:p>
        </p:txBody>
      </p:sp>
      <p:sp>
        <p:nvSpPr>
          <p:cNvPr id="14" name="TextBox 13">
            <a:extLst>
              <a:ext uri="{FF2B5EF4-FFF2-40B4-BE49-F238E27FC236}">
                <a16:creationId xmlns:a16="http://schemas.microsoft.com/office/drawing/2014/main" id="{5DD06DF0-F4EA-4EA7-AA4B-45D91B94CDAD}"/>
              </a:ext>
            </a:extLst>
          </p:cNvPr>
          <p:cNvSpPr txBox="1"/>
          <p:nvPr/>
        </p:nvSpPr>
        <p:spPr>
          <a:xfrm>
            <a:off x="8809463" y="2988527"/>
            <a:ext cx="2029522" cy="646331"/>
          </a:xfrm>
          <a:prstGeom prst="rect">
            <a:avLst/>
          </a:prstGeom>
          <a:noFill/>
        </p:spPr>
        <p:txBody>
          <a:bodyPr wrap="square" rtlCol="0">
            <a:spAutoFit/>
          </a:bodyPr>
          <a:lstStyle/>
          <a:p>
            <a:r>
              <a:rPr lang="en-US" dirty="0"/>
              <a:t>Feeling disconnected</a:t>
            </a:r>
          </a:p>
        </p:txBody>
      </p:sp>
      <p:sp>
        <p:nvSpPr>
          <p:cNvPr id="15" name="TextBox 14">
            <a:extLst>
              <a:ext uri="{FF2B5EF4-FFF2-40B4-BE49-F238E27FC236}">
                <a16:creationId xmlns:a16="http://schemas.microsoft.com/office/drawing/2014/main" id="{A6A43802-7D55-40DC-8629-C5E0AC657232}"/>
              </a:ext>
            </a:extLst>
          </p:cNvPr>
          <p:cNvSpPr txBox="1"/>
          <p:nvPr/>
        </p:nvSpPr>
        <p:spPr>
          <a:xfrm>
            <a:off x="8452624" y="4201259"/>
            <a:ext cx="2430965" cy="369332"/>
          </a:xfrm>
          <a:prstGeom prst="rect">
            <a:avLst/>
          </a:prstGeom>
          <a:noFill/>
        </p:spPr>
        <p:txBody>
          <a:bodyPr wrap="square" rtlCol="0">
            <a:spAutoFit/>
          </a:bodyPr>
          <a:lstStyle/>
          <a:p>
            <a:r>
              <a:rPr lang="en-US" dirty="0"/>
              <a:t>Illogical thinking</a:t>
            </a:r>
          </a:p>
        </p:txBody>
      </p:sp>
      <p:sp>
        <p:nvSpPr>
          <p:cNvPr id="17" name="TextBox 16">
            <a:extLst>
              <a:ext uri="{FF2B5EF4-FFF2-40B4-BE49-F238E27FC236}">
                <a16:creationId xmlns:a16="http://schemas.microsoft.com/office/drawing/2014/main" id="{28C57C7F-F6D7-4CDC-8818-2759F6C57D0A}"/>
              </a:ext>
            </a:extLst>
          </p:cNvPr>
          <p:cNvSpPr txBox="1"/>
          <p:nvPr/>
        </p:nvSpPr>
        <p:spPr>
          <a:xfrm>
            <a:off x="2252546" y="4794585"/>
            <a:ext cx="1761892" cy="369332"/>
          </a:xfrm>
          <a:prstGeom prst="rect">
            <a:avLst/>
          </a:prstGeom>
          <a:noFill/>
        </p:spPr>
        <p:txBody>
          <a:bodyPr wrap="square" rtlCol="0">
            <a:spAutoFit/>
          </a:bodyPr>
          <a:lstStyle/>
          <a:p>
            <a:r>
              <a:rPr lang="en-US" dirty="0"/>
              <a:t>Nervousness</a:t>
            </a:r>
          </a:p>
        </p:txBody>
      </p:sp>
      <p:sp>
        <p:nvSpPr>
          <p:cNvPr id="18" name="TextBox 17">
            <a:extLst>
              <a:ext uri="{FF2B5EF4-FFF2-40B4-BE49-F238E27FC236}">
                <a16:creationId xmlns:a16="http://schemas.microsoft.com/office/drawing/2014/main" id="{D057442B-126D-4B74-90E0-31F277DEFC02}"/>
              </a:ext>
            </a:extLst>
          </p:cNvPr>
          <p:cNvSpPr txBox="1"/>
          <p:nvPr/>
        </p:nvSpPr>
        <p:spPr>
          <a:xfrm>
            <a:off x="2973652" y="5440916"/>
            <a:ext cx="2639118" cy="369332"/>
          </a:xfrm>
          <a:prstGeom prst="rect">
            <a:avLst/>
          </a:prstGeom>
          <a:noFill/>
        </p:spPr>
        <p:txBody>
          <a:bodyPr wrap="square" rtlCol="0">
            <a:spAutoFit/>
          </a:bodyPr>
          <a:lstStyle/>
          <a:p>
            <a:r>
              <a:rPr lang="en-US" dirty="0"/>
              <a:t>Unusual behavior</a:t>
            </a:r>
          </a:p>
        </p:txBody>
      </p:sp>
      <p:sp>
        <p:nvSpPr>
          <p:cNvPr id="19" name="TextBox 18">
            <a:extLst>
              <a:ext uri="{FF2B5EF4-FFF2-40B4-BE49-F238E27FC236}">
                <a16:creationId xmlns:a16="http://schemas.microsoft.com/office/drawing/2014/main" id="{52778F9A-0A38-415E-871B-2E7F81F121D1}"/>
              </a:ext>
            </a:extLst>
          </p:cNvPr>
          <p:cNvSpPr txBox="1"/>
          <p:nvPr/>
        </p:nvSpPr>
        <p:spPr>
          <a:xfrm>
            <a:off x="4951141" y="5419493"/>
            <a:ext cx="2252547" cy="369332"/>
          </a:xfrm>
          <a:prstGeom prst="rect">
            <a:avLst/>
          </a:prstGeom>
          <a:noFill/>
        </p:spPr>
        <p:txBody>
          <a:bodyPr wrap="square" rtlCol="0">
            <a:spAutoFit/>
          </a:bodyPr>
          <a:lstStyle/>
          <a:p>
            <a:r>
              <a:rPr lang="en-US" dirty="0"/>
              <a:t>Impulsiveness</a:t>
            </a:r>
          </a:p>
        </p:txBody>
      </p:sp>
      <p:sp>
        <p:nvSpPr>
          <p:cNvPr id="20" name="TextBox 19">
            <a:extLst>
              <a:ext uri="{FF2B5EF4-FFF2-40B4-BE49-F238E27FC236}">
                <a16:creationId xmlns:a16="http://schemas.microsoft.com/office/drawing/2014/main" id="{55260351-BAEF-4889-AB2D-99116B3A7218}"/>
              </a:ext>
            </a:extLst>
          </p:cNvPr>
          <p:cNvSpPr txBox="1"/>
          <p:nvPr/>
        </p:nvSpPr>
        <p:spPr>
          <a:xfrm>
            <a:off x="7166521" y="5298544"/>
            <a:ext cx="2832410" cy="369332"/>
          </a:xfrm>
          <a:prstGeom prst="rect">
            <a:avLst/>
          </a:prstGeom>
          <a:noFill/>
        </p:spPr>
        <p:txBody>
          <a:bodyPr wrap="square" rtlCol="0">
            <a:spAutoFit/>
          </a:bodyPr>
          <a:lstStyle/>
          <a:p>
            <a:r>
              <a:rPr lang="en-US" dirty="0"/>
              <a:t>History of trauma</a:t>
            </a:r>
          </a:p>
        </p:txBody>
      </p:sp>
      <p:sp>
        <p:nvSpPr>
          <p:cNvPr id="21" name="Title 20">
            <a:extLst>
              <a:ext uri="{FF2B5EF4-FFF2-40B4-BE49-F238E27FC236}">
                <a16:creationId xmlns:a16="http://schemas.microsoft.com/office/drawing/2014/main" id="{B14E157A-23AA-46E0-92C4-C0E1CB2FD171}"/>
              </a:ext>
            </a:extLst>
          </p:cNvPr>
          <p:cNvSpPr>
            <a:spLocks noGrp="1"/>
          </p:cNvSpPr>
          <p:nvPr>
            <p:ph type="title"/>
          </p:nvPr>
        </p:nvSpPr>
        <p:spPr/>
        <p:txBody>
          <a:bodyPr/>
          <a:lstStyle/>
          <a:p>
            <a:r>
              <a:rPr lang="en-US" dirty="0"/>
              <a:t> </a:t>
            </a:r>
          </a:p>
        </p:txBody>
      </p:sp>
      <p:sp>
        <p:nvSpPr>
          <p:cNvPr id="22" name="Content Placeholder 21">
            <a:extLst>
              <a:ext uri="{FF2B5EF4-FFF2-40B4-BE49-F238E27FC236}">
                <a16:creationId xmlns:a16="http://schemas.microsoft.com/office/drawing/2014/main" id="{159B6FAD-5FAB-4FA0-AD21-CCDB0D0BA0E7}"/>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4196903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3473-D9BE-40EE-A23C-EA59BA8B5C32}"/>
              </a:ext>
            </a:extLst>
          </p:cNvPr>
          <p:cNvSpPr>
            <a:spLocks noGrp="1"/>
          </p:cNvSpPr>
          <p:nvPr>
            <p:ph type="title"/>
          </p:nvPr>
        </p:nvSpPr>
        <p:spPr>
          <a:xfrm>
            <a:off x="519545" y="621792"/>
            <a:ext cx="5181503" cy="5504688"/>
          </a:xfrm>
        </p:spPr>
        <p:txBody>
          <a:bodyPr>
            <a:normAutofit/>
          </a:bodyPr>
          <a:lstStyle/>
          <a:p>
            <a:r>
              <a:rPr lang="en-US" sz="4800">
                <a:latin typeface="Arial" panose="020B0604020202020204" pitchFamily="34" charset="0"/>
                <a:cs typeface="Arial" panose="020B0604020202020204" pitchFamily="34" charset="0"/>
              </a:rPr>
              <a:t>Treatment Modalities</a:t>
            </a:r>
          </a:p>
        </p:txBody>
      </p:sp>
      <p:sp>
        <p:nvSpPr>
          <p:cNvPr id="9" name="Rectangle 8">
            <a:extLst>
              <a:ext uri="{FF2B5EF4-FFF2-40B4-BE49-F238E27FC236}">
                <a16:creationId xmlns:a16="http://schemas.microsoft.com/office/drawing/2014/main" id="{DA176721-EB28-4282-BA88-F4C1024AC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E02E6560-9ED3-4F81-A6AA-7CF5DAD2328A}"/>
              </a:ext>
            </a:extLst>
          </p:cNvPr>
          <p:cNvGraphicFramePr>
            <a:graphicFrameLocks noGrp="1"/>
          </p:cNvGraphicFramePr>
          <p:nvPr>
            <p:ph idx="1"/>
            <p:extLst>
              <p:ext uri="{D42A27DB-BD31-4B8C-83A1-F6EECF244321}">
                <p14:modId xmlns:p14="http://schemas.microsoft.com/office/powerpoint/2010/main" val="355482949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714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2E13-D354-4215-80D0-0DCAD71251D0}"/>
              </a:ext>
            </a:extLst>
          </p:cNvPr>
          <p:cNvSpPr>
            <a:spLocks noGrp="1"/>
          </p:cNvSpPr>
          <p:nvPr>
            <p:ph type="title"/>
          </p:nvPr>
        </p:nvSpPr>
        <p:spPr>
          <a:xfrm>
            <a:off x="570571" y="681037"/>
            <a:ext cx="10515600" cy="1325563"/>
          </a:xfrm>
        </p:spPr>
        <p:txBody>
          <a:bodyPr/>
          <a:lstStyle/>
          <a:p>
            <a:pPr algn="ctr"/>
            <a:r>
              <a:rPr lang="en-US" dirty="0">
                <a:latin typeface="Arial" panose="020B0604020202020204" pitchFamily="34" charset="0"/>
                <a:cs typeface="Arial" panose="020B0604020202020204" pitchFamily="34" charset="0"/>
              </a:rPr>
              <a:t>Choosing a Treatment Provider</a:t>
            </a:r>
          </a:p>
        </p:txBody>
      </p:sp>
      <p:sp>
        <p:nvSpPr>
          <p:cNvPr id="3" name="Content Placeholder 2">
            <a:extLst>
              <a:ext uri="{FF2B5EF4-FFF2-40B4-BE49-F238E27FC236}">
                <a16:creationId xmlns:a16="http://schemas.microsoft.com/office/drawing/2014/main" id="{37C720D9-BDC3-4C5B-A788-C6A1963533B3}"/>
              </a:ext>
            </a:extLst>
          </p:cNvPr>
          <p:cNvSpPr>
            <a:spLocks noGrp="1"/>
          </p:cNvSpPr>
          <p:nvPr>
            <p:ph idx="1"/>
          </p:nvPr>
        </p:nvSpPr>
        <p:spPr/>
        <p:txBody>
          <a:bodyPr/>
          <a:lstStyle/>
          <a:p>
            <a:pPr marL="45720" indent="0" fontAlgn="base">
              <a:buNone/>
            </a:pPr>
            <a:r>
              <a:rPr lang="en-US" sz="2800" dirty="0"/>
              <a:t>Ask about the therapist/counselors training and experience in the field of traumatic stress, </a:t>
            </a:r>
            <a:r>
              <a:rPr lang="en-US" sz="2800" dirty="0" err="1"/>
              <a:t>etc</a:t>
            </a:r>
            <a:r>
              <a:rPr lang="en-US" sz="2800" dirty="0"/>
              <a:t> including:</a:t>
            </a:r>
          </a:p>
          <a:p>
            <a:pPr fontAlgn="base"/>
            <a:r>
              <a:rPr lang="en-US" sz="2800" dirty="0"/>
              <a:t> What is your formal training background? </a:t>
            </a:r>
          </a:p>
          <a:p>
            <a:pPr fontAlgn="base"/>
            <a:r>
              <a:rPr lang="en-US" sz="2800" dirty="0"/>
              <a:t> What is your treatment philosophy and approach (methods)? </a:t>
            </a:r>
          </a:p>
          <a:p>
            <a:pPr fontAlgn="base"/>
            <a:r>
              <a:rPr lang="en-US" sz="2800" dirty="0"/>
              <a:t>Which evidence-based interventions are you trained to use?</a:t>
            </a:r>
          </a:p>
          <a:p>
            <a:pPr fontAlgn="base"/>
            <a:r>
              <a:rPr lang="en-US" sz="2800" dirty="0"/>
              <a:t>What specific training have you had in the area of trauma? </a:t>
            </a:r>
          </a:p>
          <a:p>
            <a:pPr fontAlgn="base"/>
            <a:r>
              <a:rPr lang="en-US" sz="2800" dirty="0"/>
              <a:t> How long have you been doing this work and with how many people? </a:t>
            </a:r>
          </a:p>
          <a:p>
            <a:pPr fontAlgn="base"/>
            <a:r>
              <a:rPr lang="en-US" sz="2800" dirty="0"/>
              <a:t> </a:t>
            </a:r>
            <a:r>
              <a:rPr lang="en-US" sz="2800" dirty="0">
                <a:highlight>
                  <a:srgbClr val="FFFF00"/>
                </a:highlight>
              </a:rPr>
              <a:t>How will we know when we are finished? </a:t>
            </a:r>
          </a:p>
          <a:p>
            <a:pPr marL="0" indent="0">
              <a:buNone/>
            </a:pPr>
            <a:endParaRPr lang="en-US" dirty="0"/>
          </a:p>
        </p:txBody>
      </p:sp>
    </p:spTree>
    <p:extLst>
      <p:ext uri="{BB962C8B-B14F-4D97-AF65-F5344CB8AC3E}">
        <p14:creationId xmlns:p14="http://schemas.microsoft.com/office/powerpoint/2010/main" val="634419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E1353F-3872-4DB8-A5B5-9E49DF73557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019" r="5034" b="1"/>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141E6C-C5EE-47F0-8A2F-06AE65128364}"/>
              </a:ext>
            </a:extLst>
          </p:cNvPr>
          <p:cNvSpPr>
            <a:spLocks noGrp="1"/>
          </p:cNvSpPr>
          <p:nvPr>
            <p:ph type="title"/>
          </p:nvPr>
        </p:nvSpPr>
        <p:spPr>
          <a:xfrm>
            <a:off x="371094" y="1161288"/>
            <a:ext cx="3438144" cy="1124712"/>
          </a:xfrm>
        </p:spPr>
        <p:txBody>
          <a:bodyPr anchor="b">
            <a:normAutofit/>
          </a:bodyPr>
          <a:lstStyle/>
          <a:p>
            <a:r>
              <a:rPr lang="en-US" sz="2800">
                <a:latin typeface="Arial" panose="020B0604020202020204" pitchFamily="34" charset="0"/>
                <a:cs typeface="Arial" panose="020B0604020202020204" pitchFamily="34" charset="0"/>
              </a:rPr>
              <a:t>Progress Indicators</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9B0832-1C7F-43A1-BF84-C5FF518903E7}"/>
              </a:ext>
            </a:extLst>
          </p:cNvPr>
          <p:cNvSpPr>
            <a:spLocks noGrp="1"/>
          </p:cNvSpPr>
          <p:nvPr>
            <p:ph idx="1"/>
          </p:nvPr>
        </p:nvSpPr>
        <p:spPr>
          <a:xfrm>
            <a:off x="371094" y="2718054"/>
            <a:ext cx="4379326" cy="3861166"/>
          </a:xfrm>
        </p:spPr>
        <p:txBody>
          <a:bodyPr anchor="t">
            <a:normAutofit/>
          </a:bodyPr>
          <a:lstStyle/>
          <a:p>
            <a:r>
              <a:rPr lang="en-US" dirty="0"/>
              <a:t>More supportive relationships</a:t>
            </a:r>
          </a:p>
          <a:p>
            <a:r>
              <a:rPr lang="en-US" dirty="0"/>
              <a:t>Finding a niche in the community</a:t>
            </a:r>
          </a:p>
          <a:p>
            <a:r>
              <a:rPr lang="en-US" dirty="0"/>
              <a:t>Commitment to treatment</a:t>
            </a:r>
          </a:p>
          <a:p>
            <a:r>
              <a:rPr lang="en-US" dirty="0"/>
              <a:t>Managing symptoms</a:t>
            </a:r>
          </a:p>
          <a:p>
            <a:r>
              <a:rPr lang="en-US" altLang="en-US" dirty="0"/>
              <a:t>Recognizes impact on their children.</a:t>
            </a:r>
          </a:p>
          <a:p>
            <a:pPr marL="0" indent="0">
              <a:buNone/>
            </a:pPr>
            <a:endParaRPr lang="en-US" altLang="en-US" sz="1700" dirty="0"/>
          </a:p>
          <a:p>
            <a:pPr marL="0" indent="0">
              <a:buNone/>
            </a:pPr>
            <a:endParaRPr lang="en-US" sz="1700" dirty="0"/>
          </a:p>
        </p:txBody>
      </p:sp>
    </p:spTree>
    <p:extLst>
      <p:ext uri="{BB962C8B-B14F-4D97-AF65-F5344CB8AC3E}">
        <p14:creationId xmlns:p14="http://schemas.microsoft.com/office/powerpoint/2010/main" val="4069236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5D67-2B57-4CC7-B709-25C30E0B18BC}"/>
              </a:ext>
            </a:extLst>
          </p:cNvPr>
          <p:cNvSpPr>
            <a:spLocks noGrp="1"/>
          </p:cNvSpPr>
          <p:nvPr>
            <p:ph type="title"/>
          </p:nvPr>
        </p:nvSpPr>
        <p:spPr>
          <a:xfrm>
            <a:off x="200722" y="1046162"/>
            <a:ext cx="11797990" cy="961058"/>
          </a:xfrm>
        </p:spPr>
        <p:txBody>
          <a:bodyPr>
            <a:noAutofit/>
          </a:bodyPr>
          <a:lstStyle/>
          <a:p>
            <a:r>
              <a:rPr lang="en-US" sz="2800" dirty="0"/>
              <a:t>Ms. Tara Stone will use her plan to manage her emotions and frustration so she can provide Johnny with stability and keep him safe from physical and emotional harm.</a:t>
            </a:r>
            <a:br>
              <a:rPr lang="en-US" sz="2800" dirty="0"/>
            </a:br>
            <a:endParaRPr lang="en-US" sz="2800" dirty="0"/>
          </a:p>
        </p:txBody>
      </p:sp>
      <p:sp>
        <p:nvSpPr>
          <p:cNvPr id="3" name="Content Placeholder 2">
            <a:extLst>
              <a:ext uri="{FF2B5EF4-FFF2-40B4-BE49-F238E27FC236}">
                <a16:creationId xmlns:a16="http://schemas.microsoft.com/office/drawing/2014/main" id="{AB5EDCBF-E1ED-4196-81AC-35177710B858}"/>
              </a:ext>
            </a:extLst>
          </p:cNvPr>
          <p:cNvSpPr>
            <a:spLocks noGrp="1"/>
          </p:cNvSpPr>
          <p:nvPr>
            <p:ph idx="1"/>
          </p:nvPr>
        </p:nvSpPr>
        <p:spPr>
          <a:xfrm>
            <a:off x="838200" y="2007220"/>
            <a:ext cx="10515600" cy="4850780"/>
          </a:xfrm>
        </p:spPr>
        <p:txBody>
          <a:bodyPr>
            <a:normAutofit fontScale="92500"/>
          </a:bodyPr>
          <a:lstStyle/>
          <a:p>
            <a:pPr>
              <a:lnSpc>
                <a:spcPct val="90000"/>
              </a:lnSpc>
            </a:pPr>
            <a:r>
              <a:rPr lang="en-US" dirty="0"/>
              <a:t>By 7/25/2019, Ms. Stone will sign releases for past mental health records. </a:t>
            </a:r>
          </a:p>
          <a:p>
            <a:pPr>
              <a:lnSpc>
                <a:spcPct val="90000"/>
              </a:lnSpc>
            </a:pPr>
            <a:r>
              <a:rPr lang="en-US" dirty="0"/>
              <a:t>By 8/14/2019, Ms. Stone will begin to participate in counseling with ABC Counseling to address stress management and managing her feelings.</a:t>
            </a:r>
          </a:p>
          <a:p>
            <a:pPr>
              <a:lnSpc>
                <a:spcPct val="90000"/>
              </a:lnSpc>
            </a:pPr>
            <a:r>
              <a:rPr lang="en-US" dirty="0"/>
              <a:t>Ms. Stone will complete a psychological and parental fitness assessment with Dr. Priscilla Faulkner at Southeastern Psychological Associates on 8/21/2019 at 9:00 am. </a:t>
            </a:r>
          </a:p>
          <a:p>
            <a:pPr>
              <a:lnSpc>
                <a:spcPct val="90000"/>
              </a:lnSpc>
            </a:pPr>
            <a:r>
              <a:rPr lang="en-US" dirty="0"/>
              <a:t>DFCS will pick up Ms. Stone from her home at 8:00 am on 8/21/2019 and drive her to Dr. Faulkner’s office. </a:t>
            </a:r>
          </a:p>
          <a:p>
            <a:pPr>
              <a:lnSpc>
                <a:spcPct val="90000"/>
              </a:lnSpc>
            </a:pPr>
            <a:r>
              <a:rPr lang="en-US" dirty="0"/>
              <a:t>DFCS and Ms. Stone will work with Dr. Faulkner to update the case plan within seven days of receiving the results of the psychological/parental fitness assessment. </a:t>
            </a:r>
          </a:p>
          <a:p>
            <a:pPr marL="0" indent="0">
              <a:buNone/>
            </a:pPr>
            <a:endParaRPr lang="en-US" dirty="0"/>
          </a:p>
        </p:txBody>
      </p:sp>
    </p:spTree>
    <p:extLst>
      <p:ext uri="{BB962C8B-B14F-4D97-AF65-F5344CB8AC3E}">
        <p14:creationId xmlns:p14="http://schemas.microsoft.com/office/powerpoint/2010/main" val="86364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latin typeface="Arial" panose="020B0604020202020204" pitchFamily="34" charset="0"/>
                <a:cs typeface="Arial" panose="020B0604020202020204" pitchFamily="34" charset="0"/>
              </a:rPr>
              <a:t>If you want to go fast, you have to slow down…</a:t>
            </a:r>
          </a:p>
        </p:txBody>
      </p:sp>
      <p:pic>
        <p:nvPicPr>
          <p:cNvPr id="9" name="Picture 8" descr="A picture containing icon&#10;&#10;Description automatically generated">
            <a:extLst>
              <a:ext uri="{FF2B5EF4-FFF2-40B4-BE49-F238E27FC236}">
                <a16:creationId xmlns:a16="http://schemas.microsoft.com/office/drawing/2014/main" id="{9CA5A5A2-9B34-4979-83D2-9DBAE43D21E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875" r="5044" b="-5"/>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5295569" y="2494450"/>
            <a:ext cx="5471529" cy="3563159"/>
          </a:xfrm>
        </p:spPr>
        <p:txBody>
          <a:bodyPr>
            <a:normAutofit/>
          </a:bodyPr>
          <a:lstStyle/>
          <a:p>
            <a:r>
              <a:rPr lang="en-US" altLang="en-US" sz="2000" dirty="0">
                <a:latin typeface="Arial" panose="020B0604020202020204" pitchFamily="34" charset="0"/>
                <a:cs typeface="Arial" panose="020B0604020202020204" pitchFamily="34" charset="0"/>
              </a:rPr>
              <a:t>CPS history from current and prior states</a:t>
            </a:r>
          </a:p>
          <a:p>
            <a:r>
              <a:rPr lang="en-US" altLang="en-US" sz="2000" dirty="0">
                <a:latin typeface="Arial" panose="020B0604020202020204" pitchFamily="34" charset="0"/>
                <a:cs typeface="Arial" panose="020B0604020202020204" pitchFamily="34" charset="0"/>
              </a:rPr>
              <a:t>Prior assessments and case plans</a:t>
            </a:r>
          </a:p>
          <a:p>
            <a:r>
              <a:rPr lang="en-US" altLang="en-US" sz="2000" dirty="0">
                <a:latin typeface="Arial" panose="020B0604020202020204" pitchFamily="34" charset="0"/>
                <a:cs typeface="Arial" panose="020B0604020202020204" pitchFamily="34" charset="0"/>
              </a:rPr>
              <a:t>Genogram</a:t>
            </a:r>
          </a:p>
          <a:p>
            <a:r>
              <a:rPr lang="en-US" altLang="en-US" sz="2000" dirty="0">
                <a:latin typeface="Arial" panose="020B0604020202020204" pitchFamily="34" charset="0"/>
                <a:cs typeface="Arial" panose="020B0604020202020204" pitchFamily="34" charset="0"/>
              </a:rPr>
              <a:t>Thoroughly track the problem over time</a:t>
            </a:r>
          </a:p>
          <a:p>
            <a:r>
              <a:rPr lang="en-US" altLang="en-US" sz="2000" dirty="0">
                <a:latin typeface="Arial" panose="020B0604020202020204" pitchFamily="34" charset="0"/>
                <a:cs typeface="Arial" panose="020B0604020202020204" pitchFamily="34" charset="0"/>
              </a:rPr>
              <a:t>Consider what has already been tried, what worked in the past</a:t>
            </a:r>
          </a:p>
          <a:p>
            <a:r>
              <a:rPr lang="en-US" altLang="en-US" sz="2000" dirty="0">
                <a:latin typeface="Arial" panose="020B0604020202020204" pitchFamily="34" charset="0"/>
                <a:cs typeface="Arial" panose="020B0604020202020204" pitchFamily="34" charset="0"/>
              </a:rPr>
              <a:t>ADA considerations</a:t>
            </a:r>
          </a:p>
          <a:p>
            <a:r>
              <a:rPr lang="en-US" altLang="en-US" sz="2000" dirty="0">
                <a:latin typeface="Arial" panose="020B0604020202020204" pitchFamily="34" charset="0"/>
                <a:cs typeface="Arial" panose="020B0604020202020204" pitchFamily="34" charset="0"/>
              </a:rPr>
              <a:t>Understand the “non-negotiables”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730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5D67-2B57-4CC7-B709-25C30E0B18BC}"/>
              </a:ext>
            </a:extLst>
          </p:cNvPr>
          <p:cNvSpPr>
            <a:spLocks noGrp="1"/>
          </p:cNvSpPr>
          <p:nvPr>
            <p:ph type="title"/>
          </p:nvPr>
        </p:nvSpPr>
        <p:spPr>
          <a:xfrm>
            <a:off x="200722" y="1046162"/>
            <a:ext cx="11797990" cy="961058"/>
          </a:xfrm>
        </p:spPr>
        <p:txBody>
          <a:bodyPr>
            <a:noAutofit/>
          </a:bodyPr>
          <a:lstStyle/>
          <a:p>
            <a:r>
              <a:rPr lang="en-US" sz="2800" dirty="0"/>
              <a:t>Ms. Tara Stone will use her plan to manage her emotions and frustration so she can provide Johnny with stability and keep him safe from physical and emotional harm.</a:t>
            </a:r>
            <a:br>
              <a:rPr lang="en-US" sz="2800" dirty="0"/>
            </a:br>
            <a:endParaRPr lang="en-US" sz="2800" dirty="0"/>
          </a:p>
        </p:txBody>
      </p:sp>
      <p:sp>
        <p:nvSpPr>
          <p:cNvPr id="3" name="Content Placeholder 2">
            <a:extLst>
              <a:ext uri="{FF2B5EF4-FFF2-40B4-BE49-F238E27FC236}">
                <a16:creationId xmlns:a16="http://schemas.microsoft.com/office/drawing/2014/main" id="{AB5EDCBF-E1ED-4196-81AC-35177710B858}"/>
              </a:ext>
            </a:extLst>
          </p:cNvPr>
          <p:cNvSpPr>
            <a:spLocks noGrp="1"/>
          </p:cNvSpPr>
          <p:nvPr>
            <p:ph idx="1"/>
          </p:nvPr>
        </p:nvSpPr>
        <p:spPr>
          <a:xfrm>
            <a:off x="838200" y="2007220"/>
            <a:ext cx="10515600" cy="4850780"/>
          </a:xfrm>
        </p:spPr>
        <p:txBody>
          <a:bodyPr>
            <a:normAutofit fontScale="62500" lnSpcReduction="20000"/>
          </a:bodyPr>
          <a:lstStyle/>
          <a:p>
            <a:r>
              <a:rPr lang="en-US" dirty="0"/>
              <a:t>Ms. Stone will complete a psychiatric evaluation at Pathways Behavioral Health on 9/25/2019 at 9:30 am. </a:t>
            </a:r>
          </a:p>
          <a:p>
            <a:r>
              <a:rPr lang="en-US" dirty="0"/>
              <a:t>DFCS will pick up Ms. Stone at 9:00 am from her home and transport her to Pathways on 9/25/2019. </a:t>
            </a:r>
          </a:p>
          <a:p>
            <a:r>
              <a:rPr lang="en-US" dirty="0"/>
              <a:t>Ms. Stone will take medication as prescribed by Pathways Behavioral Health. </a:t>
            </a:r>
          </a:p>
          <a:p>
            <a:r>
              <a:rPr lang="en-US" dirty="0"/>
              <a:t>Beginning 9/26/19, Ms. Stone will participate in individual therapy with ABC Counseling one time per week to work on her feelings about her family and triggers to her emotions.</a:t>
            </a:r>
          </a:p>
          <a:p>
            <a:r>
              <a:rPr lang="en-US" dirty="0"/>
              <a:t>Ms. Stone will participate in an evidence-based group once per week, such as Parenting Without Partners, to help her learn to manage her symptoms of bipolar disorder, beginning the week of 9/30/2019. </a:t>
            </a:r>
          </a:p>
          <a:p>
            <a:r>
              <a:rPr lang="en-US" dirty="0"/>
              <a:t>With the help of ABC Counseling and Parenting Without Partners, Ms. Stone will identify triggers and coping skills and document times she was able to use them.</a:t>
            </a:r>
          </a:p>
          <a:p>
            <a:r>
              <a:rPr lang="en-US" dirty="0"/>
              <a:t>By 10/15/2019, DFCS will help Ms. Stone apply for SSI. </a:t>
            </a:r>
          </a:p>
          <a:p>
            <a:r>
              <a:rPr lang="en-US" dirty="0"/>
              <a:t>DFCS will help Ms. Stone fill out applications for independent housing by 11/1/2019. </a:t>
            </a:r>
          </a:p>
          <a:p>
            <a:r>
              <a:rPr lang="en-US" dirty="0"/>
              <a:t>Ms. Stone will maintain safe, independent housing for at least six consecutive months. </a:t>
            </a:r>
          </a:p>
          <a:p>
            <a:r>
              <a:rPr lang="en-US" dirty="0"/>
              <a:t>By 11/15/2019, Ms. Stone will identify and engage in a meaningful activity at least once per week (such as a hobby, church, volunteer.)</a:t>
            </a:r>
          </a:p>
          <a:p>
            <a:r>
              <a:rPr lang="en-US" dirty="0"/>
              <a:t>If there are changes needed in Ms. Stone’s mental health treatment, DFCS and Ms. Stone will work with the provider to update the case plan. </a:t>
            </a:r>
          </a:p>
          <a:p>
            <a:pPr marL="0" indent="0">
              <a:buNone/>
            </a:pPr>
            <a:endParaRPr lang="en-US" dirty="0"/>
          </a:p>
        </p:txBody>
      </p:sp>
    </p:spTree>
    <p:extLst>
      <p:ext uri="{BB962C8B-B14F-4D97-AF65-F5344CB8AC3E}">
        <p14:creationId xmlns:p14="http://schemas.microsoft.com/office/powerpoint/2010/main" val="4083202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A499-8B9E-4D14-AC19-8C6F47CD0DD8}"/>
              </a:ext>
            </a:extLst>
          </p:cNvPr>
          <p:cNvSpPr>
            <a:spLocks noGrp="1"/>
          </p:cNvSpPr>
          <p:nvPr>
            <p:ph type="title"/>
          </p:nvPr>
        </p:nvSpPr>
        <p:spPr>
          <a:xfrm>
            <a:off x="630973" y="681037"/>
            <a:ext cx="10930054" cy="1325563"/>
          </a:xfrm>
        </p:spPr>
        <p:txBody>
          <a:bodyPr/>
          <a:lstStyle/>
          <a:p>
            <a:r>
              <a:rPr lang="en-US" dirty="0">
                <a:latin typeface="Arial" panose="020B0604020202020204" pitchFamily="34" charset="0"/>
                <a:cs typeface="Arial" panose="020B0604020202020204" pitchFamily="34" charset="0"/>
              </a:rPr>
              <a:t>California Evidence-Based Clearinghouse</a:t>
            </a:r>
          </a:p>
        </p:txBody>
      </p:sp>
      <p:sp>
        <p:nvSpPr>
          <p:cNvPr id="3" name="Content Placeholder 2">
            <a:extLst>
              <a:ext uri="{FF2B5EF4-FFF2-40B4-BE49-F238E27FC236}">
                <a16:creationId xmlns:a16="http://schemas.microsoft.com/office/drawing/2014/main" id="{1407E8B3-4DE1-4913-9304-E48EC9491F98}"/>
              </a:ext>
            </a:extLst>
          </p:cNvPr>
          <p:cNvSpPr>
            <a:spLocks noGrp="1"/>
          </p:cNvSpPr>
          <p:nvPr>
            <p:ph idx="1"/>
          </p:nvPr>
        </p:nvSpPr>
        <p:spPr/>
        <p:txBody>
          <a:bodyPr/>
          <a:lstStyle/>
          <a:p>
            <a:pPr marL="0" indent="0">
              <a:lnSpc>
                <a:spcPct val="90000"/>
              </a:lnSpc>
              <a:buNone/>
            </a:pPr>
            <a:r>
              <a:rPr lang="en-US" dirty="0"/>
              <a:t>Interventions are rated based on the strength of the research evidence supporting a practice or program:</a:t>
            </a:r>
          </a:p>
          <a:p>
            <a:pPr marL="45720" indent="0">
              <a:lnSpc>
                <a:spcPct val="90000"/>
              </a:lnSpc>
              <a:buNone/>
            </a:pPr>
            <a:endParaRPr lang="en-US" dirty="0"/>
          </a:p>
          <a:p>
            <a:pPr marL="45720" indent="0">
              <a:lnSpc>
                <a:spcPct val="90000"/>
              </a:lnSpc>
              <a:buNone/>
            </a:pPr>
            <a:r>
              <a:rPr lang="en-US" dirty="0"/>
              <a:t>  	 1 – Well Supported by Research Evidence</a:t>
            </a:r>
          </a:p>
          <a:p>
            <a:pPr marL="45720" indent="0">
              <a:lnSpc>
                <a:spcPct val="90000"/>
              </a:lnSpc>
              <a:buNone/>
            </a:pPr>
            <a:r>
              <a:rPr lang="en-US" dirty="0"/>
              <a:t>   	 2 – Supported by Research Evidence</a:t>
            </a:r>
          </a:p>
          <a:p>
            <a:pPr marL="45720" indent="0">
              <a:lnSpc>
                <a:spcPct val="90000"/>
              </a:lnSpc>
              <a:buNone/>
            </a:pPr>
            <a:r>
              <a:rPr lang="en-US" dirty="0"/>
              <a:t>  	 3 – Promising Research Evidence</a:t>
            </a:r>
          </a:p>
          <a:p>
            <a:pPr marL="45720" indent="0">
              <a:lnSpc>
                <a:spcPct val="90000"/>
              </a:lnSpc>
              <a:buNone/>
            </a:pPr>
            <a:r>
              <a:rPr lang="en-US" dirty="0"/>
              <a:t>   </a:t>
            </a:r>
          </a:p>
          <a:p>
            <a:pPr marL="45720" indent="0">
              <a:lnSpc>
                <a:spcPct val="90000"/>
              </a:lnSpc>
              <a:buNone/>
            </a:pPr>
            <a:r>
              <a:rPr lang="en-US" dirty="0">
                <a:hlinkClick r:id="rId3">
                  <a:extLst>
                    <a:ext uri="{A12FA001-AC4F-418D-AE19-62706E023703}">
                      <ahyp:hlinkClr xmlns:ahyp="http://schemas.microsoft.com/office/drawing/2018/hyperlinkcolor" val="tx"/>
                    </a:ext>
                  </a:extLst>
                </a:hlinkClick>
              </a:rPr>
              <a:t>https://www.cebc4cw.org/</a:t>
            </a:r>
            <a:endParaRPr lang="en-US" dirty="0"/>
          </a:p>
          <a:p>
            <a:endParaRPr lang="en-US" dirty="0"/>
          </a:p>
        </p:txBody>
      </p:sp>
    </p:spTree>
    <p:extLst>
      <p:ext uri="{BB962C8B-B14F-4D97-AF65-F5344CB8AC3E}">
        <p14:creationId xmlns:p14="http://schemas.microsoft.com/office/powerpoint/2010/main" val="1611635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9D17-4314-45F7-AB00-A506B667B1B7}"/>
              </a:ext>
            </a:extLst>
          </p:cNvPr>
          <p:cNvSpPr>
            <a:spLocks noGrp="1"/>
          </p:cNvSpPr>
          <p:nvPr>
            <p:ph type="title"/>
          </p:nvPr>
        </p:nvSpPr>
        <p:spPr/>
        <p:txBody>
          <a:bodyPr/>
          <a:lstStyle/>
          <a:p>
            <a:pPr algn="ctr"/>
            <a:r>
              <a:rPr lang="en-US" b="1" dirty="0"/>
              <a:t>Collaborators</a:t>
            </a:r>
          </a:p>
        </p:txBody>
      </p:sp>
      <p:sp>
        <p:nvSpPr>
          <p:cNvPr id="3" name="Content Placeholder 2">
            <a:extLst>
              <a:ext uri="{FF2B5EF4-FFF2-40B4-BE49-F238E27FC236}">
                <a16:creationId xmlns:a16="http://schemas.microsoft.com/office/drawing/2014/main" id="{D83B457E-9982-4DCA-AF83-EF451C7FB990}"/>
              </a:ext>
            </a:extLst>
          </p:cNvPr>
          <p:cNvSpPr>
            <a:spLocks noGrp="1"/>
          </p:cNvSpPr>
          <p:nvPr>
            <p:ph idx="1"/>
          </p:nvPr>
        </p:nvSpPr>
        <p:spPr>
          <a:xfrm>
            <a:off x="838200" y="1825625"/>
            <a:ext cx="10515600" cy="4667250"/>
          </a:xfrm>
        </p:spPr>
        <p:txBody>
          <a:bodyPr>
            <a:normAutofit fontScale="70000" lnSpcReduction="20000"/>
          </a:bodyPr>
          <a:lstStyle/>
          <a:p>
            <a:pPr>
              <a:lnSpc>
                <a:spcPct val="90000"/>
              </a:lnSpc>
            </a:pPr>
            <a:r>
              <a:rPr lang="en-US" sz="2800" b="1" dirty="0"/>
              <a:t>Brenda H. Jones</a:t>
            </a:r>
            <a:r>
              <a:rPr lang="en-US" sz="2800" dirty="0"/>
              <a:t>, Troup County Community Resource Coordinator</a:t>
            </a:r>
          </a:p>
          <a:p>
            <a:pPr>
              <a:lnSpc>
                <a:spcPct val="90000"/>
              </a:lnSpc>
            </a:pPr>
            <a:r>
              <a:rPr lang="en-US" sz="2800" b="1" dirty="0"/>
              <a:t>Dr. Priscilla Faulkner</a:t>
            </a:r>
            <a:r>
              <a:rPr lang="en-US" sz="2800" dirty="0"/>
              <a:t>, Southeastern Psychological Associates, Inc. </a:t>
            </a:r>
          </a:p>
          <a:p>
            <a:pPr>
              <a:lnSpc>
                <a:spcPct val="90000"/>
              </a:lnSpc>
            </a:pPr>
            <a:r>
              <a:rPr lang="en-US" sz="2800" b="1" dirty="0"/>
              <a:t>Alexis Champion</a:t>
            </a:r>
            <a:r>
              <a:rPr lang="en-US" sz="2800" dirty="0"/>
              <a:t>, Training Manager, Georgia Coalition Against Domestic Violence , GCADV.org </a:t>
            </a:r>
          </a:p>
          <a:p>
            <a:pPr>
              <a:lnSpc>
                <a:spcPct val="90000"/>
              </a:lnSpc>
            </a:pPr>
            <a:r>
              <a:rPr lang="en-US" sz="2800" b="1" dirty="0"/>
              <a:t>Dr. Terry Parks</a:t>
            </a:r>
            <a:r>
              <a:rPr lang="en-US" sz="2800" dirty="0"/>
              <a:t>, ANA Behavioral Health (FVIP)</a:t>
            </a:r>
          </a:p>
          <a:p>
            <a:pPr>
              <a:lnSpc>
                <a:spcPct val="90000"/>
              </a:lnSpc>
            </a:pPr>
            <a:r>
              <a:rPr lang="en-US" sz="2800" b="1" dirty="0" err="1"/>
              <a:t>Andriea</a:t>
            </a:r>
            <a:r>
              <a:rPr lang="en-US" sz="2800" b="1" dirty="0"/>
              <a:t> Washington</a:t>
            </a:r>
            <a:r>
              <a:rPr lang="en-US" sz="2800" dirty="0"/>
              <a:t>, LPC,NCC, CCMHC, DBHDD</a:t>
            </a:r>
          </a:p>
          <a:p>
            <a:pPr>
              <a:lnSpc>
                <a:spcPct val="90000"/>
              </a:lnSpc>
            </a:pPr>
            <a:r>
              <a:rPr lang="en-US" sz="2800" b="1" dirty="0"/>
              <a:t>Rebecca Nix</a:t>
            </a:r>
            <a:r>
              <a:rPr lang="en-US" sz="2800" dirty="0"/>
              <a:t>, LPC, MAC, Behavioral Health Treatment Court Liaison, DBHDD</a:t>
            </a:r>
          </a:p>
          <a:p>
            <a:pPr>
              <a:lnSpc>
                <a:spcPct val="90000"/>
              </a:lnSpc>
            </a:pPr>
            <a:r>
              <a:rPr lang="en-US" sz="2800" b="1" dirty="0"/>
              <a:t>Childwelfare.gov</a:t>
            </a:r>
          </a:p>
          <a:p>
            <a:pPr>
              <a:lnSpc>
                <a:spcPct val="90000"/>
              </a:lnSpc>
            </a:pPr>
            <a:r>
              <a:rPr lang="en-US" sz="2800" b="1" dirty="0"/>
              <a:t>https://odis.dhs.ga.gov</a:t>
            </a:r>
          </a:p>
          <a:p>
            <a:pPr>
              <a:lnSpc>
                <a:spcPct val="90000"/>
              </a:lnSpc>
            </a:pPr>
            <a:r>
              <a:rPr lang="en-US" sz="2800" b="1" dirty="0"/>
              <a:t>Adjudicating Domestic Violence Custody Cases: What Judges Must Know </a:t>
            </a:r>
            <a:r>
              <a:rPr lang="en-US" sz="2800" dirty="0"/>
              <a:t>Jun 16, 2017 huffpost.com</a:t>
            </a:r>
          </a:p>
          <a:p>
            <a:pPr>
              <a:lnSpc>
                <a:spcPct val="90000"/>
              </a:lnSpc>
            </a:pPr>
            <a:r>
              <a:rPr lang="en-US" sz="2800" dirty="0"/>
              <a:t>Georgia Commission on Domestic Violence –Georgia Domestic Violence </a:t>
            </a:r>
            <a:r>
              <a:rPr lang="en-US" sz="2800" dirty="0" err="1"/>
              <a:t>Benchbook</a:t>
            </a:r>
            <a:r>
              <a:rPr lang="en-US" sz="2800" dirty="0"/>
              <a:t>  </a:t>
            </a:r>
            <a:r>
              <a:rPr lang="en-US" sz="2800" dirty="0">
                <a:hlinkClick r:id="rId3"/>
              </a:rPr>
              <a:t>http://icje.uga.edu/domesticviolencebenchbook.html</a:t>
            </a:r>
            <a:endParaRPr lang="en-US" sz="2800" dirty="0"/>
          </a:p>
          <a:p>
            <a:pPr>
              <a:lnSpc>
                <a:spcPct val="90000"/>
              </a:lnSpc>
            </a:pPr>
            <a:r>
              <a:rPr lang="en-US" sz="2800" b="1" u="sng" dirty="0"/>
              <a:t>“No Visible Bruises: What We Don’t Know About Domestic Violence Can Kill Us” </a:t>
            </a:r>
            <a:r>
              <a:rPr lang="en-US" sz="2800" dirty="0"/>
              <a:t>by Rachel Louise Snyder</a:t>
            </a:r>
          </a:p>
          <a:p>
            <a:endParaRPr lang="en-US" dirty="0"/>
          </a:p>
        </p:txBody>
      </p:sp>
    </p:spTree>
    <p:extLst>
      <p:ext uri="{BB962C8B-B14F-4D97-AF65-F5344CB8AC3E}">
        <p14:creationId xmlns:p14="http://schemas.microsoft.com/office/powerpoint/2010/main" val="3410592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F9266F-D1DB-450B-8938-F688DFEF5F88}"/>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Lori A. Davis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C1C71E0-9469-48A0-854D-4CF2A60A852E}"/>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indent="-228600" algn="l">
              <a:buFont typeface="Arial" panose="020B0604020202020204" pitchFamily="34" charset="0"/>
              <a:buChar char="•"/>
            </a:pPr>
            <a:r>
              <a:rPr lang="en-US" dirty="0"/>
              <a:t>DFCS Training &amp; Professional Development</a:t>
            </a:r>
            <a:endParaRPr lang="en-US"/>
          </a:p>
          <a:p>
            <a:pPr indent="-228600" algn="l">
              <a:buFont typeface="Arial" panose="020B0604020202020204" pitchFamily="34" charset="0"/>
              <a:buChar char="•"/>
            </a:pPr>
            <a:r>
              <a:rPr lang="en-US" dirty="0"/>
              <a:t>MD-CANI Faculty</a:t>
            </a:r>
            <a:endParaRPr lang="en-US"/>
          </a:p>
          <a:p>
            <a:pPr indent="-228600" algn="l">
              <a:buFont typeface="Arial" panose="020B0604020202020204" pitchFamily="34" charset="0"/>
              <a:buChar char="•"/>
            </a:pPr>
            <a:r>
              <a:rPr lang="en-US" dirty="0">
                <a:hlinkClick r:id="rId3"/>
              </a:rPr>
              <a:t>Lori.Davis2@dhs.ga.gov</a:t>
            </a:r>
            <a:endParaRPr lang="en-US"/>
          </a:p>
          <a:p>
            <a:pPr indent="-228600" algn="l">
              <a:buFont typeface="Arial" panose="020B0604020202020204" pitchFamily="34" charset="0"/>
              <a:buChar char="•"/>
            </a:pPr>
            <a:r>
              <a:rPr lang="en-US" dirty="0"/>
              <a:t>678-416-0534</a:t>
            </a:r>
            <a:endParaRPr lang="en-US"/>
          </a:p>
        </p:txBody>
      </p:sp>
    </p:spTree>
    <p:extLst>
      <p:ext uri="{BB962C8B-B14F-4D97-AF65-F5344CB8AC3E}">
        <p14:creationId xmlns:p14="http://schemas.microsoft.com/office/powerpoint/2010/main" val="54081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550863" y="365125"/>
            <a:ext cx="11090274" cy="1325563"/>
          </a:xfrm>
        </p:spPr>
        <p:txBody>
          <a:bodyPr>
            <a:normAutofit/>
          </a:bodyPr>
          <a:lstStyle/>
          <a:p>
            <a:pPr algn="ctr"/>
            <a:r>
              <a:rPr lang="en-US" sz="4000" b="1" dirty="0">
                <a:latin typeface="Arial" panose="020B0604020202020204" pitchFamily="34" charset="0"/>
                <a:cs typeface="Arial" panose="020B0604020202020204" pitchFamily="34" charset="0"/>
              </a:rPr>
              <a:t>Partners</a:t>
            </a:r>
          </a:p>
        </p:txBody>
      </p:sp>
      <p:graphicFrame>
        <p:nvGraphicFramePr>
          <p:cNvPr id="16" name="Content Placeholder 2">
            <a:extLst>
              <a:ext uri="{FF2B5EF4-FFF2-40B4-BE49-F238E27FC236}">
                <a16:creationId xmlns:a16="http://schemas.microsoft.com/office/drawing/2014/main" id="{A6896EEA-1DD1-447D-A2D9-50D9D39F1E26}"/>
              </a:ext>
            </a:extLst>
          </p:cNvPr>
          <p:cNvGraphicFramePr>
            <a:graphicFrameLocks noGrp="1"/>
          </p:cNvGraphicFramePr>
          <p:nvPr>
            <p:ph idx="1"/>
            <p:extLst>
              <p:ext uri="{D42A27DB-BD31-4B8C-83A1-F6EECF244321}">
                <p14:modId xmlns:p14="http://schemas.microsoft.com/office/powerpoint/2010/main" val="1404330454"/>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89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550863" y="365125"/>
            <a:ext cx="11090274" cy="1325563"/>
          </a:xfrm>
        </p:spPr>
        <p:txBody>
          <a:bodyPr>
            <a:normAutofit/>
          </a:bodyPr>
          <a:lstStyle/>
          <a:p>
            <a:pPr algn="ctr"/>
            <a:r>
              <a:rPr lang="en-US" sz="4000" b="1" dirty="0">
                <a:latin typeface="Arial" panose="020B0604020202020204" pitchFamily="34" charset="0"/>
                <a:cs typeface="Arial" panose="020B0604020202020204" pitchFamily="34" charset="0"/>
              </a:rPr>
              <a:t>Partners</a:t>
            </a:r>
          </a:p>
        </p:txBody>
      </p:sp>
      <p:graphicFrame>
        <p:nvGraphicFramePr>
          <p:cNvPr id="16" name="Content Placeholder 2">
            <a:extLst>
              <a:ext uri="{FF2B5EF4-FFF2-40B4-BE49-F238E27FC236}">
                <a16:creationId xmlns:a16="http://schemas.microsoft.com/office/drawing/2014/main" id="{A6896EEA-1DD1-447D-A2D9-50D9D39F1E26}"/>
              </a:ext>
            </a:extLst>
          </p:cNvPr>
          <p:cNvGraphicFramePr>
            <a:graphicFrameLocks noGrp="1"/>
          </p:cNvGraphicFramePr>
          <p:nvPr>
            <p:ph idx="1"/>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208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Content Placeholder 2">
            <a:extLst>
              <a:ext uri="{FF2B5EF4-FFF2-40B4-BE49-F238E27FC236}">
                <a16:creationId xmlns:a16="http://schemas.microsoft.com/office/drawing/2014/main" id="{A6896EEA-1DD1-447D-A2D9-50D9D39F1E26}"/>
              </a:ext>
            </a:extLst>
          </p:cNvPr>
          <p:cNvGraphicFramePr>
            <a:graphicFrameLocks noGrp="1"/>
          </p:cNvGraphicFramePr>
          <p:nvPr>
            <p:ph idx="4294967295"/>
            <p:extLst>
              <p:ext uri="{D42A27DB-BD31-4B8C-83A1-F6EECF244321}">
                <p14:modId xmlns:p14="http://schemas.microsoft.com/office/powerpoint/2010/main" val="920234902"/>
              </p:ext>
            </p:extLst>
          </p:nvPr>
        </p:nvGraphicFramePr>
        <p:xfrm>
          <a:off x="0" y="0"/>
          <a:ext cx="1194206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1FB1BD7-A309-4DFD-B198-FE61A94FFB21}"/>
              </a:ext>
            </a:extLst>
          </p:cNvPr>
          <p:cNvSpPr txBox="1"/>
          <p:nvPr/>
        </p:nvSpPr>
        <p:spPr>
          <a:xfrm>
            <a:off x="3986784" y="3054096"/>
            <a:ext cx="4645152" cy="769441"/>
          </a:xfrm>
          <a:prstGeom prst="rect">
            <a:avLst/>
          </a:prstGeom>
          <a:noFill/>
        </p:spPr>
        <p:txBody>
          <a:bodyPr wrap="square" rtlCol="0">
            <a:spAutoFit/>
          </a:bodyPr>
          <a:lstStyle/>
          <a:p>
            <a:pPr algn="ctr"/>
            <a:r>
              <a:rPr lang="en-US" sz="4400" dirty="0"/>
              <a:t>CONSENSUS</a:t>
            </a:r>
          </a:p>
        </p:txBody>
      </p:sp>
    </p:spTree>
    <p:extLst>
      <p:ext uri="{BB962C8B-B14F-4D97-AF65-F5344CB8AC3E}">
        <p14:creationId xmlns:p14="http://schemas.microsoft.com/office/powerpoint/2010/main" val="1825573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75A1EE-42F4-4351-AA8A-C8B3B2D5914A}"/>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b="1" dirty="0">
                <a:latin typeface="Arial" panose="020B0604020202020204" pitchFamily="34" charset="0"/>
                <a:cs typeface="Arial" panose="020B0604020202020204" pitchFamily="34" charset="0"/>
              </a:rPr>
              <a:t>Outcomes</a:t>
            </a:r>
          </a:p>
        </p:txBody>
      </p:sp>
      <p:sp>
        <p:nvSpPr>
          <p:cNvPr id="3" name="Content Placeholder 2">
            <a:extLst>
              <a:ext uri="{FF2B5EF4-FFF2-40B4-BE49-F238E27FC236}">
                <a16:creationId xmlns:a16="http://schemas.microsoft.com/office/drawing/2014/main" id="{A75FE862-A9CE-4FA4-A7FB-2F9A4AD2A44B}"/>
              </a:ext>
            </a:extLst>
          </p:cNvPr>
          <p:cNvSpPr>
            <a:spLocks noGrp="1"/>
          </p:cNvSpPr>
          <p:nvPr>
            <p:ph idx="1"/>
          </p:nvPr>
        </p:nvSpPr>
        <p:spPr>
          <a:xfrm>
            <a:off x="5354955" y="4067032"/>
            <a:ext cx="5998840" cy="2067068"/>
          </a:xfrm>
          <a:noFill/>
        </p:spPr>
        <p:txBody>
          <a:bodyPr vert="horz" lIns="91440" tIns="45720" rIns="91440" bIns="45720" rtlCol="0">
            <a:normAutofit/>
          </a:bodyPr>
          <a:lstStyle/>
          <a:p>
            <a:pPr marL="0" indent="0">
              <a:buNone/>
            </a:pPr>
            <a:r>
              <a:rPr lang="en-US" sz="2400" dirty="0">
                <a:latin typeface="Arial" panose="020B0604020202020204" pitchFamily="34" charset="0"/>
                <a:cs typeface="Arial" panose="020B0604020202020204" pitchFamily="34" charset="0"/>
              </a:rPr>
              <a:t>What will be happening to create safety</a:t>
            </a:r>
          </a:p>
        </p:txBody>
      </p:sp>
      <p:pic>
        <p:nvPicPr>
          <p:cNvPr id="13" name="Picture 12">
            <a:extLst>
              <a:ext uri="{FF2B5EF4-FFF2-40B4-BE49-F238E27FC236}">
                <a16:creationId xmlns:a16="http://schemas.microsoft.com/office/drawing/2014/main" id="{D7B8F63C-C36D-4181-8041-6D56DCAB42D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1927" r="1" b="1"/>
          <a:stretch/>
        </p:blipFill>
        <p:spPr>
          <a:xfrm>
            <a:off x="20" y="10"/>
            <a:ext cx="4992985" cy="6857990"/>
          </a:xfrm>
          <a:prstGeom prst="rect">
            <a:avLst/>
          </a:prstGeom>
        </p:spPr>
      </p:pic>
    </p:spTree>
    <p:extLst>
      <p:ext uri="{BB962C8B-B14F-4D97-AF65-F5344CB8AC3E}">
        <p14:creationId xmlns:p14="http://schemas.microsoft.com/office/powerpoint/2010/main" val="2978568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5BBEDD6109094BACAEB1D0093A3C72" ma:contentTypeVersion="5" ma:contentTypeDescription="Create a new document." ma:contentTypeScope="" ma:versionID="9aa05594bde78e4385764845fe72449e">
  <xsd:schema xmlns:xsd="http://www.w3.org/2001/XMLSchema" xmlns:xs="http://www.w3.org/2001/XMLSchema" xmlns:p="http://schemas.microsoft.com/office/2006/metadata/properties" xmlns:ns3="f3ac2e1d-02fa-4ea5-9c88-0fa8bf3949c8" targetNamespace="http://schemas.microsoft.com/office/2006/metadata/properties" ma:root="true" ma:fieldsID="fac7cfb09c9e3255d07cdff45d10911b" ns3:_="">
    <xsd:import namespace="f3ac2e1d-02fa-4ea5-9c88-0fa8bf3949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c2e1d-02fa-4ea5-9c88-0fa8bf3949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177412-94AA-4E47-9880-8C3DF9DE6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c2e1d-02fa-4ea5-9c88-0fa8bf394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2F665D-1268-4C85-AE7C-F3DEEF6A81B8}">
  <ds:schemaRefs>
    <ds:schemaRef ds:uri="f3ac2e1d-02fa-4ea5-9c88-0fa8bf3949c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7F2DD8D-CA32-4572-8C02-39B807E3E8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TotalTime>
  <Words>7980</Words>
  <Application>Microsoft Macintosh PowerPoint</Application>
  <PresentationFormat>Widescreen</PresentationFormat>
  <Paragraphs>607</Paragraphs>
  <Slides>53</Slides>
  <Notes>53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Calibri Light</vt:lpstr>
      <vt:lpstr>Museo Sans 500</vt:lpstr>
      <vt:lpstr>Museo Sans 900</vt:lpstr>
      <vt:lpstr>OpenSans-Light</vt:lpstr>
      <vt:lpstr>Times New Roman</vt:lpstr>
      <vt:lpstr>Office Theme</vt:lpstr>
      <vt:lpstr>1_Office Theme</vt:lpstr>
      <vt:lpstr>PowerPoint Presentation</vt:lpstr>
      <vt:lpstr>It Takes a Village: Professional Engagement in Developing Strategies for Achieving Permanency – Navigating Mental Health, Substance Abuse and Domestic Abuse Cases</vt:lpstr>
      <vt:lpstr>Learning Objectives</vt:lpstr>
      <vt:lpstr>PowerPoint Presentation</vt:lpstr>
      <vt:lpstr>If you want to go fast, you have to slow down…</vt:lpstr>
      <vt:lpstr>Partners</vt:lpstr>
      <vt:lpstr>Partners</vt:lpstr>
      <vt:lpstr>PowerPoint Presentation</vt:lpstr>
      <vt:lpstr>Outcomes</vt:lpstr>
      <vt:lpstr>Outcome Drift:</vt:lpstr>
      <vt:lpstr> </vt:lpstr>
      <vt:lpstr>Tasks</vt:lpstr>
      <vt:lpstr>Quality Assessment</vt:lpstr>
      <vt:lpstr>Impact on Reasonable Efforts</vt:lpstr>
      <vt:lpstr>Impact on Reasonable Efforts</vt:lpstr>
      <vt:lpstr>Compliance vs. Progress</vt:lpstr>
      <vt:lpstr>PowerPoint Presentation</vt:lpstr>
      <vt:lpstr>Resistance</vt:lpstr>
      <vt:lpstr>PowerPoint Presentation</vt:lpstr>
      <vt:lpstr>Substance Abuse &amp; Addiction</vt:lpstr>
      <vt:lpstr>Abuse, Addiction &amp; Dependence</vt:lpstr>
      <vt:lpstr>Substance Use Disorders</vt:lpstr>
      <vt:lpstr>Substance Use Disorders</vt:lpstr>
      <vt:lpstr>Protective Capacity</vt:lpstr>
      <vt:lpstr>Treatment Levels</vt:lpstr>
      <vt:lpstr>PowerPoint Presentation</vt:lpstr>
      <vt:lpstr>Progress</vt:lpstr>
      <vt:lpstr>OUTCOME: Ms. Brock will use her plan to stop her drug use so she can meet the day-to-day needs of Lucy and keep her safe from harm.  </vt:lpstr>
      <vt:lpstr>OUTCOME: Ms. Brock will use her plan to stop her drug use so she can meet the day-to-day needs of Lucy and keep her safe from harm.  </vt:lpstr>
      <vt:lpstr>Lapse vs. Relapse</vt:lpstr>
      <vt:lpstr>Domestic Violence/Intimate Partner Violence</vt:lpstr>
      <vt:lpstr>PowerPoint Presentation</vt:lpstr>
      <vt:lpstr>PowerPoint Presentation</vt:lpstr>
      <vt:lpstr>Behavioral Indicators – Coercive Controlling Violence</vt:lpstr>
      <vt:lpstr>PowerPoint Presentation</vt:lpstr>
      <vt:lpstr>Data</vt:lpstr>
      <vt:lpstr> </vt:lpstr>
      <vt:lpstr>Indicators of Progress - Survivor</vt:lpstr>
      <vt:lpstr>Indicators of Progress - Offenders</vt:lpstr>
      <vt:lpstr>Mrs. Winters will use her plan to deal with personal hurdles that make it hard to protect her children from DV so she can keep her children safe from harm.  </vt:lpstr>
      <vt:lpstr>Mrs. Winters will use her plan to deal with personal hurdles that make it hard to protect her children from DV so she can keep her children safe from harm.  </vt:lpstr>
      <vt:lpstr>Mr. Winters will use his plan to prevent his need to control others through violence or intimidation so he can keep his children safe from emotional and physical harm.  </vt:lpstr>
      <vt:lpstr>Mr. Winters will use his plan to prevent his need to control others through violence or intimidation so he can keep his children safe from emotional and physical harm.  </vt:lpstr>
      <vt:lpstr>Mental Health</vt:lpstr>
      <vt:lpstr> </vt:lpstr>
      <vt:lpstr>Treatment Modalities</vt:lpstr>
      <vt:lpstr>Choosing a Treatment Provider</vt:lpstr>
      <vt:lpstr>Progress Indicators</vt:lpstr>
      <vt:lpstr>Ms. Tara Stone will use her plan to manage her emotions and frustration so she can provide Johnny with stability and keep him safe from physical and emotional harm. </vt:lpstr>
      <vt:lpstr>Ms. Tara Stone will use her plan to manage her emotions and frustration so she can provide Johnny with stability and keep him safe from physical and emotional harm. </vt:lpstr>
      <vt:lpstr>California Evidence-Based Clearinghouse</vt:lpstr>
      <vt:lpstr>Collaborators</vt:lpstr>
      <vt:lpstr>Lori A. Davis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Lori</dc:creator>
  <cp:lastModifiedBy>Jerry Bruce</cp:lastModifiedBy>
  <cp:revision>2</cp:revision>
  <cp:lastPrinted>2021-04-12T15:13:12Z</cp:lastPrinted>
  <dcterms:created xsi:type="dcterms:W3CDTF">2021-04-12T12:53:16Z</dcterms:created>
  <dcterms:modified xsi:type="dcterms:W3CDTF">2021-04-16T20:22:22Z</dcterms:modified>
</cp:coreProperties>
</file>