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08" r:id="rId1"/>
  </p:sldMasterIdLst>
  <p:notesMasterIdLst>
    <p:notesMasterId r:id="rId21"/>
  </p:notesMasterIdLst>
  <p:sldIdLst>
    <p:sldId id="682" r:id="rId2"/>
    <p:sldId id="687" r:id="rId3"/>
    <p:sldId id="697" r:id="rId4"/>
    <p:sldId id="698" r:id="rId5"/>
    <p:sldId id="699" r:id="rId6"/>
    <p:sldId id="700" r:id="rId7"/>
    <p:sldId id="701" r:id="rId8"/>
    <p:sldId id="702" r:id="rId9"/>
    <p:sldId id="715" r:id="rId10"/>
    <p:sldId id="716" r:id="rId11"/>
    <p:sldId id="718" r:id="rId12"/>
    <p:sldId id="719" r:id="rId13"/>
    <p:sldId id="714" r:id="rId14"/>
    <p:sldId id="720" r:id="rId15"/>
    <p:sldId id="710" r:id="rId16"/>
    <p:sldId id="712" r:id="rId17"/>
    <p:sldId id="445" r:id="rId18"/>
    <p:sldId id="717" r:id="rId19"/>
    <p:sldId id="711"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autoAdjust="0"/>
    <p:restoredTop sz="95256" autoAdjust="0"/>
  </p:normalViewPr>
  <p:slideViewPr>
    <p:cSldViewPr>
      <p:cViewPr varScale="1">
        <p:scale>
          <a:sx n="86" d="100"/>
          <a:sy n="86" d="100"/>
        </p:scale>
        <p:origin x="1354" y="67"/>
      </p:cViewPr>
      <p:guideLst/>
    </p:cSldViewPr>
  </p:slideViewPr>
  <p:outlineViewPr>
    <p:cViewPr>
      <p:scale>
        <a:sx n="33" d="100"/>
        <a:sy n="33" d="100"/>
      </p:scale>
      <p:origin x="82" y="3648"/>
    </p:cViewPr>
  </p:outlineViewPr>
  <p:notesTextViewPr>
    <p:cViewPr>
      <p:scale>
        <a:sx n="150" d="100"/>
        <a:sy n="150" d="100"/>
      </p:scale>
      <p:origin x="0" y="0"/>
    </p:cViewPr>
  </p:notesTextViewPr>
  <p:sorterViewPr>
    <p:cViewPr>
      <p:scale>
        <a:sx n="100" d="100"/>
        <a:sy n="100" d="100"/>
      </p:scale>
      <p:origin x="0" y="8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2" tIns="47111" rIns="94222" bIns="4711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2" tIns="47111" rIns="94222" bIns="47111" rtlCol="0"/>
          <a:lstStyle>
            <a:lvl1pPr algn="r">
              <a:defRPr sz="1200"/>
            </a:lvl1pPr>
          </a:lstStyle>
          <a:p>
            <a:fld id="{EB567F74-E960-41C7-895B-8D219707BDAB}" type="datetimeFigureOut">
              <a:rPr lang="en-US" smtClean="0"/>
              <a:t>4/8/2021</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2" tIns="47111" rIns="94222" bIns="47111"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2" tIns="47111" rIns="94222"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2" tIns="47111" rIns="94222" bIns="47111" rtlCol="0" anchor="b"/>
          <a:lstStyle>
            <a:lvl1pPr algn="r">
              <a:defRPr sz="1200"/>
            </a:lvl1pPr>
          </a:lstStyle>
          <a:p>
            <a:fld id="{95A35763-4467-4DEC-BC2D-4097017E22FF}" type="slidenum">
              <a:rPr lang="en-US" smtClean="0"/>
              <a:t>‹#›</a:t>
            </a:fld>
            <a:endParaRPr lang="en-US" dirty="0"/>
          </a:p>
        </p:txBody>
      </p:sp>
    </p:spTree>
    <p:extLst>
      <p:ext uri="{BB962C8B-B14F-4D97-AF65-F5344CB8AC3E}">
        <p14:creationId xmlns:p14="http://schemas.microsoft.com/office/powerpoint/2010/main" val="20982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1.next.westlaw.com/Link/Document/FullText?findType=l&amp;pubNum=1077005&amp;cite=UUID(I98C7B14077-0011E99300B-50363D5FBA9)&amp;originatingDoc=NCE533100DAD111EA9BEFABA2C97E1775&amp;refType=SL&amp;originationContext=document&amp;transitionType=DocumentItem&amp;contextData=(sc.Default)" TargetMode="External"/><Relationship Id="rId13" Type="http://schemas.openxmlformats.org/officeDocument/2006/relationships/hyperlink" Target="https://1.next.westlaw.com/Link/Document/FullText?findType=l&amp;pubNum=1077005&amp;cite=UUID(IE9A6C2A0D2-9F11E3B24BA-B0D3E6CD4CB)&amp;originatingDoc=N8F5E7070D97C11E392849770494537D4&amp;refType=SL&amp;originationContext=document&amp;transitionType=DocumentItem&amp;contextData=(sc.Default)" TargetMode="External"/><Relationship Id="rId3" Type="http://schemas.openxmlformats.org/officeDocument/2006/relationships/hyperlink" Target="https://1.next.westlaw.com/Document/NCE533100DAD111EA9BEFABA2C97E1775/View/FullText.html?originationContext=typeAhead&amp;transitionType=Default&amp;contextData=(sc.Default)#co_anchor_IAC771A50647511EB950DB3510D7606E3" TargetMode="External"/><Relationship Id="rId7" Type="http://schemas.openxmlformats.org/officeDocument/2006/relationships/hyperlink" Target="https://1.next.westlaw.com/Link/Document/FullText?findType=l&amp;pubNum=1077005&amp;cite=UUID(I56A1803000-7011E58DAB9-B4C13BE5C99)&amp;originatingDoc=NCE533100DAD111EA9BEFABA2C97E1775&amp;refType=SL&amp;originationContext=document&amp;transitionType=DocumentItem&amp;contextData=(sc.Default)" TargetMode="External"/><Relationship Id="rId12" Type="http://schemas.openxmlformats.org/officeDocument/2006/relationships/hyperlink" Target="https://1.next.westlaw.com/Link/Document/FullText?findType=l&amp;pubNum=1077005&amp;cite=UUID(I8C8EA090D5-9F11E283A99-1CBE75BE124)&amp;originatingDoc=N8F5E7070D97C11E392849770494537D4&amp;refType=SL&amp;originationContext=document&amp;transitionType=DocumentItem&amp;contextData=(sc.Defaul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1.next.westlaw.com/Link/Document/FullText?findType=l&amp;pubNum=1077005&amp;cite=UUID(I52FC6D0000-7011E58C78B-1F1401A5F42)&amp;originatingDoc=NCE533100DAD111EA9BEFABA2C97E1775&amp;refType=SL&amp;originationContext=document&amp;transitionType=DocumentItem&amp;contextData=(sc.Default)" TargetMode="External"/><Relationship Id="rId11" Type="http://schemas.openxmlformats.org/officeDocument/2006/relationships/hyperlink" Target="https://1.next.westlaw.com/Link/Document/FullText?findType=L&amp;pubNum=1000468&amp;cite=GAST1-4-1&amp;originatingDoc=N8F5E7070D97C11E392849770494537D4&amp;refType=LQ&amp;originationContext=document&amp;transitionType=DocumentItem&amp;contextData=(sc.Default)" TargetMode="External"/><Relationship Id="rId5" Type="http://schemas.openxmlformats.org/officeDocument/2006/relationships/hyperlink" Target="https://1.next.westlaw.com/Link/Document/FullText?findType=l&amp;pubNum=1077005&amp;cite=UUID(I8C8EA090D5-9F11E283A99-1CBE75BE124)&amp;originatingDoc=NCE533100DAD111EA9BEFABA2C97E1775&amp;refType=SL&amp;originationContext=document&amp;transitionType=DocumentItem&amp;contextData=(sc.Default)" TargetMode="External"/><Relationship Id="rId10" Type="http://schemas.openxmlformats.org/officeDocument/2006/relationships/hyperlink" Target="https://1.next.westlaw.com/Document/N8F5E7070D97C11E392849770494537D4/View/FullText.html?originationContext=typeAhead&amp;transitionType=Default&amp;contextData=(sc.Default)#co_anchor_I11BE7310647411EB950DB3510D7606E3" TargetMode="External"/><Relationship Id="rId4" Type="http://schemas.openxmlformats.org/officeDocument/2006/relationships/hyperlink" Target="https://1.next.westlaw.com/Link/Document/FullText?findType=L&amp;pubNum=1000468&amp;cite=GAST15-11-201&amp;originatingDoc=NCE533100DAD111EA9BEFABA2C97E1775&amp;refType=LQ&amp;originationContext=document&amp;transitionType=DocumentItem&amp;contextData=(sc.Default)" TargetMode="External"/><Relationship Id="rId9" Type="http://schemas.openxmlformats.org/officeDocument/2006/relationships/hyperlink" Target="https://1.next.westlaw.com/Link/Document/FullText?findType=l&amp;pubNum=1077005&amp;cite=UUID(I65D35D30D6-2B11EAA502F-E1514257F04)&amp;originatingDoc=NCE533100DAD111EA9BEFABA2C97E1775&amp;refType=SL&amp;originationContext=document&amp;transitionType=DocumentItem&amp;contextData=(sc.Default)" TargetMode="External"/><Relationship Id="rId14" Type="http://schemas.openxmlformats.org/officeDocument/2006/relationships/hyperlink" Target="https://1.next.westlaw.com/Link/Document/FullText?findType=L&amp;pubNum=1000468&amp;cite=GAST49-5-3&amp;originatingDoc=NA8BD7100B0B811EA874F96F8B85C1C8F&amp;refType=LQ&amp;originationContext=document&amp;transitionType=DocumentItem&amp;contextData=(sc.Default)"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1.next.westlaw.com/Link/Document/FullText?findType=l&amp;pubNum=1077005&amp;cite=UUID(I98C7B14077-0011E99300B-50363D5FBA9)&amp;originatingDoc=NCE533100DAD111EA9BEFABA2C97E1775&amp;refType=SL&amp;originationContext=document&amp;transitionType=DocumentItem&amp;contextData=(sc.Default)" TargetMode="External"/><Relationship Id="rId13" Type="http://schemas.openxmlformats.org/officeDocument/2006/relationships/hyperlink" Target="https://1.next.westlaw.com/Link/Document/FullText?findType=l&amp;pubNum=1077005&amp;cite=UUID(IE9A6C2A0D2-9F11E3B24BA-B0D3E6CD4CB)&amp;originatingDoc=N8F5E7070D97C11E392849770494537D4&amp;refType=SL&amp;originationContext=document&amp;transitionType=DocumentItem&amp;contextData=(sc.Default)" TargetMode="External"/><Relationship Id="rId3" Type="http://schemas.openxmlformats.org/officeDocument/2006/relationships/hyperlink" Target="https://1.next.westlaw.com/Document/NCE533100DAD111EA9BEFABA2C97E1775/View/FullText.html?originationContext=typeAhead&amp;transitionType=Default&amp;contextData=(sc.Default)#co_anchor_IAC771A50647511EB950DB3510D7606E3" TargetMode="External"/><Relationship Id="rId7" Type="http://schemas.openxmlformats.org/officeDocument/2006/relationships/hyperlink" Target="https://1.next.westlaw.com/Link/Document/FullText?findType=l&amp;pubNum=1077005&amp;cite=UUID(I56A1803000-7011E58DAB9-B4C13BE5C99)&amp;originatingDoc=NCE533100DAD111EA9BEFABA2C97E1775&amp;refType=SL&amp;originationContext=document&amp;transitionType=DocumentItem&amp;contextData=(sc.Default)" TargetMode="External"/><Relationship Id="rId12" Type="http://schemas.openxmlformats.org/officeDocument/2006/relationships/hyperlink" Target="https://1.next.westlaw.com/Link/Document/FullText?findType=l&amp;pubNum=1077005&amp;cite=UUID(I8C8EA090D5-9F11E283A99-1CBE75BE124)&amp;originatingDoc=N8F5E7070D97C11E392849770494537D4&amp;refType=SL&amp;originationContext=document&amp;transitionType=DocumentItem&amp;contextData=(sc.Defaul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1.next.westlaw.com/Link/Document/FullText?findType=l&amp;pubNum=1077005&amp;cite=UUID(I52FC6D0000-7011E58C78B-1F1401A5F42)&amp;originatingDoc=NCE533100DAD111EA9BEFABA2C97E1775&amp;refType=SL&amp;originationContext=document&amp;transitionType=DocumentItem&amp;contextData=(sc.Default)" TargetMode="External"/><Relationship Id="rId11" Type="http://schemas.openxmlformats.org/officeDocument/2006/relationships/hyperlink" Target="https://1.next.westlaw.com/Link/Document/FullText?findType=L&amp;pubNum=1000468&amp;cite=GAST1-4-1&amp;originatingDoc=N8F5E7070D97C11E392849770494537D4&amp;refType=LQ&amp;originationContext=document&amp;transitionType=DocumentItem&amp;contextData=(sc.Default)" TargetMode="External"/><Relationship Id="rId5" Type="http://schemas.openxmlformats.org/officeDocument/2006/relationships/hyperlink" Target="https://1.next.westlaw.com/Link/Document/FullText?findType=l&amp;pubNum=1077005&amp;cite=UUID(I8C8EA090D5-9F11E283A99-1CBE75BE124)&amp;originatingDoc=NCE533100DAD111EA9BEFABA2C97E1775&amp;refType=SL&amp;originationContext=document&amp;transitionType=DocumentItem&amp;contextData=(sc.Default)" TargetMode="External"/><Relationship Id="rId10" Type="http://schemas.openxmlformats.org/officeDocument/2006/relationships/hyperlink" Target="https://1.next.westlaw.com/Document/N8F5E7070D97C11E392849770494537D4/View/FullText.html?originationContext=typeAhead&amp;transitionType=Default&amp;contextData=(sc.Default)#co_anchor_I11BE7310647411EB950DB3510D7606E3" TargetMode="External"/><Relationship Id="rId4" Type="http://schemas.openxmlformats.org/officeDocument/2006/relationships/hyperlink" Target="https://1.next.westlaw.com/Link/Document/FullText?findType=L&amp;pubNum=1000468&amp;cite=GAST15-11-201&amp;originatingDoc=NCE533100DAD111EA9BEFABA2C97E1775&amp;refType=LQ&amp;originationContext=document&amp;transitionType=DocumentItem&amp;contextData=(sc.Default)" TargetMode="External"/><Relationship Id="rId9" Type="http://schemas.openxmlformats.org/officeDocument/2006/relationships/hyperlink" Target="https://1.next.westlaw.com/Link/Document/FullText?findType=l&amp;pubNum=1077005&amp;cite=UUID(I65D35D30D6-2B11EAA502F-E1514257F04)&amp;originatingDoc=NCE533100DAD111EA9BEFABA2C97E1775&amp;refType=SL&amp;originationContext=document&amp;transitionType=DocumentItem&amp;contextData=(sc.Default)" TargetMode="External"/><Relationship Id="rId14" Type="http://schemas.openxmlformats.org/officeDocument/2006/relationships/hyperlink" Target="https://1.next.westlaw.com/Link/Document/FullText?findType=L&amp;pubNum=1000468&amp;cite=GAST49-5-3&amp;originatingDoc=NA8BD7100B0B811EA874F96F8B85C1C8F&amp;refType=LQ&amp;originationContext=document&amp;transitionType=DocumentItem&amp;contextData=(sc.Default)"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1.next.westlaw.com/Link/Document/FullText?findType=l&amp;pubNum=1077005&amp;cite=UUID(I56A1803000-7011E58DAB9-B4C13BE5C99)&amp;originatingDoc=NCC911930DAD211EA9392C8A76C5DD292&amp;refType=SL&amp;originationContext=document&amp;transitionType=DocumentItem&amp;contextData=(sc.Default)" TargetMode="External"/><Relationship Id="rId3" Type="http://schemas.openxmlformats.org/officeDocument/2006/relationships/hyperlink" Target="https://1.next.westlaw.com/Document/NCC911930DAD211EA9392C8A76C5DD292/View/FullText.html?originationContext=typeAhead&amp;transitionType=Default&amp;contextData=(sc.Default)#co_anchor_I496B4F20647611EB950DB3510D7606E3" TargetMode="External"/><Relationship Id="rId7" Type="http://schemas.openxmlformats.org/officeDocument/2006/relationships/hyperlink" Target="https://1.next.westlaw.com/Link/Document/FullText?findType=l&amp;pubNum=1077005&amp;cite=UUID(I52FC6D0000-7011E58C78B-1F1401A5F42)&amp;originatingDoc=NCC911930DAD211EA9392C8A76C5DD292&amp;refType=SL&amp;originationContext=document&amp;transitionType=DocumentItem&amp;contextData=(sc.Defaul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1.next.westlaw.com/Link/Document/FullText?findType=l&amp;pubNum=1077005&amp;cite=UUID(I8C8EA090D5-9F11E283A99-1CBE75BE124)&amp;originatingDoc=NCC911930DAD211EA9392C8A76C5DD292&amp;refType=SL&amp;originationContext=document&amp;transitionType=DocumentItem&amp;contextData=(sc.Default)" TargetMode="External"/><Relationship Id="rId5" Type="http://schemas.openxmlformats.org/officeDocument/2006/relationships/hyperlink" Target="https://1.next.westlaw.com/Link/Document/FullText?findType=L&amp;pubNum=1000468&amp;cite=GAST15-11-231&amp;originatingDoc=NCC911930DAD211EA9392C8A76C5DD292&amp;refType=LQ&amp;originationContext=document&amp;transitionType=DocumentItem&amp;contextData=(sc.Default)" TargetMode="External"/><Relationship Id="rId10" Type="http://schemas.openxmlformats.org/officeDocument/2006/relationships/hyperlink" Target="https://1.next.westlaw.com/Link/Document/FullText?findType=l&amp;pubNum=1077005&amp;cite=UUID(I65D35D30D6-2B11EAA502F-E1514257F04)&amp;originatingDoc=NCC911930DAD211EA9392C8A76C5DD292&amp;refType=SL&amp;originationContext=document&amp;transitionType=DocumentItem&amp;contextData=(sc.Default)" TargetMode="External"/><Relationship Id="rId4" Type="http://schemas.openxmlformats.org/officeDocument/2006/relationships/hyperlink" Target="https://1.next.westlaw.com/Link/Document/FullText?findType=L&amp;pubNum=1000468&amp;cite=GAST15-11-201&amp;originatingDoc=NCC911930DAD211EA9392C8A76C5DD292&amp;refType=LQ&amp;originationContext=document&amp;transitionType=DocumentItem&amp;contextData=(sc.Default)" TargetMode="External"/><Relationship Id="rId9" Type="http://schemas.openxmlformats.org/officeDocument/2006/relationships/hyperlink" Target="https://1.next.westlaw.com/Link/Document/FullText?findType=l&amp;pubNum=1077005&amp;cite=UUID(I98C7B14077-0011E99300B-50363D5FBA9)&amp;originatingDoc=NCC911930DAD211EA9392C8A76C5DD292&amp;refType=SL&amp;originationContext=document&amp;transitionType=DocumentItem&amp;contextData=(sc.Default)"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1.next.westlaw.com/Link/Document/FullText?findType=l&amp;pubNum=1077005&amp;cite=UUID(I56A1803000-7011E58DAB9-B4C13BE5C99)&amp;originatingDoc=NCC911930DAD211EA9392C8A76C5DD292&amp;refType=SL&amp;originationContext=document&amp;transitionType=DocumentItem&amp;contextData=(sc.Default)" TargetMode="External"/><Relationship Id="rId3" Type="http://schemas.openxmlformats.org/officeDocument/2006/relationships/hyperlink" Target="https://1.next.westlaw.com/Document/NCC911930DAD211EA9392C8A76C5DD292/View/FullText.html?originationContext=typeAhead&amp;transitionType=Default&amp;contextData=(sc.Default)#co_anchor_I496B4F20647611EB950DB3510D7606E3" TargetMode="External"/><Relationship Id="rId7" Type="http://schemas.openxmlformats.org/officeDocument/2006/relationships/hyperlink" Target="https://1.next.westlaw.com/Link/Document/FullText?findType=l&amp;pubNum=1077005&amp;cite=UUID(I52FC6D0000-7011E58C78B-1F1401A5F42)&amp;originatingDoc=NCC911930DAD211EA9392C8A76C5DD292&amp;refType=SL&amp;originationContext=document&amp;transitionType=DocumentItem&amp;contextData=(sc.Defaul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1.next.westlaw.com/Link/Document/FullText?findType=l&amp;pubNum=1077005&amp;cite=UUID(I8C8EA090D5-9F11E283A99-1CBE75BE124)&amp;originatingDoc=NCC911930DAD211EA9392C8A76C5DD292&amp;refType=SL&amp;originationContext=document&amp;transitionType=DocumentItem&amp;contextData=(sc.Default)" TargetMode="External"/><Relationship Id="rId5" Type="http://schemas.openxmlformats.org/officeDocument/2006/relationships/hyperlink" Target="https://1.next.westlaw.com/Link/Document/FullText?findType=L&amp;pubNum=1000468&amp;cite=GAST15-11-231&amp;originatingDoc=NCC911930DAD211EA9392C8A76C5DD292&amp;refType=LQ&amp;originationContext=document&amp;transitionType=DocumentItem&amp;contextData=(sc.Default)" TargetMode="External"/><Relationship Id="rId10" Type="http://schemas.openxmlformats.org/officeDocument/2006/relationships/hyperlink" Target="https://1.next.westlaw.com/Link/Document/FullText?findType=l&amp;pubNum=1077005&amp;cite=UUID(I65D35D30D6-2B11EAA502F-E1514257F04)&amp;originatingDoc=NCC911930DAD211EA9392C8A76C5DD292&amp;refType=SL&amp;originationContext=document&amp;transitionType=DocumentItem&amp;contextData=(sc.Default)" TargetMode="External"/><Relationship Id="rId4" Type="http://schemas.openxmlformats.org/officeDocument/2006/relationships/hyperlink" Target="https://1.next.westlaw.com/Link/Document/FullText?findType=L&amp;pubNum=1000468&amp;cite=GAST15-11-201&amp;originatingDoc=NCC911930DAD211EA9392C8A76C5DD292&amp;refType=LQ&amp;originationContext=document&amp;transitionType=DocumentItem&amp;contextData=(sc.Default)" TargetMode="External"/><Relationship Id="rId9" Type="http://schemas.openxmlformats.org/officeDocument/2006/relationships/hyperlink" Target="https://1.next.westlaw.com/Link/Document/FullText?findType=l&amp;pubNum=1077005&amp;cite=UUID(I98C7B14077-0011E99300B-50363D5FBA9)&amp;originatingDoc=NCC911930DAD211EA9392C8A76C5DD292&amp;refType=SL&amp;originationContext=document&amp;transitionType=DocumentItem&amp;contextData=(sc.Defaul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1.next.westlaw.com/Link/Document/FullText?findType=l&amp;pubNum=1077005&amp;cite=UUID(I56A1803000-7011E58DAB9-B4C13BE5C99)&amp;originatingDoc=NCC911930DAD211EA9392C8A76C5DD292&amp;refType=SL&amp;originationContext=document&amp;transitionType=DocumentItem&amp;contextData=(sc.Default)" TargetMode="External"/><Relationship Id="rId3" Type="http://schemas.openxmlformats.org/officeDocument/2006/relationships/hyperlink" Target="https://1.next.westlaw.com/Document/NCC911930DAD211EA9392C8A76C5DD292/View/FullText.html?originationContext=typeAhead&amp;transitionType=Default&amp;contextData=(sc.Default)#co_anchor_I496B4F20647611EB950DB3510D7606E3" TargetMode="External"/><Relationship Id="rId7" Type="http://schemas.openxmlformats.org/officeDocument/2006/relationships/hyperlink" Target="https://1.next.westlaw.com/Link/Document/FullText?findType=l&amp;pubNum=1077005&amp;cite=UUID(I52FC6D0000-7011E58C78B-1F1401A5F42)&amp;originatingDoc=NCC911930DAD211EA9392C8A76C5DD292&amp;refType=SL&amp;originationContext=document&amp;transitionType=DocumentItem&amp;contextData=(sc.Defaul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1.next.westlaw.com/Link/Document/FullText?findType=l&amp;pubNum=1077005&amp;cite=UUID(I8C8EA090D5-9F11E283A99-1CBE75BE124)&amp;originatingDoc=NCC911930DAD211EA9392C8A76C5DD292&amp;refType=SL&amp;originationContext=document&amp;transitionType=DocumentItem&amp;contextData=(sc.Default)" TargetMode="External"/><Relationship Id="rId5" Type="http://schemas.openxmlformats.org/officeDocument/2006/relationships/hyperlink" Target="https://1.next.westlaw.com/Link/Document/FullText?findType=L&amp;pubNum=1000468&amp;cite=GAST15-11-231&amp;originatingDoc=NCC911930DAD211EA9392C8A76C5DD292&amp;refType=LQ&amp;originationContext=document&amp;transitionType=DocumentItem&amp;contextData=(sc.Default)" TargetMode="External"/><Relationship Id="rId10" Type="http://schemas.openxmlformats.org/officeDocument/2006/relationships/hyperlink" Target="https://1.next.westlaw.com/Link/Document/FullText?findType=l&amp;pubNum=1077005&amp;cite=UUID(I65D35D30D6-2B11EAA502F-E1514257F04)&amp;originatingDoc=NCC911930DAD211EA9392C8A76C5DD292&amp;refType=SL&amp;originationContext=document&amp;transitionType=DocumentItem&amp;contextData=(sc.Default)" TargetMode="External"/><Relationship Id="rId4" Type="http://schemas.openxmlformats.org/officeDocument/2006/relationships/hyperlink" Target="https://1.next.westlaw.com/Link/Document/FullText?findType=L&amp;pubNum=1000468&amp;cite=GAST15-11-201&amp;originatingDoc=NCC911930DAD211EA9392C8A76C5DD292&amp;refType=LQ&amp;originationContext=document&amp;transitionType=DocumentItem&amp;contextData=(sc.Default)" TargetMode="External"/><Relationship Id="rId9" Type="http://schemas.openxmlformats.org/officeDocument/2006/relationships/hyperlink" Target="https://1.next.westlaw.com/Link/Document/FullText?findType=l&amp;pubNum=1077005&amp;cite=UUID(I98C7B14077-0011E99300B-50363D5FBA9)&amp;originatingDoc=NCC911930DAD211EA9392C8A76C5DD292&amp;refType=SL&amp;originationContext=document&amp;transitionType=DocumentItem&amp;contextData=(sc.Defaul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1.next.westlaw.com/Document/N10926350E95411E2996A8DE80F522E2C/View/FullText.html?originationContext=typeAhead&amp;transitionType=Default&amp;contextData=(sc.Default)#co_anchor_IB7ED9730647311EB950DB3510D7606E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1.next.westlaw.com/Link/Document/FullText?findType=l&amp;pubNum=1077005&amp;cite=UUID(I8C8EA090D5-9F11E283A99-1CBE75BE124)&amp;originatingDoc=N10926350E95411E2996A8DE80F522E2C&amp;refType=SL&amp;originationContext=document&amp;transitionType=DocumentItem&amp;contextData=(sc.Defaul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Basic and Best Practices in Ensuring Meaningful Family Time for Children in Care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Georgia Council of Juvenile Court Judges and the Georgia Division of Family and Children Services have endorsed the Family Time Practice Guide developed by the Georgia Supreme Court Committee on Justice for Children.  This Module will include a review of Georgia law relative to family time, if and how practice has changed around supervision of family time under the new Code, best practices around family time as set out in the Family Time Practice Guide, and the intersection of meaningful family time and parental incarceration.  </a:t>
            </a:r>
          </a:p>
          <a:p>
            <a:endParaRPr lang="en-US" baseline="0" dirty="0"/>
          </a:p>
        </p:txBody>
      </p:sp>
      <p:sp>
        <p:nvSpPr>
          <p:cNvPr id="4" name="Slide Number Placeholder 3"/>
          <p:cNvSpPr>
            <a:spLocks noGrp="1"/>
          </p:cNvSpPr>
          <p:nvPr>
            <p:ph type="sldNum" sz="quarter" idx="10"/>
          </p:nvPr>
        </p:nvSpPr>
        <p:spPr/>
        <p:txBody>
          <a:bodyPr/>
          <a:lstStyle/>
          <a:p>
            <a:fld id="{95A35763-4467-4DEC-BC2D-4097017E22FF}" type="slidenum">
              <a:rPr lang="en-US" smtClean="0"/>
              <a:t>1</a:t>
            </a:fld>
            <a:endParaRPr lang="en-US" dirty="0"/>
          </a:p>
        </p:txBody>
      </p:sp>
    </p:spTree>
    <p:extLst>
      <p:ext uri="{BB962C8B-B14F-4D97-AF65-F5344CB8AC3E}">
        <p14:creationId xmlns:p14="http://schemas.microsoft.com/office/powerpoint/2010/main" val="81397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29, 2020</a:t>
            </a:r>
          </a:p>
          <a:p>
            <a:r>
              <a:rPr lang="en-US" dirty="0"/>
              <a:t>Ga. Code Ann., § 15-11-231Derived from former Ga. St. § 15-11-58.</a:t>
            </a:r>
          </a:p>
          <a:p>
            <a:r>
              <a:rPr lang="en-US" b="1" dirty="0"/>
              <a:t>§ 15-11-231. Report recommending a permanency plan</a:t>
            </a:r>
            <a:endParaRPr lang="en-US" dirty="0"/>
          </a:p>
          <a:p>
            <a:r>
              <a:rPr lang="en-US" dirty="0">
                <a:hlinkClick r:id="rId3"/>
              </a:rPr>
              <a:t>Currentness</a:t>
            </a:r>
            <a:endParaRPr lang="en-US" dirty="0"/>
          </a:p>
          <a:p>
            <a:r>
              <a:rPr lang="en-US" dirty="0"/>
              <a:t>At least five days prior to the permanency plan hearing, DFCS shall submit for the court's consideration a report recommending a permanency plan for a child adjudicated as a dependent child. The report shall include documentation of the steps to be taken by DFCS to finalize the permanent placement for such child and shall include, but not be limited to:</a:t>
            </a:r>
          </a:p>
          <a:p>
            <a:r>
              <a:rPr lang="en-US" dirty="0"/>
              <a:t>(1) The name, address, and telephone number of such child's parent, guardian, or legal custodian;</a:t>
            </a:r>
          </a:p>
          <a:p>
            <a:r>
              <a:rPr lang="en-US" dirty="0"/>
              <a:t>(2) The date on which such child was removed from his or her home and the date on which such child was placed in foster care;</a:t>
            </a:r>
          </a:p>
          <a:p>
            <a:r>
              <a:rPr lang="en-US" dirty="0"/>
              <a:t>(3) The location and type of home or facility in which such child is currently held or placed and the location and type of home or facility in which such child will be placed;</a:t>
            </a:r>
          </a:p>
          <a:p>
            <a:r>
              <a:rPr lang="en-US" dirty="0"/>
              <a:t>(4) The basis for the decision to hold such child in protective custody or to place such child outside of his or her home;</a:t>
            </a:r>
          </a:p>
          <a:p>
            <a:r>
              <a:rPr lang="en-US" dirty="0"/>
              <a:t>(5) A statement as to the availability of a safe and appropriate placement with a fit and willing relative of such child or other persons who have demonstrated an ongoing commitment to a child or a statement as to why placement with the relative or other person is not safe or appropriate;</a:t>
            </a:r>
          </a:p>
          <a:p>
            <a:r>
              <a:rPr lang="en-US" dirty="0"/>
              <a:t>(6) If as a result of the placement such child has been or will be transferred from the school in which such child is or most recently was enrolled, documentation that a placement that would maintain such child in that school is unavailable, inappropriate, or that such child's transfer to another school would be in such child's best interests;</a:t>
            </a:r>
          </a:p>
          <a:p>
            <a:r>
              <a:rPr lang="en-US" dirty="0"/>
              <a:t>(7) A plan for ensuring the safety and appropriateness of the placement and a description of the services provided to meet the needs of such child and his or her family, including a discussion of services that have been investigated and considered and are not available or likely to become available within a reasonable time to meet the needs of such child or, if available, why such services are not safe or appropriate;</a:t>
            </a:r>
          </a:p>
          <a:p>
            <a:r>
              <a:rPr lang="en-US" dirty="0"/>
              <a:t>(8) The goal of the permanency plan which shall include:</a:t>
            </a:r>
          </a:p>
          <a:p>
            <a:r>
              <a:rPr lang="en-US" dirty="0"/>
              <a:t>(A) Whether and, if applicable, when such child shall be returned to his or her parent;</a:t>
            </a:r>
          </a:p>
          <a:p>
            <a:r>
              <a:rPr lang="en-US" dirty="0"/>
              <a:t>(B) Whether and, if applicable, when such child shall be referred for termination of parental rights and adoption;</a:t>
            </a:r>
          </a:p>
          <a:p>
            <a:r>
              <a:rPr lang="en-US" dirty="0"/>
              <a:t>(C) Whether and, if applicable, when such child shall be placed with a permanent guardian; or</a:t>
            </a:r>
          </a:p>
          <a:p>
            <a:r>
              <a:rPr lang="en-US" dirty="0"/>
              <a:t>(D) In the case in which DFCS has documented a compelling reason that none of the options identified in subparagraphs (A) through (C) of this paragraph would be in the best interests of the child who has attained the age of 16 years old, whether, and if applicable, when such child shall be placed in another planned permanent living arrangement;</a:t>
            </a:r>
          </a:p>
          <a:p>
            <a:r>
              <a:rPr lang="en-US" dirty="0"/>
              <a:t>(8.1) The documentation listed in paragraph (14) of subsection (b) of </a:t>
            </a:r>
            <a:r>
              <a:rPr lang="en-US" dirty="0">
                <a:hlinkClick r:id="rId4"/>
              </a:rPr>
              <a:t>Code Section 15-11-201</a:t>
            </a:r>
            <a:r>
              <a:rPr lang="en-US" dirty="0"/>
              <a:t>;</a:t>
            </a:r>
          </a:p>
          <a:p>
            <a:r>
              <a:rPr lang="en-US" dirty="0"/>
              <a:t>(9) If a child adjudicated as a dependent child is 14 years of age or older, a description of the programs and services that are or will be provided to assist such child in preparing for the transition from foster care to independent living. The description shall include all of the following:</a:t>
            </a:r>
          </a:p>
          <a:p>
            <a:r>
              <a:rPr lang="en-US" dirty="0"/>
              <a:t>(A) The anticipated age at which such child will be discharged from foster care;</a:t>
            </a:r>
          </a:p>
          <a:p>
            <a:r>
              <a:rPr lang="en-US" dirty="0"/>
              <a:t>(B) The anticipated amount of time available in which to prepare such child for the transition from foster care to independent living;</a:t>
            </a:r>
          </a:p>
          <a:p>
            <a:r>
              <a:rPr lang="en-US" dirty="0"/>
              <a:t>(C) The anticipated location and living situation of such child on discharge from foster care;</a:t>
            </a:r>
          </a:p>
          <a:p>
            <a:r>
              <a:rPr lang="en-US" dirty="0"/>
              <a:t>(D) A description of the assessment processes, tools, and methods that have been or will be used to determine the programs and services that are or will be provided to assist such child in preparing for the transition from foster care to independent living; and</a:t>
            </a:r>
          </a:p>
          <a:p>
            <a:r>
              <a:rPr lang="en-US" dirty="0"/>
              <a:t>(E) The rationale for each program or service that is or will be provided to assist such child in preparing for the transition from foster care to independent living, the time frames for delivering such programs or services, and the intended outcome of such programs or services;</a:t>
            </a:r>
          </a:p>
          <a:p>
            <a:r>
              <a:rPr lang="en-US" dirty="0"/>
              <a:t>(10) When the recommended permanency plan is referral for termination of parental rights and adoption or placement in another home, a description of specific recruitment efforts such as the use of state, regional, and national adoption exchanges, including electronic exchange systems, to facilitate orderly and timely in-state and interstate placements; and</a:t>
            </a:r>
          </a:p>
          <a:p>
            <a:r>
              <a:rPr lang="en-US" dirty="0"/>
              <a:t>(11) For a child who remains placed in a qualified residential treatment program, documentation that:</a:t>
            </a:r>
          </a:p>
          <a:p>
            <a:r>
              <a:rPr lang="en-US" dirty="0"/>
              <a:t>(A) Ongoing assessment of the strengths and needs of the child continues to support the determination that the needs of the child cannot be met through placement in a foster family home;</a:t>
            </a:r>
          </a:p>
          <a:p>
            <a:r>
              <a:rPr lang="en-US" dirty="0"/>
              <a:t>(B) Placement in a qualified residential treatment program provides the most effective and appropriate level of care for the child in the least restrictive environment;</a:t>
            </a:r>
          </a:p>
          <a:p>
            <a:r>
              <a:rPr lang="en-US" dirty="0"/>
              <a:t>(C) Placement in a qualified residential treatment program is consistent with the short-term and long-term goals for the child, as specified in the permanency plan for the child;</a:t>
            </a:r>
          </a:p>
          <a:p>
            <a:r>
              <a:rPr lang="en-US" dirty="0"/>
              <a:t>(D) The specific treatment or service needs that will be met for the child in the placement and the length of time the child is expected to need the treatment or services; and</a:t>
            </a:r>
          </a:p>
          <a:p>
            <a:r>
              <a:rPr lang="en-US" dirty="0"/>
              <a:t>(E) The efforts made by the department to prepare the child to return home or to be placed with a fit and willing relative, a legal guardian, or an adoptive parent, or in a foster family home.</a:t>
            </a:r>
          </a:p>
          <a:p>
            <a:r>
              <a:rPr lang="en-US" b="1" dirty="0"/>
              <a:t>Credits</a:t>
            </a:r>
          </a:p>
          <a:p>
            <a:r>
              <a:rPr lang="en-US" dirty="0">
                <a:hlinkClick r:id="rId5"/>
              </a:rPr>
              <a:t>Laws 2013, Act 127, § 1-1, eff. Jan. 1, 2014</a:t>
            </a:r>
            <a:r>
              <a:rPr lang="en-US" dirty="0"/>
              <a:t>; </a:t>
            </a:r>
            <a:r>
              <a:rPr lang="en-US" dirty="0">
                <a:hlinkClick r:id="rId6"/>
              </a:rPr>
              <a:t>Laws 2015, Act 75, § 1-7, eff. May 5, 2015</a:t>
            </a:r>
            <a:r>
              <a:rPr lang="en-US" dirty="0"/>
              <a:t>; </a:t>
            </a:r>
            <a:r>
              <a:rPr lang="en-US" dirty="0">
                <a:hlinkClick r:id="rId7"/>
              </a:rPr>
              <a:t>Laws 2015, Act 77, § 16, eff. July 1, 2015</a:t>
            </a:r>
            <a:r>
              <a:rPr lang="en-US" dirty="0"/>
              <a:t>; </a:t>
            </a:r>
            <a:r>
              <a:rPr lang="en-US" dirty="0">
                <a:hlinkClick r:id="rId8"/>
              </a:rPr>
              <a:t>Laws 2019, Act 278, § 6, eff. May 7, 2019</a:t>
            </a:r>
            <a:r>
              <a:rPr lang="en-US" dirty="0"/>
              <a:t>; </a:t>
            </a:r>
            <a:r>
              <a:rPr lang="en-US" dirty="0">
                <a:hlinkClick r:id="rId9"/>
              </a:rPr>
              <a:t>Laws 2020, Act 521, § 15, eff. July 29, 2020</a:t>
            </a:r>
            <a:r>
              <a:rPr lang="en-US" dirty="0"/>
              <a:t>.</a:t>
            </a:r>
          </a:p>
          <a:p>
            <a:r>
              <a:rPr lang="en-US" dirty="0"/>
              <a:t>Ga. Code Ann., § 15-11-231, GA ST § 15-11-231</a:t>
            </a:r>
          </a:p>
          <a:p>
            <a:r>
              <a:rPr lang="en-US" dirty="0"/>
              <a:t>The statutes and Constitution are current through Laws 2021, Act 6. Some statute sections may be more current, see credits for details. The statutes are subject to changes by the Georgia Code Commission.</a:t>
            </a:r>
          </a:p>
          <a:p>
            <a:endParaRPr lang="en-US" dirty="0"/>
          </a:p>
          <a:p>
            <a:r>
              <a:rPr lang="en-US" dirty="0"/>
              <a:t>Effective: April 28, 2014</a:t>
            </a:r>
          </a:p>
          <a:p>
            <a:r>
              <a:rPr lang="en-US" dirty="0"/>
              <a:t>Ga. Code Ann., § 15-11-5</a:t>
            </a:r>
          </a:p>
          <a:p>
            <a:r>
              <a:rPr lang="en-US" b="1" dirty="0"/>
              <a:t>§ 15-11-5. Period of time to exercise any privilege or discharge any duty</a:t>
            </a:r>
            <a:endParaRPr lang="en-US" dirty="0"/>
          </a:p>
          <a:p>
            <a:r>
              <a:rPr lang="en-US" dirty="0">
                <a:hlinkClick r:id="rId10"/>
              </a:rPr>
              <a:t>Currentness</a:t>
            </a:r>
            <a:endParaRPr lang="en-US" dirty="0"/>
          </a:p>
          <a:p>
            <a:r>
              <a:rPr lang="en-US" dirty="0"/>
              <a:t>(a) When a period of time measured in days, weeks, months, years, or other measurements of time is prescribed for the exercise of any privilege or the discharge of any duty, the first day shall not be counted but the last day shall be counted; and, if the last day falls on a weekend, the party having such privilege or duty shall have through the following business day to exercise such privilege or discharge such duty.</a:t>
            </a:r>
          </a:p>
          <a:p>
            <a:r>
              <a:rPr lang="en-US" dirty="0"/>
              <a:t>(b) When the last day prescribed for the exercise of any privilege or the discharge of any duty falls on a public and legal holiday as set forth in </a:t>
            </a:r>
            <a:r>
              <a:rPr lang="en-US" dirty="0">
                <a:hlinkClick r:id="rId11"/>
              </a:rPr>
              <a:t>Code Section 1-4-1</a:t>
            </a:r>
            <a:r>
              <a:rPr lang="en-US" dirty="0"/>
              <a:t>, the party having such privilege or duty shall have through the next business day to exercise such privilege or discharge such duty.</a:t>
            </a:r>
          </a:p>
          <a:p>
            <a:r>
              <a:rPr lang="en-US" dirty="0"/>
              <a:t>(c) When the period of time prescribed is less than seven days, intermediate weekends and legal holidays shall be excluded in the computation.</a:t>
            </a:r>
          </a:p>
          <a:p>
            <a:r>
              <a:rPr lang="en-US" b="1" dirty="0"/>
              <a:t>Credits</a:t>
            </a:r>
          </a:p>
          <a:p>
            <a:r>
              <a:rPr lang="en-US" dirty="0">
                <a:hlinkClick r:id="rId12"/>
              </a:rPr>
              <a:t>Laws 2013, Act 127, § 1-1, eff. Jan. 1, 2014</a:t>
            </a:r>
            <a:r>
              <a:rPr lang="en-US" dirty="0"/>
              <a:t>; </a:t>
            </a:r>
            <a:r>
              <a:rPr lang="en-US" dirty="0">
                <a:hlinkClick r:id="rId13"/>
              </a:rPr>
              <a:t>Laws 2014, Act 635, § 1-2, eff. April 28, 2014</a:t>
            </a:r>
            <a:r>
              <a:rPr lang="en-US" dirty="0"/>
              <a:t>.</a:t>
            </a:r>
          </a:p>
          <a:p>
            <a:endParaRPr lang="en-US" dirty="0"/>
          </a:p>
          <a:p>
            <a:r>
              <a:rPr lang="en-US" dirty="0"/>
              <a:t>15-11-201(14)</a:t>
            </a:r>
          </a:p>
          <a:p>
            <a:r>
              <a:rPr lang="en-US" dirty="0"/>
              <a:t>(14) A recommendation for a permanency plan for such child. If, after considering reunification, adoptive placement, permanent guardianship, or placement with a fit and willing relative, DFCS recommends placement in another planned permanent living arrangement for a child who has attained the age of 16, the case plan shall include:</a:t>
            </a:r>
          </a:p>
          <a:p>
            <a:r>
              <a:rPr lang="en-US" dirty="0"/>
              <a:t>(A) Documentation of a compelling reason or reasons why reunification, termination of parental rights and adoption, permanent guardianship, or placement with a fit and willing relative are not in the child's best interests;</a:t>
            </a:r>
          </a:p>
          <a:p>
            <a:r>
              <a:rPr lang="en-US" dirty="0"/>
              <a:t>(B) Documentation of the intensive, ongoing, and unsuccessful efforts made by the state agency to return the child home or secure a placement for the child with a fit and willing relative, a legal guardian, or an adoptive parent, including through efforts that utilize search technology, including social media, to find biological family members for the child; and</a:t>
            </a:r>
          </a:p>
          <a:p>
            <a:r>
              <a:rPr lang="en-US" dirty="0"/>
              <a:t>(C) Documentation of the steps the state agency is taking to ensure that the child's foster family home or child care institution is following the reasonable and prudent parent standard, as defined in </a:t>
            </a:r>
            <a:r>
              <a:rPr lang="en-US" dirty="0">
                <a:hlinkClick r:id="rId14"/>
              </a:rPr>
              <a:t>Code Section 49-5-3</a:t>
            </a:r>
            <a:r>
              <a:rPr lang="en-US" dirty="0"/>
              <a:t>, and documentation that the child has regular, ongoing opportunities to engage in age or developmentally appropriate activities, as defined in </a:t>
            </a:r>
            <a:r>
              <a:rPr lang="en-US" dirty="0">
                <a:hlinkClick r:id="rId14"/>
              </a:rPr>
              <a:t>Code Section 49-5-3</a:t>
            </a:r>
            <a:r>
              <a:rPr lang="en-US" dirty="0"/>
              <a:t>, including by consulting with the child in an age-appropriate manner about the opportunities of the child to participate in the activities.</a:t>
            </a:r>
          </a:p>
          <a:p>
            <a:endParaRPr lang="en-US" dirty="0"/>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10</a:t>
            </a:fld>
            <a:endParaRPr lang="en-US" dirty="0"/>
          </a:p>
        </p:txBody>
      </p:sp>
    </p:spTree>
    <p:extLst>
      <p:ext uri="{BB962C8B-B14F-4D97-AF65-F5344CB8AC3E}">
        <p14:creationId xmlns:p14="http://schemas.microsoft.com/office/powerpoint/2010/main" val="111629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29, 2020</a:t>
            </a:r>
          </a:p>
          <a:p>
            <a:r>
              <a:rPr lang="en-US" dirty="0"/>
              <a:t>Ga. Code Ann., § 15-11-231Derived from former Ga. St. § 15-11-58.</a:t>
            </a:r>
          </a:p>
          <a:p>
            <a:r>
              <a:rPr lang="en-US" b="1" dirty="0"/>
              <a:t>§ 15-11-231. Report recommending a permanency plan</a:t>
            </a:r>
            <a:endParaRPr lang="en-US" dirty="0"/>
          </a:p>
          <a:p>
            <a:r>
              <a:rPr lang="en-US" dirty="0">
                <a:hlinkClick r:id="rId3"/>
              </a:rPr>
              <a:t>Currentness</a:t>
            </a:r>
            <a:endParaRPr lang="en-US" dirty="0"/>
          </a:p>
          <a:p>
            <a:r>
              <a:rPr lang="en-US" dirty="0"/>
              <a:t>At least five days prior to the permanency plan hearing, DFCS shall submit for the court's consideration a report recommending a permanency plan for a child adjudicated as a dependent child. The report shall include documentation of the steps to be taken by DFCS to finalize the permanent placement for such child and shall include, but not be limited to:</a:t>
            </a:r>
          </a:p>
          <a:p>
            <a:r>
              <a:rPr lang="en-US" dirty="0"/>
              <a:t>(1) The name, address, and telephone number of such child's parent, guardian, or legal custodian;</a:t>
            </a:r>
          </a:p>
          <a:p>
            <a:r>
              <a:rPr lang="en-US" dirty="0"/>
              <a:t>(2) The date on which such child was removed from his or her home and the date on which such child was placed in foster care;</a:t>
            </a:r>
          </a:p>
          <a:p>
            <a:r>
              <a:rPr lang="en-US" dirty="0"/>
              <a:t>(3) The location and type of home or facility in which such child is currently held or placed and the location and type of home or facility in which such child will be placed;</a:t>
            </a:r>
          </a:p>
          <a:p>
            <a:r>
              <a:rPr lang="en-US" dirty="0"/>
              <a:t>(4) The basis for the decision to hold such child in protective custody or to place such child outside of his or her home;</a:t>
            </a:r>
          </a:p>
          <a:p>
            <a:r>
              <a:rPr lang="en-US" dirty="0"/>
              <a:t>(5) A statement as to the availability of a safe and appropriate placement with a fit and willing relative of such child or other persons who have demonstrated an ongoing commitment to a child or a statement as to why placement with the relative or other person is not safe or appropriate;</a:t>
            </a:r>
          </a:p>
          <a:p>
            <a:r>
              <a:rPr lang="en-US" dirty="0"/>
              <a:t>(6) If as a result of the placement such child has been or will be transferred from the school in which such child is or most recently was enrolled, documentation that a placement that would maintain such child in that school is unavailable, inappropriate, or that such child's transfer to another school would be in such child's best interests;</a:t>
            </a:r>
          </a:p>
          <a:p>
            <a:r>
              <a:rPr lang="en-US" dirty="0"/>
              <a:t>(7) A plan for ensuring the safety and appropriateness of the placement and a description of the services provided to meet the needs of such child and his or her family, including a discussion of services that have been investigated and considered and are not available or likely to become available within a reasonable time to meet the needs of such child or, if available, why such services are not safe or appropriate;</a:t>
            </a:r>
          </a:p>
          <a:p>
            <a:r>
              <a:rPr lang="en-US" dirty="0"/>
              <a:t>(8) The goal of the permanency plan which shall include:</a:t>
            </a:r>
          </a:p>
          <a:p>
            <a:r>
              <a:rPr lang="en-US" dirty="0"/>
              <a:t>(A) Whether and, if applicable, when such child shall be returned to his or her parent;</a:t>
            </a:r>
          </a:p>
          <a:p>
            <a:r>
              <a:rPr lang="en-US" dirty="0"/>
              <a:t>(B) Whether and, if applicable, when such child shall be referred for termination of parental rights and adoption;</a:t>
            </a:r>
          </a:p>
          <a:p>
            <a:r>
              <a:rPr lang="en-US" dirty="0"/>
              <a:t>(C) Whether and, if applicable, when such child shall be placed with a permanent guardian; or</a:t>
            </a:r>
          </a:p>
          <a:p>
            <a:r>
              <a:rPr lang="en-US" dirty="0"/>
              <a:t>(D) In the case in which DFCS has documented a compelling reason that none of the options identified in subparagraphs (A) through (C) of this paragraph would be in the best interests of the child who has attained the age of 16 years old, whether, and if applicable, when such child shall be placed in another planned permanent living arrangement;</a:t>
            </a:r>
          </a:p>
          <a:p>
            <a:r>
              <a:rPr lang="en-US" dirty="0"/>
              <a:t>(8.1) The documentation listed in paragraph (14) of subsection (b) of </a:t>
            </a:r>
            <a:r>
              <a:rPr lang="en-US" dirty="0">
                <a:hlinkClick r:id="rId4"/>
              </a:rPr>
              <a:t>Code Section 15-11-201</a:t>
            </a:r>
            <a:r>
              <a:rPr lang="en-US" dirty="0"/>
              <a:t>;</a:t>
            </a:r>
          </a:p>
          <a:p>
            <a:r>
              <a:rPr lang="en-US" dirty="0"/>
              <a:t>(9) If a child adjudicated as a dependent child is 14 years of age or older, a description of the programs and services that are or will be provided to assist such child in preparing for the transition from foster care to independent living. The description shall include all of the following:</a:t>
            </a:r>
          </a:p>
          <a:p>
            <a:r>
              <a:rPr lang="en-US" dirty="0"/>
              <a:t>(A) The anticipated age at which such child will be discharged from foster care;</a:t>
            </a:r>
          </a:p>
          <a:p>
            <a:r>
              <a:rPr lang="en-US" dirty="0"/>
              <a:t>(B) The anticipated amount of time available in which to prepare such child for the transition from foster care to independent living;</a:t>
            </a:r>
          </a:p>
          <a:p>
            <a:r>
              <a:rPr lang="en-US" dirty="0"/>
              <a:t>(C) The anticipated location and living situation of such child on discharge from foster care;</a:t>
            </a:r>
          </a:p>
          <a:p>
            <a:r>
              <a:rPr lang="en-US" dirty="0"/>
              <a:t>(D) A description of the assessment processes, tools, and methods that have been or will be used to determine the programs and services that are or will be provided to assist such child in preparing for the transition from foster care to independent living; and</a:t>
            </a:r>
          </a:p>
          <a:p>
            <a:r>
              <a:rPr lang="en-US" dirty="0"/>
              <a:t>(E) The rationale for each program or service that is or will be provided to assist such child in preparing for the transition from foster care to independent living, the time frames for delivering such programs or services, and the intended outcome of such programs or services;</a:t>
            </a:r>
          </a:p>
          <a:p>
            <a:r>
              <a:rPr lang="en-US" dirty="0"/>
              <a:t>(10) When the recommended permanency plan is referral for termination of parental rights and adoption or placement in another home, a description of specific recruitment efforts such as the use of state, regional, and national adoption exchanges, including electronic exchange systems, to facilitate orderly and timely in-state and interstate placements; and</a:t>
            </a:r>
          </a:p>
          <a:p>
            <a:r>
              <a:rPr lang="en-US" dirty="0"/>
              <a:t>(11) For a child who remains placed in a qualified residential treatment program, documentation that:</a:t>
            </a:r>
          </a:p>
          <a:p>
            <a:r>
              <a:rPr lang="en-US" dirty="0"/>
              <a:t>(A) Ongoing assessment of the strengths and needs of the child continues to support the determination that the needs of the child cannot be met through placement in a foster family home;</a:t>
            </a:r>
          </a:p>
          <a:p>
            <a:r>
              <a:rPr lang="en-US" dirty="0"/>
              <a:t>(B) Placement in a qualified residential treatment program provides the most effective and appropriate level of care for the child in the least restrictive environment;</a:t>
            </a:r>
          </a:p>
          <a:p>
            <a:r>
              <a:rPr lang="en-US" dirty="0"/>
              <a:t>(C) Placement in a qualified residential treatment program is consistent with the short-term and long-term goals for the child, as specified in the permanency plan for the child;</a:t>
            </a:r>
          </a:p>
          <a:p>
            <a:r>
              <a:rPr lang="en-US" dirty="0"/>
              <a:t>(D) The specific treatment or service needs that will be met for the child in the placement and the length of time the child is expected to need the treatment or services; and</a:t>
            </a:r>
          </a:p>
          <a:p>
            <a:r>
              <a:rPr lang="en-US" dirty="0"/>
              <a:t>(E) The efforts made by the department to prepare the child to return home or to be placed with a fit and willing relative, a legal guardian, or an adoptive parent, or in a foster family home.</a:t>
            </a:r>
          </a:p>
          <a:p>
            <a:r>
              <a:rPr lang="en-US" b="1" dirty="0"/>
              <a:t>Credits</a:t>
            </a:r>
          </a:p>
          <a:p>
            <a:r>
              <a:rPr lang="en-US" dirty="0">
                <a:hlinkClick r:id="rId5"/>
              </a:rPr>
              <a:t>Laws 2013, Act 127, § 1-1, eff. Jan. 1, 2014</a:t>
            </a:r>
            <a:r>
              <a:rPr lang="en-US" dirty="0"/>
              <a:t>; </a:t>
            </a:r>
            <a:r>
              <a:rPr lang="en-US" dirty="0">
                <a:hlinkClick r:id="rId6"/>
              </a:rPr>
              <a:t>Laws 2015, Act 75, § 1-7, eff. May 5, 2015</a:t>
            </a:r>
            <a:r>
              <a:rPr lang="en-US" dirty="0"/>
              <a:t>; </a:t>
            </a:r>
            <a:r>
              <a:rPr lang="en-US" dirty="0">
                <a:hlinkClick r:id="rId7"/>
              </a:rPr>
              <a:t>Laws 2015, Act 77, § 16, eff. July 1, 2015</a:t>
            </a:r>
            <a:r>
              <a:rPr lang="en-US" dirty="0"/>
              <a:t>; </a:t>
            </a:r>
            <a:r>
              <a:rPr lang="en-US" dirty="0">
                <a:hlinkClick r:id="rId8"/>
              </a:rPr>
              <a:t>Laws 2019, Act 278, § 6, eff. May 7, 2019</a:t>
            </a:r>
            <a:r>
              <a:rPr lang="en-US" dirty="0"/>
              <a:t>; </a:t>
            </a:r>
            <a:r>
              <a:rPr lang="en-US" dirty="0">
                <a:hlinkClick r:id="rId9"/>
              </a:rPr>
              <a:t>Laws 2020, Act 521, § 15, eff. July 29, 2020</a:t>
            </a:r>
            <a:r>
              <a:rPr lang="en-US" dirty="0"/>
              <a:t>.</a:t>
            </a:r>
          </a:p>
          <a:p>
            <a:r>
              <a:rPr lang="en-US" dirty="0"/>
              <a:t>Ga. Code Ann., § 15-11-231, GA ST § 15-11-231</a:t>
            </a:r>
          </a:p>
          <a:p>
            <a:r>
              <a:rPr lang="en-US" dirty="0"/>
              <a:t>The statutes and Constitution are current through Laws 2021, Act 6. Some statute sections may be more current, see credits for details. The statutes are subject to changes by the Georgia Code Commission.</a:t>
            </a:r>
          </a:p>
          <a:p>
            <a:endParaRPr lang="en-US" dirty="0"/>
          </a:p>
          <a:p>
            <a:r>
              <a:rPr lang="en-US" dirty="0"/>
              <a:t>Effective: April 28, 2014</a:t>
            </a:r>
          </a:p>
          <a:p>
            <a:r>
              <a:rPr lang="en-US" dirty="0"/>
              <a:t>Ga. Code Ann., § 15-11-5</a:t>
            </a:r>
          </a:p>
          <a:p>
            <a:r>
              <a:rPr lang="en-US" b="1" dirty="0"/>
              <a:t>§ 15-11-5. Period of time to exercise any privilege or discharge any duty</a:t>
            </a:r>
            <a:endParaRPr lang="en-US" dirty="0"/>
          </a:p>
          <a:p>
            <a:r>
              <a:rPr lang="en-US" dirty="0">
                <a:hlinkClick r:id="rId10"/>
              </a:rPr>
              <a:t>Currentness</a:t>
            </a:r>
            <a:endParaRPr lang="en-US" dirty="0"/>
          </a:p>
          <a:p>
            <a:r>
              <a:rPr lang="en-US" dirty="0"/>
              <a:t>(a) When a period of time measured in days, weeks, months, years, or other measurements of time is prescribed for the exercise of any privilege or the discharge of any duty, the first day shall not be counted but the last day shall be counted; and, if the last day falls on a weekend, the party having such privilege or duty shall have through the following business day to exercise such privilege or discharge such duty.</a:t>
            </a:r>
          </a:p>
          <a:p>
            <a:r>
              <a:rPr lang="en-US" dirty="0"/>
              <a:t>(b) When the last day prescribed for the exercise of any privilege or the discharge of any duty falls on a public and legal holiday as set forth in </a:t>
            </a:r>
            <a:r>
              <a:rPr lang="en-US" dirty="0">
                <a:hlinkClick r:id="rId11"/>
              </a:rPr>
              <a:t>Code Section 1-4-1</a:t>
            </a:r>
            <a:r>
              <a:rPr lang="en-US" dirty="0"/>
              <a:t>, the party having such privilege or duty shall have through the next business day to exercise such privilege or discharge such duty.</a:t>
            </a:r>
          </a:p>
          <a:p>
            <a:r>
              <a:rPr lang="en-US" dirty="0"/>
              <a:t>(c) When the period of time prescribed is less than seven days, intermediate weekends and legal holidays shall be excluded in the computation.</a:t>
            </a:r>
          </a:p>
          <a:p>
            <a:r>
              <a:rPr lang="en-US" b="1" dirty="0"/>
              <a:t>Credits</a:t>
            </a:r>
          </a:p>
          <a:p>
            <a:r>
              <a:rPr lang="en-US" dirty="0">
                <a:hlinkClick r:id="rId12"/>
              </a:rPr>
              <a:t>Laws 2013, Act 127, § 1-1, eff. Jan. 1, 2014</a:t>
            </a:r>
            <a:r>
              <a:rPr lang="en-US" dirty="0"/>
              <a:t>; </a:t>
            </a:r>
            <a:r>
              <a:rPr lang="en-US" dirty="0">
                <a:hlinkClick r:id="rId13"/>
              </a:rPr>
              <a:t>Laws 2014, Act 635, § 1-2, eff. April 28, 2014</a:t>
            </a:r>
            <a:r>
              <a:rPr lang="en-US" dirty="0"/>
              <a:t>.</a:t>
            </a:r>
          </a:p>
          <a:p>
            <a:endParaRPr lang="en-US" dirty="0"/>
          </a:p>
          <a:p>
            <a:r>
              <a:rPr lang="en-US" dirty="0"/>
              <a:t>15-11-201(14)</a:t>
            </a:r>
          </a:p>
          <a:p>
            <a:r>
              <a:rPr lang="en-US" dirty="0"/>
              <a:t>(14) A recommendation for a permanency plan for such child. If, after considering reunification, adoptive placement, permanent guardianship, or placement with a fit and willing relative, DFCS recommends placement in another planned permanent living arrangement for a child who has attained the age of 16, the case plan shall include:</a:t>
            </a:r>
          </a:p>
          <a:p>
            <a:r>
              <a:rPr lang="en-US" dirty="0"/>
              <a:t>(A) Documentation of a compelling reason or reasons why reunification, termination of parental rights and adoption, permanent guardianship, or placement with a fit and willing relative are not in the child's best interests;</a:t>
            </a:r>
          </a:p>
          <a:p>
            <a:r>
              <a:rPr lang="en-US" dirty="0"/>
              <a:t>(B) Documentation of the intensive, ongoing, and unsuccessful efforts made by the state agency to return the child home or secure a placement for the child with a fit and willing relative, a legal guardian, or an adoptive parent, including through efforts that utilize search technology, including social media, to find biological family members for the child; and</a:t>
            </a:r>
          </a:p>
          <a:p>
            <a:r>
              <a:rPr lang="en-US" dirty="0"/>
              <a:t>(C) Documentation of the steps the state agency is taking to ensure that the child's foster family home or child care institution is following the reasonable and prudent parent standard, as defined in </a:t>
            </a:r>
            <a:r>
              <a:rPr lang="en-US" dirty="0">
                <a:hlinkClick r:id="rId14"/>
              </a:rPr>
              <a:t>Code Section 49-5-3</a:t>
            </a:r>
            <a:r>
              <a:rPr lang="en-US" dirty="0"/>
              <a:t>, and documentation that the child has regular, ongoing opportunities to engage in age or developmentally appropriate activities, as defined in </a:t>
            </a:r>
            <a:r>
              <a:rPr lang="en-US" dirty="0">
                <a:hlinkClick r:id="rId14"/>
              </a:rPr>
              <a:t>Code Section 49-5-3</a:t>
            </a:r>
            <a:r>
              <a:rPr lang="en-US" dirty="0"/>
              <a:t>, including by consulting with the child in an age-appropriate manner about the opportunities of the child to participate in the activities.</a:t>
            </a:r>
          </a:p>
          <a:p>
            <a:endParaRPr lang="en-US" dirty="0"/>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11</a:t>
            </a:fld>
            <a:endParaRPr lang="en-US" dirty="0"/>
          </a:p>
        </p:txBody>
      </p:sp>
    </p:spTree>
    <p:extLst>
      <p:ext uri="{BB962C8B-B14F-4D97-AF65-F5344CB8AC3E}">
        <p14:creationId xmlns:p14="http://schemas.microsoft.com/office/powerpoint/2010/main" val="219673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29, 2020</a:t>
            </a:r>
          </a:p>
          <a:p>
            <a:r>
              <a:rPr lang="en-US" dirty="0"/>
              <a:t>Ga. Code Ann., § 15-11-232Derived from former GA ST § 15-11-58.</a:t>
            </a:r>
          </a:p>
          <a:p>
            <a:r>
              <a:rPr lang="en-US" b="1" dirty="0"/>
              <a:t>§ 15-11-232. Written findings of fact at the permanency plan hearing</a:t>
            </a:r>
            <a:endParaRPr lang="en-US" dirty="0"/>
          </a:p>
          <a:p>
            <a:r>
              <a:rPr lang="en-US" dirty="0">
                <a:hlinkClick r:id="rId3"/>
              </a:rPr>
              <a:t>Currentness</a:t>
            </a:r>
            <a:endParaRPr lang="en-US" dirty="0"/>
          </a:p>
          <a:p>
            <a:r>
              <a:rPr lang="en-US" dirty="0"/>
              <a:t>(a) At the permanency plan hearing, the court shall make written findings of fact that include the following:</a:t>
            </a:r>
          </a:p>
          <a:p>
            <a:r>
              <a:rPr lang="en-US" dirty="0"/>
              <a:t>(1) Whether DFCS has made reasonable efforts to finalize the permanency plan which is in effect at the time of the hearing;</a:t>
            </a:r>
          </a:p>
          <a:p>
            <a:r>
              <a:rPr lang="en-US" dirty="0"/>
              <a:t>(2) The continuing necessity for and the safety and appropriateness of the placement;</a:t>
            </a:r>
          </a:p>
          <a:p>
            <a:r>
              <a:rPr lang="en-US" dirty="0"/>
              <a:t>(3) Compliance with the permanency plan by DFCS, parties, and any other service providers;</a:t>
            </a:r>
          </a:p>
          <a:p>
            <a:r>
              <a:rPr lang="en-US" dirty="0"/>
              <a:t>(4) Efforts to involve appropriate service providers in addition to DFCS staff in planning to meet the special needs of a child adjudicated as a dependent child and his or her parent, guardian, or legal custodian;</a:t>
            </a:r>
          </a:p>
          <a:p>
            <a:r>
              <a:rPr lang="en-US" dirty="0"/>
              <a:t>(5) Efforts to eliminate the causes for the placement of a child adjudicated as a dependent child outside of his or her home and toward returning such child safely to his or her home or obtaining a permanent placement for such child;</a:t>
            </a:r>
          </a:p>
          <a:p>
            <a:r>
              <a:rPr lang="en-US" dirty="0"/>
              <a:t>(6) The date by which it is likely that a child adjudicated as a dependent child will be returned to his or her home, placed for adoption, or placed with a permanent guardian or in some other alternative permanent placement;</a:t>
            </a:r>
          </a:p>
          <a:p>
            <a:r>
              <a:rPr lang="en-US" dirty="0"/>
              <a:t>(7) Whether, in the case of a child adjudicated as a dependent child placed out of state, the out-of-state placement continues to be appropriate and in the best interests of such child;</a:t>
            </a:r>
          </a:p>
          <a:p>
            <a:r>
              <a:rPr lang="en-US" dirty="0"/>
              <a:t>(8) In the case of a child adjudicated as a dependent child who is 14 years of age or older, the services needed to assist such child to make a transition from foster care to independent living;</a:t>
            </a:r>
          </a:p>
          <a:p>
            <a:r>
              <a:rPr lang="en-US" dirty="0"/>
              <a:t>(9) In the case of a child for whom another planned permanent living arrangement is the permanency plan:</a:t>
            </a:r>
          </a:p>
          <a:p>
            <a:r>
              <a:rPr lang="en-US" dirty="0"/>
              <a:t>(A) Whether DFCS has documented intensive, ongoing, and, as of the date of the hearing, unsuccessful efforts to return the child to the home or to secure a placement for the child with a fit and willing relative, a legal guardian, or an adoptive parent, including through efforts that utilize search technology, including social media, to find biological family members for the children;</a:t>
            </a:r>
          </a:p>
          <a:p>
            <a:r>
              <a:rPr lang="en-US" dirty="0"/>
              <a:t>(B) Whether DFCS has documented the steps it is taking to ensure that the child's foster family home or child care institution is following the reasonable and prudent parent standard and the child has regular, ongoing opportunities to engage in age or developmentally appropriate activities, including by consulting with the child in an age-appropriate manner about the opportunities of the child to participate in the activities; and</a:t>
            </a:r>
          </a:p>
          <a:p>
            <a:r>
              <a:rPr lang="en-US" dirty="0"/>
              <a:t>(C) After asking the child, what his or her desired permanency outcome is;</a:t>
            </a:r>
          </a:p>
          <a:p>
            <a:r>
              <a:rPr lang="en-US" dirty="0"/>
              <a:t>(10) If a child has attained the age of 14 years old, whether the permanency plan developed for the child, and any revision or addition to the plan, was developed in consultation with the child and, at the option of the child, with not more than two members of the permanency planning team who were selected by the child and who are not a foster parent of or caseworker for the child in accordance with subparagraph (A) of paragraph (15) of </a:t>
            </a:r>
            <a:r>
              <a:rPr lang="en-US" dirty="0">
                <a:hlinkClick r:id="rId4"/>
              </a:rPr>
              <a:t>Code Section 15-11-201</a:t>
            </a:r>
            <a:r>
              <a:rPr lang="en-US" dirty="0"/>
              <a:t>; and</a:t>
            </a:r>
          </a:p>
          <a:p>
            <a:r>
              <a:rPr lang="en-US" dirty="0"/>
              <a:t>(11) In the case of a child placed in a qualified residential treatment program:</a:t>
            </a:r>
          </a:p>
          <a:p>
            <a:r>
              <a:rPr lang="en-US" dirty="0"/>
              <a:t>(A) Whether DFCS has documented ongoing assessments of the strengths and needs of the child that continues to support the determination that the needs of the child cannot be met through placement in a foster family home;</a:t>
            </a:r>
          </a:p>
          <a:p>
            <a:r>
              <a:rPr lang="en-US" dirty="0"/>
              <a:t>(B) Whether DFCS has documented that placement in a qualified residential treatment program provides the most effective and appropriate level of care for the child in the least restrictive environment;</a:t>
            </a:r>
          </a:p>
          <a:p>
            <a:r>
              <a:rPr lang="en-US" dirty="0"/>
              <a:t>(C) Whether DFCS has documented that the child's placement in a qualified residential treatment program is consistent with the short-term and long-term goals for the child, as specified in the permanency plan for the child;</a:t>
            </a:r>
          </a:p>
          <a:p>
            <a:r>
              <a:rPr lang="en-US" dirty="0"/>
              <a:t>(D) Whether DFCS has documented the specific treatment or service needs that will be met for the child in the placement and the length of time the child is expected to need the treatment or services; and</a:t>
            </a:r>
          </a:p>
          <a:p>
            <a:r>
              <a:rPr lang="en-US" dirty="0"/>
              <a:t>(E) Whether DFCS has documented their efforts to prepare the child to return home or to be placed with a fit and willing relative, a legal guardian, or an adoptive parent, or in a foster family home.</a:t>
            </a:r>
          </a:p>
          <a:p>
            <a:r>
              <a:rPr lang="en-US" dirty="0"/>
              <a:t>(b) The permanency plan incorporated in the court's order shall include:</a:t>
            </a:r>
          </a:p>
          <a:p>
            <a:r>
              <a:rPr lang="en-US" dirty="0"/>
              <a:t>(1) Whether and, if applicable, when a child adjudicated as a dependent child shall be returned to his or her parent;</a:t>
            </a:r>
          </a:p>
          <a:p>
            <a:r>
              <a:rPr lang="en-US" dirty="0"/>
              <a:t>(2) Whether and, if applicable, when a child adjudicated as a dependent child shall be referred for termination of parental rights and adoption;</a:t>
            </a:r>
          </a:p>
          <a:p>
            <a:r>
              <a:rPr lang="en-US" dirty="0"/>
              <a:t>(3) Whether and, if applicable, when a child adjudicated as a dependent child shall be placed with a permanent guardian; or</a:t>
            </a:r>
          </a:p>
          <a:p>
            <a:r>
              <a:rPr lang="en-US" dirty="0"/>
              <a:t>(4) In the case in which DFCS has documented a compelling reason that none of the options identified in paragraphs (1) through (3) of this subsection would be in the best interests of the child, whether, and if applicable, when such child shall be placed in another planned permanent living arrangement.</a:t>
            </a:r>
          </a:p>
          <a:p>
            <a:r>
              <a:rPr lang="en-US" dirty="0"/>
              <a:t>(c) If the court finds, as of the date of the hearing, that another planned permanent living arrangement is in the best interests of a child who has attained the age of 16 years old, the court shall make findings of fact explaining such determination and, in its order, provide compelling reasons why it is not or continues to not be in a child's best interests to be returned to his or her parent, referred for termination of parental rights and adoption, placed with a permanent guardian, or placed with a fit and willing relative.</a:t>
            </a:r>
          </a:p>
          <a:p>
            <a:r>
              <a:rPr lang="en-US" dirty="0"/>
              <a:t>(d) A supplemental order of the court adopting the permanency plan including all requirements of the permanency plan as provided in </a:t>
            </a:r>
            <a:r>
              <a:rPr lang="en-US" dirty="0">
                <a:hlinkClick r:id="rId5"/>
              </a:rPr>
              <a:t>Code Section 15-11-231</a:t>
            </a:r>
            <a:r>
              <a:rPr lang="en-US" dirty="0"/>
              <a:t> shall be entered following the permanency hearing and in no case later than 30 days after the court has determined that reunification efforts shall not be made by DFCS. The supplemental order shall include a requirement that the DFCS case manager and staff and, as appropriate, other representatives of a child adjudicated as a dependent child provide such child with assistance and support in developing a transition plan that is personalized at the direction of such child; includes specific options on housing, health insurance, education, local opportunities for mentors and continuing support services, and work force supports and employment services; and is as detailed as such child may elect in the 90 day period immediately prior to the date on which he or she will attain 18 years of age.</a:t>
            </a:r>
          </a:p>
          <a:p>
            <a:r>
              <a:rPr lang="en-US" b="1" dirty="0"/>
              <a:t>Credits</a:t>
            </a:r>
          </a:p>
          <a:p>
            <a:r>
              <a:rPr lang="en-US" dirty="0">
                <a:hlinkClick r:id="rId6"/>
              </a:rPr>
              <a:t>Laws 2013, Act 127, § 1-1, eff. Jan. 1, 2014</a:t>
            </a:r>
            <a:r>
              <a:rPr lang="en-US" dirty="0"/>
              <a:t>; </a:t>
            </a:r>
            <a:r>
              <a:rPr lang="en-US" dirty="0">
                <a:hlinkClick r:id="rId7"/>
              </a:rPr>
              <a:t>Laws 2015, Act 75, § 1-8, eff. May 5, 2015</a:t>
            </a:r>
            <a:r>
              <a:rPr lang="en-US" dirty="0"/>
              <a:t>; </a:t>
            </a:r>
            <a:r>
              <a:rPr lang="en-US" dirty="0">
                <a:hlinkClick r:id="rId8"/>
              </a:rPr>
              <a:t>Laws 2015, Act 77, § 17, eff. July 1, 2015</a:t>
            </a:r>
            <a:r>
              <a:rPr lang="en-US" dirty="0"/>
              <a:t>; </a:t>
            </a:r>
            <a:r>
              <a:rPr lang="en-US" dirty="0">
                <a:hlinkClick r:id="rId9"/>
              </a:rPr>
              <a:t>Laws 2019, Act 278, § 7, eff. May 7, 2019</a:t>
            </a:r>
            <a:r>
              <a:rPr lang="en-US" dirty="0"/>
              <a:t>; </a:t>
            </a:r>
            <a:r>
              <a:rPr lang="en-US" dirty="0">
                <a:hlinkClick r:id="rId10"/>
              </a:rPr>
              <a:t>Laws 2020, Act 521, § 15, eff. July 29, 2020</a:t>
            </a:r>
            <a:r>
              <a:rPr lang="en-US" dirty="0"/>
              <a:t>.</a:t>
            </a:r>
          </a:p>
          <a:p>
            <a:r>
              <a:rPr lang="en-US" dirty="0"/>
              <a:t>Ga. Code Ann., § 15-11-232, GA ST § 15-11-232</a:t>
            </a:r>
          </a:p>
          <a:p>
            <a:r>
              <a:rPr lang="en-US" dirty="0"/>
              <a:t>The statutes and Constitution are current through Laws 2021, Act 6. Some statute sections may be more current, see credits for details. The statutes are subject to changes by the Georgia Code Commission.</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12</a:t>
            </a:fld>
            <a:endParaRPr lang="en-US" dirty="0"/>
          </a:p>
        </p:txBody>
      </p:sp>
    </p:spTree>
    <p:extLst>
      <p:ext uri="{BB962C8B-B14F-4D97-AF65-F5344CB8AC3E}">
        <p14:creationId xmlns:p14="http://schemas.microsoft.com/office/powerpoint/2010/main" val="34117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29, 2020</a:t>
            </a:r>
          </a:p>
          <a:p>
            <a:r>
              <a:rPr lang="en-US" dirty="0"/>
              <a:t>Ga. Code Ann., § 15-11-232Derived from former GA ST § 15-11-58.</a:t>
            </a:r>
          </a:p>
          <a:p>
            <a:r>
              <a:rPr lang="en-US" b="1" dirty="0"/>
              <a:t>§ 15-11-232. Written findings of fact at the permanency plan hearing</a:t>
            </a:r>
            <a:endParaRPr lang="en-US" dirty="0"/>
          </a:p>
          <a:p>
            <a:r>
              <a:rPr lang="en-US" dirty="0">
                <a:hlinkClick r:id="rId3"/>
              </a:rPr>
              <a:t>Currentness</a:t>
            </a:r>
            <a:endParaRPr lang="en-US" dirty="0"/>
          </a:p>
          <a:p>
            <a:r>
              <a:rPr lang="en-US" dirty="0"/>
              <a:t>(a) At the permanency plan hearing, the court shall make written findings of fact that include the following:</a:t>
            </a:r>
          </a:p>
          <a:p>
            <a:r>
              <a:rPr lang="en-US" dirty="0"/>
              <a:t>(1) Whether DFCS has made reasonable efforts to finalize the permanency plan which is in effect at the time of the hearing;</a:t>
            </a:r>
          </a:p>
          <a:p>
            <a:r>
              <a:rPr lang="en-US" dirty="0"/>
              <a:t>(2) The continuing necessity for and the safety and appropriateness of the placement;</a:t>
            </a:r>
          </a:p>
          <a:p>
            <a:r>
              <a:rPr lang="en-US" dirty="0"/>
              <a:t>(3) Compliance with the permanency plan by DFCS, parties, and any other service providers;</a:t>
            </a:r>
          </a:p>
          <a:p>
            <a:r>
              <a:rPr lang="en-US" dirty="0"/>
              <a:t>(4) Efforts to involve appropriate service providers in addition to DFCS staff in planning to meet the special needs of a child adjudicated as a dependent child and his or her parent, guardian, or legal custodian;</a:t>
            </a:r>
          </a:p>
          <a:p>
            <a:r>
              <a:rPr lang="en-US" dirty="0"/>
              <a:t>(5) Efforts to eliminate the causes for the placement of a child adjudicated as a dependent child outside of his or her home and toward returning such child safely to his or her home or obtaining a permanent placement for such child;</a:t>
            </a:r>
          </a:p>
          <a:p>
            <a:r>
              <a:rPr lang="en-US" dirty="0"/>
              <a:t>(6) The date by which it is likely that a child adjudicated as a dependent child will be returned to his or her home, placed for adoption, or placed with a permanent guardian or in some other alternative permanent placement;</a:t>
            </a:r>
          </a:p>
          <a:p>
            <a:r>
              <a:rPr lang="en-US" dirty="0"/>
              <a:t>(7) Whether, in the case of a child adjudicated as a dependent child placed out of state, the out-of-state placement continues to be appropriate and in the best interests of such child;</a:t>
            </a:r>
          </a:p>
          <a:p>
            <a:r>
              <a:rPr lang="en-US" dirty="0"/>
              <a:t>(8) In the case of a child adjudicated as a dependent child who is 14 years of age or older, the services needed to assist such child to make a transition from foster care to independent living;</a:t>
            </a:r>
          </a:p>
          <a:p>
            <a:r>
              <a:rPr lang="en-US" dirty="0"/>
              <a:t>(9) In the case of a child for whom another planned permanent living arrangement is the permanency plan:</a:t>
            </a:r>
          </a:p>
          <a:p>
            <a:r>
              <a:rPr lang="en-US" dirty="0"/>
              <a:t>(A) Whether DFCS has documented intensive, ongoing, and, as of the date of the hearing, unsuccessful efforts to return the child to the home or to secure a placement for the child with a fit and willing relative, a legal guardian, or an adoptive parent, including through efforts that utilize search technology, including social media, to find biological family members for the children;</a:t>
            </a:r>
          </a:p>
          <a:p>
            <a:r>
              <a:rPr lang="en-US" dirty="0"/>
              <a:t>(B) Whether DFCS has documented the steps it is taking to ensure that the child's foster family home or child care institution is following the reasonable and prudent parent standard and the child has regular, ongoing opportunities to engage in age or developmentally appropriate activities, including by consulting with the child in an age-appropriate manner about the opportunities of the child to participate in the activities; and</a:t>
            </a:r>
          </a:p>
          <a:p>
            <a:r>
              <a:rPr lang="en-US" dirty="0"/>
              <a:t>(C) After asking the child, what his or her desired permanency outcome is;</a:t>
            </a:r>
          </a:p>
          <a:p>
            <a:r>
              <a:rPr lang="en-US" dirty="0"/>
              <a:t>(10) If a child has attained the age of 14 years old, whether the permanency plan developed for the child, and any revision or addition to the plan, was developed in consultation with the child and, at the option of the child, with not more than two members of the permanency planning team who were selected by the child and who are not a foster parent of or caseworker for the child in accordance with subparagraph (A) of paragraph (15) of </a:t>
            </a:r>
            <a:r>
              <a:rPr lang="en-US" dirty="0">
                <a:hlinkClick r:id="rId4"/>
              </a:rPr>
              <a:t>Code Section 15-11-201</a:t>
            </a:r>
            <a:r>
              <a:rPr lang="en-US" dirty="0"/>
              <a:t>; and</a:t>
            </a:r>
          </a:p>
          <a:p>
            <a:r>
              <a:rPr lang="en-US" dirty="0"/>
              <a:t>(11) In the case of a child placed in a qualified residential treatment program:</a:t>
            </a:r>
          </a:p>
          <a:p>
            <a:r>
              <a:rPr lang="en-US" dirty="0"/>
              <a:t>(A) Whether DFCS has documented ongoing assessments of the strengths and needs of the child that continues to support the determination that the needs of the child cannot be met through placement in a foster family home;</a:t>
            </a:r>
          </a:p>
          <a:p>
            <a:r>
              <a:rPr lang="en-US" dirty="0"/>
              <a:t>(B) Whether DFCS has documented that placement in a qualified residential treatment program provides the most effective and appropriate level of care for the child in the least restrictive environment;</a:t>
            </a:r>
          </a:p>
          <a:p>
            <a:r>
              <a:rPr lang="en-US" dirty="0"/>
              <a:t>(C) Whether DFCS has documented that the child's placement in a qualified residential treatment program is consistent with the short-term and long-term goals for the child, as specified in the permanency plan for the child;</a:t>
            </a:r>
          </a:p>
          <a:p>
            <a:r>
              <a:rPr lang="en-US" dirty="0"/>
              <a:t>(D) Whether DFCS has documented the specific treatment or service needs that will be met for the child in the placement and the length of time the child is expected to need the treatment or services; and</a:t>
            </a:r>
          </a:p>
          <a:p>
            <a:r>
              <a:rPr lang="en-US" dirty="0"/>
              <a:t>(E) Whether DFCS has documented their efforts to prepare the child to return home or to be placed with a fit and willing relative, a legal guardian, or an adoptive parent, or in a foster family home.</a:t>
            </a:r>
          </a:p>
          <a:p>
            <a:r>
              <a:rPr lang="en-US" dirty="0"/>
              <a:t>(b) The permanency plan incorporated in the court's order shall include:</a:t>
            </a:r>
          </a:p>
          <a:p>
            <a:r>
              <a:rPr lang="en-US" dirty="0"/>
              <a:t>(1) Whether and, if applicable, when a child adjudicated as a dependent child shall be returned to his or her parent;</a:t>
            </a:r>
          </a:p>
          <a:p>
            <a:r>
              <a:rPr lang="en-US" dirty="0"/>
              <a:t>(2) Whether and, if applicable, when a child adjudicated as a dependent child shall be referred for termination of parental rights and adoption;</a:t>
            </a:r>
          </a:p>
          <a:p>
            <a:r>
              <a:rPr lang="en-US" dirty="0"/>
              <a:t>(3) Whether and, if applicable, when a child adjudicated as a dependent child shall be placed with a permanent guardian; or</a:t>
            </a:r>
          </a:p>
          <a:p>
            <a:r>
              <a:rPr lang="en-US" dirty="0"/>
              <a:t>(4) In the case in which DFCS has documented a compelling reason that none of the options identified in paragraphs (1) through (3) of this subsection would be in the best interests of the child, whether, and if applicable, when such child shall be placed in another planned permanent living arrangement.</a:t>
            </a:r>
          </a:p>
          <a:p>
            <a:r>
              <a:rPr lang="en-US" dirty="0"/>
              <a:t>(c) If the court finds, as of the date of the hearing, that another planned permanent living arrangement is in the best interests of a child who has attained the age of 16 years old, the court shall make findings of fact explaining such determination and, in its order, provide compelling reasons why it is not or continues to not be in a child's best interests to be returned to his or her parent, referred for termination of parental rights and adoption, placed with a permanent guardian, or placed with a fit and willing relative.</a:t>
            </a:r>
          </a:p>
          <a:p>
            <a:r>
              <a:rPr lang="en-US" dirty="0"/>
              <a:t>(d) A supplemental order of the court adopting the permanency plan including all requirements of the permanency plan as provided in </a:t>
            </a:r>
            <a:r>
              <a:rPr lang="en-US" dirty="0">
                <a:hlinkClick r:id="rId5"/>
              </a:rPr>
              <a:t>Code Section 15-11-231</a:t>
            </a:r>
            <a:r>
              <a:rPr lang="en-US" dirty="0"/>
              <a:t> shall be entered following the permanency hearing and in no case later than 30 days after the court has determined that reunification efforts shall not be made by DFCS. The supplemental order shall include a requirement that the DFCS case manager and staff and, as appropriate, other representatives of a child adjudicated as a dependent child provide such child with assistance and support in developing a transition plan that is personalized at the direction of such child; includes specific options on housing, health insurance, education, local opportunities for mentors and continuing support services, and work force supports and employment services; and is as detailed as such child may elect in the 90 day period immediately prior to the date on which he or she will attain 18 years of age.</a:t>
            </a:r>
          </a:p>
          <a:p>
            <a:r>
              <a:rPr lang="en-US" b="1" dirty="0"/>
              <a:t>Credits</a:t>
            </a:r>
          </a:p>
          <a:p>
            <a:r>
              <a:rPr lang="en-US" dirty="0">
                <a:hlinkClick r:id="rId6"/>
              </a:rPr>
              <a:t>Laws 2013, Act 127, § 1-1, eff. Jan. 1, 2014</a:t>
            </a:r>
            <a:r>
              <a:rPr lang="en-US" dirty="0"/>
              <a:t>; </a:t>
            </a:r>
            <a:r>
              <a:rPr lang="en-US" dirty="0">
                <a:hlinkClick r:id="rId7"/>
              </a:rPr>
              <a:t>Laws 2015, Act 75, § 1-8, eff. May 5, 2015</a:t>
            </a:r>
            <a:r>
              <a:rPr lang="en-US" dirty="0"/>
              <a:t>; </a:t>
            </a:r>
            <a:r>
              <a:rPr lang="en-US" dirty="0">
                <a:hlinkClick r:id="rId8"/>
              </a:rPr>
              <a:t>Laws 2015, Act 77, § 17, eff. July 1, 2015</a:t>
            </a:r>
            <a:r>
              <a:rPr lang="en-US" dirty="0"/>
              <a:t>; </a:t>
            </a:r>
            <a:r>
              <a:rPr lang="en-US" dirty="0">
                <a:hlinkClick r:id="rId9"/>
              </a:rPr>
              <a:t>Laws 2019, Act 278, § 7, eff. May 7, 2019</a:t>
            </a:r>
            <a:r>
              <a:rPr lang="en-US" dirty="0"/>
              <a:t>; </a:t>
            </a:r>
            <a:r>
              <a:rPr lang="en-US" dirty="0">
                <a:hlinkClick r:id="rId10"/>
              </a:rPr>
              <a:t>Laws 2020, Act 521, § 15, eff. July 29, 2020</a:t>
            </a:r>
            <a:r>
              <a:rPr lang="en-US" dirty="0"/>
              <a:t>.</a:t>
            </a:r>
          </a:p>
          <a:p>
            <a:r>
              <a:rPr lang="en-US" dirty="0"/>
              <a:t>Ga. Code Ann., § 15-11-232, GA ST § 15-11-232</a:t>
            </a:r>
          </a:p>
          <a:p>
            <a:r>
              <a:rPr lang="en-US" dirty="0"/>
              <a:t>The statutes and Constitution are current through Laws 2021, Act 6. Some statute sections may be more current, see credits for details. The statutes are subject to changes by the Georgia Code Commission.</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13</a:t>
            </a:fld>
            <a:endParaRPr lang="en-US" dirty="0"/>
          </a:p>
        </p:txBody>
      </p:sp>
    </p:spTree>
    <p:extLst>
      <p:ext uri="{BB962C8B-B14F-4D97-AF65-F5344CB8AC3E}">
        <p14:creationId xmlns:p14="http://schemas.microsoft.com/office/powerpoint/2010/main" val="111730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July 29, 2020</a:t>
            </a:r>
          </a:p>
          <a:p>
            <a:r>
              <a:rPr lang="en-US" dirty="0"/>
              <a:t>Ga. Code Ann., § 15-11-232Derived from former GA ST § 15-11-58.</a:t>
            </a:r>
          </a:p>
          <a:p>
            <a:r>
              <a:rPr lang="en-US" b="1" dirty="0"/>
              <a:t>§ 15-11-232. Written findings of fact at the permanency plan hearing</a:t>
            </a:r>
            <a:endParaRPr lang="en-US" dirty="0"/>
          </a:p>
          <a:p>
            <a:r>
              <a:rPr lang="en-US" dirty="0">
                <a:hlinkClick r:id="rId3"/>
              </a:rPr>
              <a:t>Currentness</a:t>
            </a:r>
            <a:endParaRPr lang="en-US" dirty="0"/>
          </a:p>
          <a:p>
            <a:r>
              <a:rPr lang="en-US" dirty="0"/>
              <a:t>(a) At the permanency plan hearing, the court shall make written findings of fact that include the following:</a:t>
            </a:r>
          </a:p>
          <a:p>
            <a:r>
              <a:rPr lang="en-US" dirty="0"/>
              <a:t>(1) Whether DFCS has made reasonable efforts to finalize the permanency plan which is in effect at the time of the hearing;</a:t>
            </a:r>
          </a:p>
          <a:p>
            <a:r>
              <a:rPr lang="en-US" dirty="0"/>
              <a:t>(2) The continuing necessity for and the safety and appropriateness of the placement;</a:t>
            </a:r>
          </a:p>
          <a:p>
            <a:r>
              <a:rPr lang="en-US" dirty="0"/>
              <a:t>(3) Compliance with the permanency plan by DFCS, parties, and any other service providers;</a:t>
            </a:r>
          </a:p>
          <a:p>
            <a:r>
              <a:rPr lang="en-US" dirty="0"/>
              <a:t>(4) Efforts to involve appropriate service providers in addition to DFCS staff in planning to meet the special needs of a child adjudicated as a dependent child and his or her parent, guardian, or legal custodian;</a:t>
            </a:r>
          </a:p>
          <a:p>
            <a:r>
              <a:rPr lang="en-US" dirty="0"/>
              <a:t>(5) Efforts to eliminate the causes for the placement of a child adjudicated as a dependent child outside of his or her home and toward returning such child safely to his or her home or obtaining a permanent placement for such child;</a:t>
            </a:r>
          </a:p>
          <a:p>
            <a:r>
              <a:rPr lang="en-US" dirty="0"/>
              <a:t>(6) The date by which it is likely that a child adjudicated as a dependent child will be returned to his or her home, placed for adoption, or placed with a permanent guardian or in some other alternative permanent placement;</a:t>
            </a:r>
          </a:p>
          <a:p>
            <a:r>
              <a:rPr lang="en-US" dirty="0"/>
              <a:t>(7) Whether, in the case of a child adjudicated as a dependent child placed out of state, the out-of-state placement continues to be appropriate and in the best interests of such child;</a:t>
            </a:r>
          </a:p>
          <a:p>
            <a:r>
              <a:rPr lang="en-US" dirty="0"/>
              <a:t>(8) In the case of a child adjudicated as a dependent child who is 14 years of age or older, the services needed to assist such child to make a transition from foster care to independent living;</a:t>
            </a:r>
          </a:p>
          <a:p>
            <a:r>
              <a:rPr lang="en-US" dirty="0"/>
              <a:t>(9) In the case of a child for whom another planned permanent living arrangement is the permanency plan:</a:t>
            </a:r>
          </a:p>
          <a:p>
            <a:r>
              <a:rPr lang="en-US" dirty="0"/>
              <a:t>(A) Whether DFCS has documented intensive, ongoing, and, as of the date of the hearing, unsuccessful efforts to return the child to the home or to secure a placement for the child with a fit and willing relative, a legal guardian, or an adoptive parent, including through efforts that utilize search technology, including social media, to find biological family members for the children;</a:t>
            </a:r>
          </a:p>
          <a:p>
            <a:r>
              <a:rPr lang="en-US" dirty="0"/>
              <a:t>(B) Whether DFCS has documented the steps it is taking to ensure that the child's foster family home or child care institution is following the reasonable and prudent parent standard and the child has regular, ongoing opportunities to engage in age or developmentally appropriate activities, including by consulting with the child in an age-appropriate manner about the opportunities of the child to participate in the activities; and</a:t>
            </a:r>
          </a:p>
          <a:p>
            <a:r>
              <a:rPr lang="en-US" dirty="0"/>
              <a:t>(C) After asking the child, what his or her desired permanency outcome is;</a:t>
            </a:r>
          </a:p>
          <a:p>
            <a:r>
              <a:rPr lang="en-US" dirty="0"/>
              <a:t>(10) If a child has attained the age of 14 years old, whether the permanency plan developed for the child, and any revision or addition to the plan, was developed in consultation with the child and, at the option of the child, with not more than two members of the permanency planning team who were selected by the child and who are not a foster parent of or caseworker for the child in accordance with subparagraph (A) of paragraph (15) of </a:t>
            </a:r>
            <a:r>
              <a:rPr lang="en-US" dirty="0">
                <a:hlinkClick r:id="rId4"/>
              </a:rPr>
              <a:t>Code Section 15-11-201</a:t>
            </a:r>
            <a:r>
              <a:rPr lang="en-US" dirty="0"/>
              <a:t>; and</a:t>
            </a:r>
          </a:p>
          <a:p>
            <a:r>
              <a:rPr lang="en-US" dirty="0"/>
              <a:t>(11) In the case of a child placed in a qualified residential treatment program:</a:t>
            </a:r>
          </a:p>
          <a:p>
            <a:r>
              <a:rPr lang="en-US" dirty="0"/>
              <a:t>(A) Whether DFCS has documented ongoing assessments of the strengths and needs of the child that continues to support the determination that the needs of the child cannot be met through placement in a foster family home;</a:t>
            </a:r>
          </a:p>
          <a:p>
            <a:r>
              <a:rPr lang="en-US" dirty="0"/>
              <a:t>(B) Whether DFCS has documented that placement in a qualified residential treatment program provides the most effective and appropriate level of care for the child in the least restrictive environment;</a:t>
            </a:r>
          </a:p>
          <a:p>
            <a:r>
              <a:rPr lang="en-US" dirty="0"/>
              <a:t>(C) Whether DFCS has documented that the child's placement in a qualified residential treatment program is consistent with the short-term and long-term goals for the child, as specified in the permanency plan for the child;</a:t>
            </a:r>
          </a:p>
          <a:p>
            <a:r>
              <a:rPr lang="en-US" dirty="0"/>
              <a:t>(D) Whether DFCS has documented the specific treatment or service needs that will be met for the child in the placement and the length of time the child is expected to need the treatment or services; and</a:t>
            </a:r>
          </a:p>
          <a:p>
            <a:r>
              <a:rPr lang="en-US" dirty="0"/>
              <a:t>(E) Whether DFCS has documented their efforts to prepare the child to return home or to be placed with a fit and willing relative, a legal guardian, or an adoptive parent, or in a foster family home.</a:t>
            </a:r>
          </a:p>
          <a:p>
            <a:r>
              <a:rPr lang="en-US" dirty="0"/>
              <a:t>(b) The permanency plan incorporated in the court's order shall include:</a:t>
            </a:r>
          </a:p>
          <a:p>
            <a:r>
              <a:rPr lang="en-US" dirty="0"/>
              <a:t>(1) Whether and, if applicable, when a child adjudicated as a dependent child shall be returned to his or her parent;</a:t>
            </a:r>
          </a:p>
          <a:p>
            <a:r>
              <a:rPr lang="en-US" dirty="0"/>
              <a:t>(2) Whether and, if applicable, when a child adjudicated as a dependent child shall be referred for termination of parental rights and adoption;</a:t>
            </a:r>
          </a:p>
          <a:p>
            <a:r>
              <a:rPr lang="en-US" dirty="0"/>
              <a:t>(3) Whether and, if applicable, when a child adjudicated as a dependent child shall be placed with a permanent guardian; or</a:t>
            </a:r>
          </a:p>
          <a:p>
            <a:r>
              <a:rPr lang="en-US" dirty="0"/>
              <a:t>(4) In the case in which DFCS has documented a compelling reason that none of the options identified in paragraphs (1) through (3) of this subsection would be in the best interests of the child, whether, and if applicable, when such child shall be placed in another planned permanent living arrangement.</a:t>
            </a:r>
          </a:p>
          <a:p>
            <a:r>
              <a:rPr lang="en-US" dirty="0"/>
              <a:t>(c) If the court finds, as of the date of the hearing, that another planned permanent living arrangement is in the best interests of a child who has attained the age of 16 years old, the court shall make findings of fact explaining such determination and, in its order, provide compelling reasons why it is not or continues to not be in a child's best interests to be returned to his or her parent, referred for termination of parental rights and adoption, placed with a permanent guardian, or placed with a fit and willing relative.</a:t>
            </a:r>
          </a:p>
          <a:p>
            <a:r>
              <a:rPr lang="en-US" dirty="0"/>
              <a:t>(d) A supplemental order of the court adopting the permanency plan including all requirements of the permanency plan as provided in </a:t>
            </a:r>
            <a:r>
              <a:rPr lang="en-US" dirty="0">
                <a:hlinkClick r:id="rId5"/>
              </a:rPr>
              <a:t>Code Section 15-11-231</a:t>
            </a:r>
            <a:r>
              <a:rPr lang="en-US" dirty="0"/>
              <a:t> shall be entered following the permanency hearing and in no case later than 30 days after the court has determined that reunification efforts shall not be made by DFCS. The supplemental order shall include a requirement that the DFCS case manager and staff and, as appropriate, other representatives of a child adjudicated as a dependent child provide such child with assistance and support in developing a transition plan that is personalized at the direction of such child; includes specific options on housing, health insurance, education, local opportunities for mentors and continuing support services, and work force supports and employment services; and is as detailed as such child may elect in the 90 day period immediately prior to the date on which he or she will attain 18 years of age.</a:t>
            </a:r>
          </a:p>
          <a:p>
            <a:r>
              <a:rPr lang="en-US" b="1" dirty="0"/>
              <a:t>Credits</a:t>
            </a:r>
          </a:p>
          <a:p>
            <a:r>
              <a:rPr lang="en-US" dirty="0">
                <a:hlinkClick r:id="rId6"/>
              </a:rPr>
              <a:t>Laws 2013, Act 127, § 1-1, eff. Jan. 1, 2014</a:t>
            </a:r>
            <a:r>
              <a:rPr lang="en-US" dirty="0"/>
              <a:t>; </a:t>
            </a:r>
            <a:r>
              <a:rPr lang="en-US" dirty="0">
                <a:hlinkClick r:id="rId7"/>
              </a:rPr>
              <a:t>Laws 2015, Act 75, § 1-8, eff. May 5, 2015</a:t>
            </a:r>
            <a:r>
              <a:rPr lang="en-US" dirty="0"/>
              <a:t>; </a:t>
            </a:r>
            <a:r>
              <a:rPr lang="en-US" dirty="0">
                <a:hlinkClick r:id="rId8"/>
              </a:rPr>
              <a:t>Laws 2015, Act 77, § 17, eff. July 1, 2015</a:t>
            </a:r>
            <a:r>
              <a:rPr lang="en-US" dirty="0"/>
              <a:t>; </a:t>
            </a:r>
            <a:r>
              <a:rPr lang="en-US" dirty="0">
                <a:hlinkClick r:id="rId9"/>
              </a:rPr>
              <a:t>Laws 2019, Act 278, § 7, eff. May 7, 2019</a:t>
            </a:r>
            <a:r>
              <a:rPr lang="en-US" dirty="0"/>
              <a:t>; </a:t>
            </a:r>
            <a:r>
              <a:rPr lang="en-US" dirty="0">
                <a:hlinkClick r:id="rId10"/>
              </a:rPr>
              <a:t>Laws 2020, Act 521, § 15, eff. July 29, 2020</a:t>
            </a:r>
            <a:r>
              <a:rPr lang="en-US" dirty="0"/>
              <a:t>.</a:t>
            </a:r>
          </a:p>
          <a:p>
            <a:r>
              <a:rPr lang="en-US" dirty="0"/>
              <a:t>Ga. Code Ann., § 15-11-232, GA ST § 15-11-232</a:t>
            </a:r>
          </a:p>
          <a:p>
            <a:r>
              <a:rPr lang="en-US" dirty="0"/>
              <a:t>The statutes and Constitution are current through Laws 2021, Act 6. Some statute sections may be more current, see credits for details. The statutes are subject to changes by the Georgia Code Commission.</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14</a:t>
            </a:fld>
            <a:endParaRPr lang="en-US" dirty="0"/>
          </a:p>
        </p:txBody>
      </p:sp>
    </p:spTree>
    <p:extLst>
      <p:ext uri="{BB962C8B-B14F-4D97-AF65-F5344CB8AC3E}">
        <p14:creationId xmlns:p14="http://schemas.microsoft.com/office/powerpoint/2010/main" val="372175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15</a:t>
            </a:fld>
            <a:endParaRPr lang="en-US" dirty="0"/>
          </a:p>
        </p:txBody>
      </p:sp>
    </p:spTree>
    <p:extLst>
      <p:ext uri="{BB962C8B-B14F-4D97-AF65-F5344CB8AC3E}">
        <p14:creationId xmlns:p14="http://schemas.microsoft.com/office/powerpoint/2010/main" val="328735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pPr marL="11430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16</a:t>
            </a:fld>
            <a:endParaRPr lang="en-US" dirty="0"/>
          </a:p>
        </p:txBody>
      </p:sp>
    </p:spTree>
    <p:extLst>
      <p:ext uri="{BB962C8B-B14F-4D97-AF65-F5344CB8AC3E}">
        <p14:creationId xmlns:p14="http://schemas.microsoft.com/office/powerpoint/2010/main" val="212043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35763-4467-4DEC-BC2D-4097017E22FF}" type="slidenum">
              <a:rPr lang="en-US" smtClean="0"/>
              <a:t>17</a:t>
            </a:fld>
            <a:endParaRPr lang="en-US" dirty="0"/>
          </a:p>
        </p:txBody>
      </p:sp>
    </p:spTree>
    <p:extLst>
      <p:ext uri="{BB962C8B-B14F-4D97-AF65-F5344CB8AC3E}">
        <p14:creationId xmlns:p14="http://schemas.microsoft.com/office/powerpoint/2010/main" val="287040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Basic and Best Practices in Ensuring Meaningful Family Time for Children in Care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Georgia Council of Juvenile Court Judges and the Georgia Division of Family and Children Services have endorsed the Family Time Practice Guide developed by the Georgia Supreme Court Committee on Justice for Children.  This Module will include a review of Georgia law relative to family time, if and how practice has changed around supervision of family time under the new Code, best practices around family time as set out in the Family Time Practice Guide, and the intersection of meaningful family time and parental incarceration.  </a:t>
            </a:r>
          </a:p>
          <a:p>
            <a:endParaRPr lang="en-US" baseline="0" dirty="0"/>
          </a:p>
        </p:txBody>
      </p:sp>
      <p:sp>
        <p:nvSpPr>
          <p:cNvPr id="4" name="Slide Number Placeholder 3"/>
          <p:cNvSpPr>
            <a:spLocks noGrp="1"/>
          </p:cNvSpPr>
          <p:nvPr>
            <p:ph type="sldNum" sz="quarter" idx="10"/>
          </p:nvPr>
        </p:nvSpPr>
        <p:spPr/>
        <p:txBody>
          <a:bodyPr/>
          <a:lstStyle/>
          <a:p>
            <a:fld id="{95A35763-4467-4DEC-BC2D-4097017E22FF}" type="slidenum">
              <a:rPr lang="en-US" smtClean="0"/>
              <a:t>18</a:t>
            </a:fld>
            <a:endParaRPr lang="en-US" dirty="0"/>
          </a:p>
        </p:txBody>
      </p:sp>
    </p:spTree>
    <p:extLst>
      <p:ext uri="{BB962C8B-B14F-4D97-AF65-F5344CB8AC3E}">
        <p14:creationId xmlns:p14="http://schemas.microsoft.com/office/powerpoint/2010/main" val="313750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19</a:t>
            </a:fld>
            <a:endParaRPr lang="en-US" dirty="0"/>
          </a:p>
        </p:txBody>
      </p:sp>
    </p:spTree>
    <p:extLst>
      <p:ext uri="{BB962C8B-B14F-4D97-AF65-F5344CB8AC3E}">
        <p14:creationId xmlns:p14="http://schemas.microsoft.com/office/powerpoint/2010/main" val="255801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500">
                <a:solidFill>
                  <a:schemeClr val="tx1"/>
                </a:solidFill>
                <a:latin typeface="Tahoma" pitchFamily="34" charset="0"/>
                <a:ea typeface="MS PGothic" pitchFamily="34" charset="-128"/>
              </a:defRPr>
            </a:lvl1pPr>
            <a:lvl2pPr marL="769546" indent="-295979">
              <a:defRPr sz="2500">
                <a:solidFill>
                  <a:schemeClr val="tx1"/>
                </a:solidFill>
                <a:latin typeface="Tahoma" pitchFamily="34" charset="0"/>
                <a:ea typeface="MS PGothic" pitchFamily="34" charset="-128"/>
              </a:defRPr>
            </a:lvl2pPr>
            <a:lvl3pPr marL="1183917" indent="-236783">
              <a:defRPr sz="2500">
                <a:solidFill>
                  <a:schemeClr val="tx1"/>
                </a:solidFill>
                <a:latin typeface="Tahoma" pitchFamily="34" charset="0"/>
                <a:ea typeface="MS PGothic" pitchFamily="34" charset="-128"/>
              </a:defRPr>
            </a:lvl3pPr>
            <a:lvl4pPr marL="1657483" indent="-236783">
              <a:defRPr sz="2500">
                <a:solidFill>
                  <a:schemeClr val="tx1"/>
                </a:solidFill>
                <a:latin typeface="Tahoma" pitchFamily="34" charset="0"/>
                <a:ea typeface="MS PGothic" pitchFamily="34" charset="-128"/>
              </a:defRPr>
            </a:lvl4pPr>
            <a:lvl5pPr marL="2131050" indent="-236783">
              <a:defRPr sz="2500">
                <a:solidFill>
                  <a:schemeClr val="tx1"/>
                </a:solidFill>
                <a:latin typeface="Tahoma" pitchFamily="34" charset="0"/>
                <a:ea typeface="MS PGothic" pitchFamily="34" charset="-128"/>
              </a:defRPr>
            </a:lvl5pPr>
            <a:lvl6pPr marL="2604618" indent="-236783" algn="ctr" eaLnBrk="0" fontAlgn="base" hangingPunct="0">
              <a:spcBef>
                <a:spcPct val="0"/>
              </a:spcBef>
              <a:spcAft>
                <a:spcPct val="0"/>
              </a:spcAft>
              <a:defRPr sz="2500">
                <a:solidFill>
                  <a:schemeClr val="tx1"/>
                </a:solidFill>
                <a:latin typeface="Tahoma" pitchFamily="34" charset="0"/>
                <a:ea typeface="MS PGothic" pitchFamily="34" charset="-128"/>
              </a:defRPr>
            </a:lvl6pPr>
            <a:lvl7pPr marL="3078184" indent="-236783" algn="ctr" eaLnBrk="0" fontAlgn="base" hangingPunct="0">
              <a:spcBef>
                <a:spcPct val="0"/>
              </a:spcBef>
              <a:spcAft>
                <a:spcPct val="0"/>
              </a:spcAft>
              <a:defRPr sz="2500">
                <a:solidFill>
                  <a:schemeClr val="tx1"/>
                </a:solidFill>
                <a:latin typeface="Tahoma" pitchFamily="34" charset="0"/>
                <a:ea typeface="MS PGothic" pitchFamily="34" charset="-128"/>
              </a:defRPr>
            </a:lvl7pPr>
            <a:lvl8pPr marL="3551751" indent="-236783" algn="ctr" eaLnBrk="0" fontAlgn="base" hangingPunct="0">
              <a:spcBef>
                <a:spcPct val="0"/>
              </a:spcBef>
              <a:spcAft>
                <a:spcPct val="0"/>
              </a:spcAft>
              <a:defRPr sz="2500">
                <a:solidFill>
                  <a:schemeClr val="tx1"/>
                </a:solidFill>
                <a:latin typeface="Tahoma" pitchFamily="34" charset="0"/>
                <a:ea typeface="MS PGothic" pitchFamily="34" charset="-128"/>
              </a:defRPr>
            </a:lvl8pPr>
            <a:lvl9pPr marL="4025318" indent="-236783" algn="ctr" eaLnBrk="0" fontAlgn="base" hangingPunct="0">
              <a:spcBef>
                <a:spcPct val="0"/>
              </a:spcBef>
              <a:spcAft>
                <a:spcPct val="0"/>
              </a:spcAft>
              <a:defRPr sz="2500">
                <a:solidFill>
                  <a:schemeClr val="tx1"/>
                </a:solidFill>
                <a:latin typeface="Tahoma" pitchFamily="34" charset="0"/>
                <a:ea typeface="MS PGothic" pitchFamily="34" charset="-128"/>
              </a:defRPr>
            </a:lvl9pPr>
          </a:lstStyle>
          <a:p>
            <a:fld id="{D1778180-185B-4878-A828-3189A8A2C881}" type="slidenum">
              <a:rPr lang="en-US" altLang="en-US" sz="1200">
                <a:latin typeface="Arial" pitchFamily="34" charset="0"/>
              </a:rPr>
              <a:pPr/>
              <a:t>2</a:t>
            </a:fld>
            <a:endParaRPr lang="en-US" altLang="en-US" sz="1200" dirty="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u="sng" dirty="0">
              <a:ea typeface="ＭＳ Ｐゴシック" charset="0"/>
              <a:cs typeface="+mn-cs"/>
            </a:endParaRPr>
          </a:p>
        </p:txBody>
      </p:sp>
    </p:spTree>
    <p:extLst>
      <p:ext uri="{BB962C8B-B14F-4D97-AF65-F5344CB8AC3E}">
        <p14:creationId xmlns:p14="http://schemas.microsoft.com/office/powerpoint/2010/main" val="307576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3</a:t>
            </a:fld>
            <a:endParaRPr lang="en-US" dirty="0"/>
          </a:p>
        </p:txBody>
      </p:sp>
    </p:spTree>
    <p:extLst>
      <p:ext uri="{BB962C8B-B14F-4D97-AF65-F5344CB8AC3E}">
        <p14:creationId xmlns:p14="http://schemas.microsoft.com/office/powerpoint/2010/main" val="122269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4</a:t>
            </a:fld>
            <a:endParaRPr lang="en-US" dirty="0"/>
          </a:p>
        </p:txBody>
      </p:sp>
    </p:spTree>
    <p:extLst>
      <p:ext uri="{BB962C8B-B14F-4D97-AF65-F5344CB8AC3E}">
        <p14:creationId xmlns:p14="http://schemas.microsoft.com/office/powerpoint/2010/main" val="10019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“Young people are the experts on their own lives.  Unfortunately, many times they are not seen as experts, and system leaders may not involve young people in decisions about their own cases, or about how the system should operate to effectively support young people, families and communities.  As a result, without this kind of engagement, systems often perpetuate negative experiences and outcomes.”  Of course, youth engagement cannot take place absent youth presence.  Since January 1, 2014, a child under the age of eighteen has been party to any action wherein such child is alleged to be dependent.  O.C.G.A. § 15-11-(2)(52) As a party, a child alleged to be dependent has the right to be present, to present evidence material to the proceedings, to cross-examine witnesses, to examine pertinent court files and records, and to appeal the orders of the court, and the right to be advised of those rights at the first hearing.  O.C.G.A. § 15-11-19 At each permanency plan hearing, the judge is required to consult with a child who has been adjudicated to be dependent in an age-appropriate manner.  O.C.G.A. § 15-11-230(e) Perhaps most importantly, given that without this right all others would be ineffective, a child who is alleged to be dependent has the right to an attorney at all stages of the dependency proceedings.  O.C.G.A. § 15-11-103 The purposes of this module are: to raise awareness about the importance of youth engagement in court proceedings; review the extent and level of engagement with youth in Georgia’s juvenile court dependency proceedings: and interactively discuss ways to effectively engage youth in their own cases in the courtroom and in chambers.  In the spirit of, “Nothing about us without us”, the judges in attendance will hear directly from a foster care alumnus what engagement in court should look like and what it sometimes looks like.    </a:t>
            </a:r>
          </a:p>
          <a:p>
            <a:pPr marL="0" marR="0">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Framework for Effectively Partnering with Young People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Annie E. Casey Foundation, November 5, 2019,  https://www.aecf.org/resources/a-framework-for-effectively-partnering-with-young-people/</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5</a:t>
            </a:fld>
            <a:endParaRPr lang="en-US" dirty="0"/>
          </a:p>
        </p:txBody>
      </p:sp>
    </p:spTree>
    <p:extLst>
      <p:ext uri="{BB962C8B-B14F-4D97-AF65-F5344CB8AC3E}">
        <p14:creationId xmlns:p14="http://schemas.microsoft.com/office/powerpoint/2010/main" val="108138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6</a:t>
            </a:fld>
            <a:endParaRPr lang="en-US" dirty="0"/>
          </a:p>
        </p:txBody>
      </p:sp>
    </p:spTree>
    <p:extLst>
      <p:ext uri="{BB962C8B-B14F-4D97-AF65-F5344CB8AC3E}">
        <p14:creationId xmlns:p14="http://schemas.microsoft.com/office/powerpoint/2010/main" val="318874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7</a:t>
            </a:fld>
            <a:endParaRPr lang="en-US" dirty="0"/>
          </a:p>
        </p:txBody>
      </p:sp>
    </p:spTree>
    <p:extLst>
      <p:ext uri="{BB962C8B-B14F-4D97-AF65-F5344CB8AC3E}">
        <p14:creationId xmlns:p14="http://schemas.microsoft.com/office/powerpoint/2010/main" val="6578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8</a:t>
            </a:fld>
            <a:endParaRPr lang="en-US" dirty="0"/>
          </a:p>
        </p:txBody>
      </p:sp>
    </p:spTree>
    <p:extLst>
      <p:ext uri="{BB962C8B-B14F-4D97-AF65-F5344CB8AC3E}">
        <p14:creationId xmlns:p14="http://schemas.microsoft.com/office/powerpoint/2010/main" val="261168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January 1, 2014</a:t>
            </a:r>
          </a:p>
          <a:p>
            <a:r>
              <a:rPr lang="en-US" dirty="0"/>
              <a:t>Ga. Code Ann., § 15-11-230</a:t>
            </a:r>
          </a:p>
          <a:p>
            <a:r>
              <a:rPr lang="en-US" b="1" dirty="0"/>
              <a:t>§ 15-11-230. Permanency plan hearing</a:t>
            </a:r>
            <a:endParaRPr lang="en-US" dirty="0"/>
          </a:p>
          <a:p>
            <a:r>
              <a:rPr lang="en-US" dirty="0">
                <a:hlinkClick r:id="rId3"/>
              </a:rPr>
              <a:t>Currentness</a:t>
            </a:r>
            <a:endParaRPr lang="en-US" dirty="0"/>
          </a:p>
          <a:p>
            <a:r>
              <a:rPr lang="en-US" dirty="0"/>
              <a:t>(a) The court shall hold a permanency plan hearing to determine the future permanent legal status of each child in DFCS custody.</a:t>
            </a:r>
          </a:p>
          <a:p>
            <a:r>
              <a:rPr lang="en-US" dirty="0"/>
              <a:t>(b) A permanency plan hearing, which considers in-state and out-of-state placement options for a child adjudicated as a dependent child, shall be held:</a:t>
            </a:r>
          </a:p>
          <a:p>
            <a:r>
              <a:rPr lang="en-US" dirty="0"/>
              <a:t>(1) No later than 30 days after DFCS has submitted a written report to the court which does not contain a plan for reunification services;</a:t>
            </a:r>
          </a:p>
          <a:p>
            <a:r>
              <a:rPr lang="en-US" dirty="0"/>
              <a:t>(2) For children under seven years of age at the time a petition is filed, no later than nine months after such child has entered foster care;</a:t>
            </a:r>
          </a:p>
          <a:p>
            <a:r>
              <a:rPr lang="en-US" dirty="0"/>
              <a:t>(3) For children seven years of age and older at the time a petition is filed, no later than 12 months after such child has entered foster care; or</a:t>
            </a:r>
          </a:p>
          <a:p>
            <a:r>
              <a:rPr lang="en-US" dirty="0"/>
              <a:t>(4) For a child in a sibling group whose members were removed from the home at the same time and in which one member of the sibling group was under seven years of age at the time a petition for dependency was filed, the permanency plan hearing shall be held no later than nine months after such child has entered foster care.</a:t>
            </a:r>
          </a:p>
          <a:p>
            <a:r>
              <a:rPr lang="en-US" dirty="0"/>
              <a:t>(c) After the initial permanency plan hearing has occurred, a permanency plan hearing shall be held not less frequently than every six months during the time a child adjudicated as a dependent child continues in DFCS custody or more frequently as deemed necessary by the court until the court determines that such child's permanency plan and goal have been achieved.</a:t>
            </a:r>
          </a:p>
          <a:p>
            <a:r>
              <a:rPr lang="en-US" dirty="0"/>
              <a:t>(d) A child adjudicated as a dependent child, his or her parent, guardian, or legal custodian, attorney, guardian ad litem, if any, foster parents if there are foster parents, any preadoptive parent or relatives providing care for such child, and other parties shall be given written notice of a permanency plan hearing at least five days in advance of such hearing and shall be advised that the permanency plan recommended by DFCS will be submitted to the court for consideration as the order of the court.</a:t>
            </a:r>
          </a:p>
          <a:p>
            <a:r>
              <a:rPr lang="en-US" dirty="0"/>
              <a:t>(e) The court shall consult with the child adjudicated as a dependent child, in an age-appropriate manner, regarding the proposed permanency plan for such child.</a:t>
            </a:r>
          </a:p>
          <a:p>
            <a:r>
              <a:rPr lang="en-US" b="1" dirty="0"/>
              <a:t>Credits</a:t>
            </a:r>
          </a:p>
          <a:p>
            <a:r>
              <a:rPr lang="en-US" dirty="0">
                <a:hlinkClick r:id="rId4"/>
              </a:rPr>
              <a:t>Laws 2013, Act 127, § 1-1, eff. Jan. 1, 2014</a:t>
            </a:r>
            <a:r>
              <a:rPr lang="en-US" dirty="0"/>
              <a:t>.</a:t>
            </a:r>
          </a:p>
          <a:p>
            <a:r>
              <a:rPr lang="en-US" dirty="0"/>
              <a:t>Ga. Code Ann., § 15-11-230, GA ST § 15-11-230</a:t>
            </a:r>
          </a:p>
          <a:p>
            <a:endParaRPr lang="en-US" dirty="0"/>
          </a:p>
        </p:txBody>
      </p:sp>
      <p:sp>
        <p:nvSpPr>
          <p:cNvPr id="4" name="Slide Number Placeholder 3"/>
          <p:cNvSpPr>
            <a:spLocks noGrp="1"/>
          </p:cNvSpPr>
          <p:nvPr>
            <p:ph type="sldNum" sz="quarter" idx="5"/>
          </p:nvPr>
        </p:nvSpPr>
        <p:spPr/>
        <p:txBody>
          <a:bodyPr/>
          <a:lstStyle/>
          <a:p>
            <a:fld id="{95A35763-4467-4DEC-BC2D-4097017E22FF}" type="slidenum">
              <a:rPr lang="en-US" smtClean="0"/>
              <a:t>9</a:t>
            </a:fld>
            <a:endParaRPr lang="en-US" dirty="0"/>
          </a:p>
        </p:txBody>
      </p:sp>
    </p:spTree>
    <p:extLst>
      <p:ext uri="{BB962C8B-B14F-4D97-AF65-F5344CB8AC3E}">
        <p14:creationId xmlns:p14="http://schemas.microsoft.com/office/powerpoint/2010/main" val="257366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a:t>April 8, 2021</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A0CEE-E79B-4E94-9CD5-C014EDCF7C1D}"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a:t>NCJFCJ and J4C</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8, 2021</a:t>
            </a:r>
            <a:endParaRPr lang="en-US" dirty="0"/>
          </a:p>
        </p:txBody>
      </p:sp>
      <p:sp>
        <p:nvSpPr>
          <p:cNvPr id="5" name="Footer Placeholder 4"/>
          <p:cNvSpPr>
            <a:spLocks noGrp="1"/>
          </p:cNvSpPr>
          <p:nvPr>
            <p:ph type="ftr" sz="quarter" idx="11"/>
          </p:nvPr>
        </p:nvSpPr>
        <p:spPr/>
        <p:txBody>
          <a:bodyPr/>
          <a:lstStyle/>
          <a:p>
            <a:r>
              <a:rPr lang="en-US"/>
              <a:t>NCJFCJ and J4C</a:t>
            </a:r>
            <a:endParaRPr lang="en-US" dirty="0"/>
          </a:p>
        </p:txBody>
      </p:sp>
      <p:sp>
        <p:nvSpPr>
          <p:cNvPr id="6" name="Slide Number Placeholder 5"/>
          <p:cNvSpPr>
            <a:spLocks noGrp="1"/>
          </p:cNvSpPr>
          <p:nvPr>
            <p:ph type="sldNum" sz="quarter" idx="12"/>
          </p:nvPr>
        </p:nvSpPr>
        <p:spPr/>
        <p:txBody>
          <a:bodyPr/>
          <a:lstStyle/>
          <a:p>
            <a:fld id="{B19A0CEE-E79B-4E94-9CD5-C014EDCF7C1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8, 2021</a:t>
            </a:r>
            <a:endParaRPr lang="en-US" dirty="0"/>
          </a:p>
        </p:txBody>
      </p:sp>
      <p:sp>
        <p:nvSpPr>
          <p:cNvPr id="5" name="Footer Placeholder 4"/>
          <p:cNvSpPr>
            <a:spLocks noGrp="1"/>
          </p:cNvSpPr>
          <p:nvPr>
            <p:ph type="ftr" sz="quarter" idx="11"/>
          </p:nvPr>
        </p:nvSpPr>
        <p:spPr/>
        <p:txBody>
          <a:bodyPr/>
          <a:lstStyle/>
          <a:p>
            <a:r>
              <a:rPr lang="en-US"/>
              <a:t>NCJFCJ and J4C</a:t>
            </a:r>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A0CEE-E79B-4E94-9CD5-C014EDCF7C1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April 8, 2021</a:t>
            </a:r>
            <a:endParaRPr lang="en-US" dirty="0"/>
          </a:p>
        </p:txBody>
      </p:sp>
      <p:sp>
        <p:nvSpPr>
          <p:cNvPr id="5" name="Footer Placeholder 4"/>
          <p:cNvSpPr>
            <a:spLocks noGrp="1"/>
          </p:cNvSpPr>
          <p:nvPr>
            <p:ph type="ftr" sz="quarter" idx="11"/>
          </p:nvPr>
        </p:nvSpPr>
        <p:spPr/>
        <p:txBody>
          <a:bodyPr/>
          <a:lstStyle/>
          <a:p>
            <a:r>
              <a:rPr lang="en-US"/>
              <a:t>NCJFCJ and J4C</a:t>
            </a:r>
            <a:endParaRPr lang="en-US" dirty="0"/>
          </a:p>
        </p:txBody>
      </p:sp>
      <p:sp>
        <p:nvSpPr>
          <p:cNvPr id="6" name="Slide Number Placeholder 5"/>
          <p:cNvSpPr>
            <a:spLocks noGrp="1"/>
          </p:cNvSpPr>
          <p:nvPr>
            <p:ph type="sldNum" sz="quarter" idx="12"/>
          </p:nvPr>
        </p:nvSpPr>
        <p:spPr/>
        <p:txBody>
          <a:bodyPr/>
          <a:lstStyle/>
          <a:p>
            <a:fld id="{B19A0CEE-E79B-4E94-9CD5-C014EDCF7C1D}"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a:t>April 8, 2021</a:t>
            </a:r>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A0CEE-E79B-4E94-9CD5-C014EDCF7C1D}"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a:t>NCJFCJ and J4C</a:t>
            </a: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April 8, 2021</a:t>
            </a:r>
            <a:endParaRPr lang="en-US" dirty="0"/>
          </a:p>
        </p:txBody>
      </p:sp>
      <p:sp>
        <p:nvSpPr>
          <p:cNvPr id="6" name="Footer Placeholder 5"/>
          <p:cNvSpPr>
            <a:spLocks noGrp="1"/>
          </p:cNvSpPr>
          <p:nvPr>
            <p:ph type="ftr" sz="quarter" idx="11"/>
          </p:nvPr>
        </p:nvSpPr>
        <p:spPr/>
        <p:txBody>
          <a:bodyPr/>
          <a:lstStyle/>
          <a:p>
            <a:r>
              <a:rPr lang="en-US"/>
              <a:t>NCJFCJ and J4C</a:t>
            </a:r>
            <a:endParaRPr lang="en-US" dirty="0"/>
          </a:p>
        </p:txBody>
      </p:sp>
      <p:sp>
        <p:nvSpPr>
          <p:cNvPr id="7" name="Slide Number Placeholder 6"/>
          <p:cNvSpPr>
            <a:spLocks noGrp="1"/>
          </p:cNvSpPr>
          <p:nvPr>
            <p:ph type="sldNum" sz="quarter" idx="12"/>
          </p:nvPr>
        </p:nvSpPr>
        <p:spPr/>
        <p:txBody>
          <a:bodyPr/>
          <a:lstStyle/>
          <a:p>
            <a:fld id="{B19A0CEE-E79B-4E94-9CD5-C014EDCF7C1D}"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April 8, 2021</a:t>
            </a:r>
            <a:endParaRPr lang="en-US" dirty="0"/>
          </a:p>
        </p:txBody>
      </p:sp>
      <p:sp>
        <p:nvSpPr>
          <p:cNvPr id="8" name="Footer Placeholder 7"/>
          <p:cNvSpPr>
            <a:spLocks noGrp="1"/>
          </p:cNvSpPr>
          <p:nvPr>
            <p:ph type="ftr" sz="quarter" idx="11"/>
          </p:nvPr>
        </p:nvSpPr>
        <p:spPr/>
        <p:txBody>
          <a:bodyPr/>
          <a:lstStyle/>
          <a:p>
            <a:r>
              <a:rPr lang="en-US"/>
              <a:t>NCJFCJ and J4C</a:t>
            </a:r>
            <a:endParaRPr lang="en-US" dirty="0"/>
          </a:p>
        </p:txBody>
      </p:sp>
      <p:sp>
        <p:nvSpPr>
          <p:cNvPr id="9" name="Slide Number Placeholder 8"/>
          <p:cNvSpPr>
            <a:spLocks noGrp="1"/>
          </p:cNvSpPr>
          <p:nvPr>
            <p:ph type="sldNum" sz="quarter" idx="12"/>
          </p:nvPr>
        </p:nvSpPr>
        <p:spPr/>
        <p:txBody>
          <a:bodyPr/>
          <a:lstStyle/>
          <a:p>
            <a:fld id="{B19A0CEE-E79B-4E94-9CD5-C014EDCF7C1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April 8, 2021</a:t>
            </a:r>
            <a:endParaRPr lang="en-US" dirty="0"/>
          </a:p>
        </p:txBody>
      </p:sp>
      <p:sp>
        <p:nvSpPr>
          <p:cNvPr id="4" name="Footer Placeholder 3"/>
          <p:cNvSpPr>
            <a:spLocks noGrp="1"/>
          </p:cNvSpPr>
          <p:nvPr>
            <p:ph type="ftr" sz="quarter" idx="11"/>
          </p:nvPr>
        </p:nvSpPr>
        <p:spPr/>
        <p:txBody>
          <a:bodyPr/>
          <a:lstStyle/>
          <a:p>
            <a:r>
              <a:rPr lang="en-US"/>
              <a:t>NCJFCJ and J4C</a:t>
            </a:r>
            <a:endParaRPr lang="en-US" dirty="0"/>
          </a:p>
        </p:txBody>
      </p:sp>
      <p:sp>
        <p:nvSpPr>
          <p:cNvPr id="5" name="Slide Number Placeholder 4"/>
          <p:cNvSpPr>
            <a:spLocks noGrp="1"/>
          </p:cNvSpPr>
          <p:nvPr>
            <p:ph type="sldNum" sz="quarter" idx="12"/>
          </p:nvPr>
        </p:nvSpPr>
        <p:spPr/>
        <p:txBody>
          <a:bodyPr/>
          <a:lstStyle/>
          <a:p>
            <a:fld id="{B19A0CEE-E79B-4E94-9CD5-C014EDCF7C1D}"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April 8, 2021</a:t>
            </a:r>
            <a:endParaRPr lang="en-US" dirty="0"/>
          </a:p>
        </p:txBody>
      </p:sp>
      <p:sp>
        <p:nvSpPr>
          <p:cNvPr id="3" name="Footer Placeholder 2"/>
          <p:cNvSpPr>
            <a:spLocks noGrp="1"/>
          </p:cNvSpPr>
          <p:nvPr>
            <p:ph type="ftr" sz="quarter" idx="11"/>
          </p:nvPr>
        </p:nvSpPr>
        <p:spPr/>
        <p:txBody>
          <a:bodyPr/>
          <a:lstStyle/>
          <a:p>
            <a:r>
              <a:rPr lang="en-US"/>
              <a:t>NCJFCJ and J4C</a:t>
            </a:r>
            <a:endParaRPr lang="en-US" dirty="0"/>
          </a:p>
        </p:txBody>
      </p:sp>
      <p:sp>
        <p:nvSpPr>
          <p:cNvPr id="4" name="Slide Number Placeholder 3"/>
          <p:cNvSpPr>
            <a:spLocks noGrp="1"/>
          </p:cNvSpPr>
          <p:nvPr>
            <p:ph type="sldNum" sz="quarter" idx="12"/>
          </p:nvPr>
        </p:nvSpPr>
        <p:spPr/>
        <p:txBody>
          <a:bodyPr/>
          <a:lstStyle/>
          <a:p>
            <a:fld id="{B19A0CEE-E79B-4E94-9CD5-C014EDCF7C1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8, 2021</a:t>
            </a:r>
            <a:endParaRPr lang="en-US" dirty="0"/>
          </a:p>
        </p:txBody>
      </p:sp>
      <p:sp>
        <p:nvSpPr>
          <p:cNvPr id="6" name="Footer Placeholder 5"/>
          <p:cNvSpPr>
            <a:spLocks noGrp="1"/>
          </p:cNvSpPr>
          <p:nvPr>
            <p:ph type="ftr" sz="quarter" idx="11"/>
          </p:nvPr>
        </p:nvSpPr>
        <p:spPr/>
        <p:txBody>
          <a:bodyPr/>
          <a:lstStyle/>
          <a:p>
            <a:r>
              <a:rPr lang="en-US"/>
              <a:t>NCJFCJ and J4C</a:t>
            </a:r>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A0CEE-E79B-4E94-9CD5-C014EDCF7C1D}"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8, 2021</a:t>
            </a:r>
            <a:endParaRPr lang="en-US" dirty="0"/>
          </a:p>
        </p:txBody>
      </p:sp>
      <p:sp>
        <p:nvSpPr>
          <p:cNvPr id="6" name="Footer Placeholder 5"/>
          <p:cNvSpPr>
            <a:spLocks noGrp="1"/>
          </p:cNvSpPr>
          <p:nvPr>
            <p:ph type="ftr" sz="quarter" idx="11"/>
          </p:nvPr>
        </p:nvSpPr>
        <p:spPr/>
        <p:txBody>
          <a:bodyPr/>
          <a:lstStyle/>
          <a:p>
            <a:r>
              <a:rPr lang="en-US"/>
              <a:t>NCJFCJ and J4C</a:t>
            </a:r>
            <a:endParaRPr lang="en-US" dirty="0"/>
          </a:p>
        </p:txBody>
      </p:sp>
      <p:sp>
        <p:nvSpPr>
          <p:cNvPr id="7" name="Slide Number Placeholder 6"/>
          <p:cNvSpPr>
            <a:spLocks noGrp="1"/>
          </p:cNvSpPr>
          <p:nvPr>
            <p:ph type="sldNum" sz="quarter" idx="12"/>
          </p:nvPr>
        </p:nvSpPr>
        <p:spPr/>
        <p:txBody>
          <a:bodyPr/>
          <a:lstStyle/>
          <a:p>
            <a:fld id="{B19A0CEE-E79B-4E94-9CD5-C014EDCF7C1D}"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n-US"/>
              <a:t>April 8, 2021</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a:t>NCJFCJ and J4C</a:t>
            </a:r>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A0CEE-E79B-4E94-9CD5-C014EDCF7C1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echnofaq.org/posts/2017/01/fundamental-planning-tips-for-planning-an-online-ev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cottbradley.name/goal-setting-worksheet-how-to-achieve-any-goal-you-have-set-for-yourself-following-this-proven-syste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oolcatteacher.blogspot.com/2012/05/10-terrible-traits-of-lousy-leader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ommons.wikimedia.org/wiki/File:Afro_american_father_and_son_fishing.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impulsatuproyecto.blogspot.com/2013/04/nuevas-modalidades-de-contrato-destinados-a-jovenes-y-emprendedor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302" y="2514600"/>
            <a:ext cx="6691144" cy="3477875"/>
          </a:xfrm>
          <a:prstGeom prst="rect">
            <a:avLst/>
          </a:prstGeom>
          <a:noFill/>
        </p:spPr>
        <p:txBody>
          <a:bodyPr wrap="square" rtlCol="0">
            <a:spAutoFit/>
          </a:bodyPr>
          <a:lstStyle/>
          <a:p>
            <a:pPr algn="ctr"/>
            <a:r>
              <a:rPr lang="en-US" sz="2000" b="1" dirty="0">
                <a:solidFill>
                  <a:schemeClr val="bg1"/>
                </a:solidFill>
              </a:rPr>
              <a:t>Multi-Disciplinary</a:t>
            </a:r>
          </a:p>
          <a:p>
            <a:pPr algn="ctr"/>
            <a:r>
              <a:rPr lang="en-US" sz="2000" b="1" dirty="0">
                <a:solidFill>
                  <a:schemeClr val="bg1"/>
                </a:solidFill>
              </a:rPr>
              <a:t>Child Abuse and Neglect Institute</a:t>
            </a:r>
          </a:p>
          <a:p>
            <a:pPr algn="ctr"/>
            <a:endParaRPr lang="en-US" sz="2000" b="1" i="1" dirty="0">
              <a:solidFill>
                <a:schemeClr val="bg1"/>
              </a:solidFill>
            </a:endParaRPr>
          </a:p>
          <a:p>
            <a:pPr algn="ctr"/>
            <a:r>
              <a:rPr lang="en-US" b="1" dirty="0">
                <a:solidFill>
                  <a:schemeClr val="bg1"/>
                </a:solidFill>
                <a:latin typeface="+mj-lt"/>
              </a:rPr>
              <a:t>Basic and Best Practices in Conducting Permanency Hearings</a:t>
            </a:r>
            <a:endParaRPr lang="en-US" dirty="0">
              <a:solidFill>
                <a:schemeClr val="bg1"/>
              </a:solidFill>
              <a:latin typeface="+mj-lt"/>
            </a:endParaRPr>
          </a:p>
          <a:p>
            <a:pPr algn="ctr"/>
            <a:endParaRPr lang="en-US" sz="2000" b="1" dirty="0">
              <a:solidFill>
                <a:schemeClr val="bg1"/>
              </a:solidFill>
            </a:endParaRPr>
          </a:p>
          <a:p>
            <a:pPr algn="ctr"/>
            <a:endParaRPr lang="en-US" sz="2000" b="1" dirty="0">
              <a:solidFill>
                <a:schemeClr val="bg1"/>
              </a:solidFill>
            </a:endParaRPr>
          </a:p>
          <a:p>
            <a:pPr algn="ctr"/>
            <a:r>
              <a:rPr lang="en-US" b="1" dirty="0">
                <a:solidFill>
                  <a:schemeClr val="bg1"/>
                </a:solidFill>
              </a:rPr>
              <a:t>Judge R. Michael Key</a:t>
            </a:r>
          </a:p>
          <a:p>
            <a:pPr algn="ctr"/>
            <a:endParaRPr lang="en-US" b="1" dirty="0">
              <a:solidFill>
                <a:schemeClr val="bg1"/>
              </a:solidFill>
            </a:endParaRPr>
          </a:p>
          <a:p>
            <a:pPr algn="ctr"/>
            <a:endParaRPr lang="en-US" b="1" dirty="0">
              <a:solidFill>
                <a:schemeClr val="bg1"/>
              </a:solidFill>
            </a:endParaRPr>
          </a:p>
          <a:p>
            <a:pPr algn="ctr"/>
            <a:r>
              <a:rPr lang="en-US" sz="1600" b="1" dirty="0">
                <a:solidFill>
                  <a:schemeClr val="bg1"/>
                </a:solidFill>
              </a:rPr>
              <a:t>Georgia Supreme Court Committee on Justice for Children </a:t>
            </a:r>
          </a:p>
          <a:p>
            <a:pPr algn="ctr"/>
            <a:r>
              <a:rPr lang="en-US" sz="1600" b="1" dirty="0">
                <a:solidFill>
                  <a:schemeClr val="bg1"/>
                </a:solidFill>
                <a:latin typeface="Arial Narrow" panose="020B0606020202030204" pitchFamily="34" charset="0"/>
              </a:rPr>
              <a:t> and</a:t>
            </a:r>
          </a:p>
          <a:p>
            <a:pPr algn="ctr"/>
            <a:r>
              <a:rPr lang="en-US" sz="1600" b="1" dirty="0">
                <a:solidFill>
                  <a:schemeClr val="bg1"/>
                </a:solidFill>
                <a:latin typeface="Arial Narrow" panose="020B0606020202030204" pitchFamily="34" charset="0"/>
              </a:rPr>
              <a:t>National Council of Juvenile and Family Court Judges</a:t>
            </a:r>
          </a:p>
        </p:txBody>
      </p:sp>
      <p:sp>
        <p:nvSpPr>
          <p:cNvPr id="15" name="Rectangle 14"/>
          <p:cNvSpPr/>
          <p:nvPr/>
        </p:nvSpPr>
        <p:spPr>
          <a:xfrm>
            <a:off x="0" y="76200"/>
            <a:ext cx="9028922"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jnoble\Desktop\6a00d8345189aa69e2017c3582175e970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 y="0"/>
            <a:ext cx="9144000" cy="3041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highergroundcg.com/wp-content/uploads/2013/07/Puzzle-Pieces.jpg"/>
          <p:cNvPicPr/>
          <p:nvPr/>
        </p:nvPicPr>
        <p:blipFill>
          <a:blip r:embed="rId4">
            <a:extLst>
              <a:ext uri="{28A0092B-C50C-407E-A947-70E740481C1C}">
                <a14:useLocalDpi xmlns:a14="http://schemas.microsoft.com/office/drawing/2010/main" val="0"/>
              </a:ext>
            </a:extLst>
          </a:blip>
          <a:srcRect/>
          <a:stretch>
            <a:fillRect/>
          </a:stretch>
        </p:blipFill>
        <p:spPr bwMode="auto">
          <a:xfrm>
            <a:off x="6973078" y="3200400"/>
            <a:ext cx="2018522" cy="2133600"/>
          </a:xfrm>
          <a:prstGeom prst="rect">
            <a:avLst/>
          </a:prstGeom>
          <a:noFill/>
          <a:ln>
            <a:noFill/>
          </a:ln>
        </p:spPr>
      </p:pic>
      <p:sp>
        <p:nvSpPr>
          <p:cNvPr id="2" name="TextBox 1"/>
          <p:cNvSpPr txBox="1"/>
          <p:nvPr/>
        </p:nvSpPr>
        <p:spPr>
          <a:xfrm>
            <a:off x="7281731" y="5410200"/>
            <a:ext cx="1483035" cy="1200329"/>
          </a:xfrm>
          <a:prstGeom prst="rect">
            <a:avLst/>
          </a:prstGeom>
          <a:noFill/>
        </p:spPr>
        <p:txBody>
          <a:bodyPr wrap="none" rtlCol="0">
            <a:spAutoFit/>
          </a:bodyPr>
          <a:lstStyle/>
          <a:p>
            <a:pPr algn="ctr"/>
            <a:r>
              <a:rPr lang="en-US" dirty="0"/>
              <a:t>MD CANI</a:t>
            </a:r>
          </a:p>
          <a:p>
            <a:pPr algn="ctr"/>
            <a:r>
              <a:rPr lang="en-US" dirty="0"/>
              <a:t>Focus on</a:t>
            </a:r>
          </a:p>
          <a:p>
            <a:pPr algn="ctr"/>
            <a:r>
              <a:rPr lang="en-US" dirty="0"/>
              <a:t> Permanency</a:t>
            </a:r>
            <a:br>
              <a:rPr lang="en-US" dirty="0"/>
            </a:br>
            <a:r>
              <a:rPr lang="en-US" dirty="0"/>
              <a:t>2021</a:t>
            </a:r>
          </a:p>
        </p:txBody>
      </p:sp>
    </p:spTree>
    <p:extLst>
      <p:ext uri="{BB962C8B-B14F-4D97-AF65-F5344CB8AC3E}">
        <p14:creationId xmlns:p14="http://schemas.microsoft.com/office/powerpoint/2010/main" val="253647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09DC-0041-45A2-953C-AD85C3E2DD37}"/>
              </a:ext>
            </a:extLst>
          </p:cNvPr>
          <p:cNvSpPr>
            <a:spLocks noGrp="1"/>
          </p:cNvSpPr>
          <p:nvPr>
            <p:ph idx="1"/>
          </p:nvPr>
        </p:nvSpPr>
        <p:spPr>
          <a:xfrm>
            <a:off x="380999" y="1600200"/>
            <a:ext cx="8407893" cy="4910329"/>
          </a:xfrm>
        </p:spPr>
        <p:txBody>
          <a:bodyPr>
            <a:normAutofit/>
          </a:bodyPr>
          <a:lstStyle/>
          <a:p>
            <a:r>
              <a:rPr lang="en-US" sz="1800" dirty="0"/>
              <a:t>What:  A written report recommending a permanency plan for child</a:t>
            </a:r>
          </a:p>
          <a:p>
            <a:r>
              <a:rPr lang="en-US" sz="1800" dirty="0"/>
              <a:t>When:  At least five days prior to the hearing (which means seven </a:t>
            </a:r>
          </a:p>
          <a:p>
            <a:pPr marL="45720" indent="0">
              <a:buNone/>
            </a:pPr>
            <a:r>
              <a:rPr lang="en-US" sz="1800" dirty="0"/>
              <a:t>   days, or more if there is an intervening holiday)</a:t>
            </a:r>
          </a:p>
          <a:p>
            <a:r>
              <a:rPr lang="en-US" sz="1800" u="sng" dirty="0"/>
              <a:t>Content, generally</a:t>
            </a:r>
            <a:r>
              <a:rPr lang="en-US" sz="1800" dirty="0"/>
              <a:t>:  Documentation of the steps to be taken by DFCS to finalize the permanent placement for such child</a:t>
            </a:r>
          </a:p>
          <a:p>
            <a:r>
              <a:rPr lang="en-US" sz="1800" u="sng" dirty="0"/>
              <a:t>Content, specifically</a:t>
            </a:r>
            <a:r>
              <a:rPr lang="en-US" sz="1800" dirty="0"/>
              <a:t>:</a:t>
            </a:r>
          </a:p>
          <a:p>
            <a:pPr lvl="1"/>
            <a:r>
              <a:rPr lang="en-US" dirty="0"/>
              <a:t>Name, address and phone number</a:t>
            </a:r>
          </a:p>
          <a:p>
            <a:pPr marL="365760" lvl="1" indent="0">
              <a:buNone/>
            </a:pPr>
            <a:r>
              <a:rPr lang="en-US" dirty="0"/>
              <a:t>   of the child’s parent, guardian, or </a:t>
            </a:r>
          </a:p>
          <a:p>
            <a:pPr marL="365760" lvl="1" indent="0">
              <a:buNone/>
            </a:pPr>
            <a:r>
              <a:rPr lang="en-US" dirty="0"/>
              <a:t>   legal custodian</a:t>
            </a:r>
          </a:p>
          <a:p>
            <a:pPr lvl="1"/>
            <a:r>
              <a:rPr lang="en-US" dirty="0"/>
              <a:t>Date of removal and date of </a:t>
            </a:r>
          </a:p>
          <a:p>
            <a:pPr marL="365760" lvl="1" indent="0">
              <a:buNone/>
            </a:pPr>
            <a:r>
              <a:rPr lang="en-US" dirty="0"/>
              <a:t>   placement in foster care</a:t>
            </a:r>
          </a:p>
          <a:p>
            <a:pPr lvl="1"/>
            <a:r>
              <a:rPr lang="en-US" dirty="0"/>
              <a:t>Current placement and new</a:t>
            </a:r>
          </a:p>
          <a:p>
            <a:pPr marL="365760" lvl="1" indent="0">
              <a:buNone/>
            </a:pPr>
            <a:r>
              <a:rPr lang="en-US" dirty="0"/>
              <a:t>   placement, where applicable</a:t>
            </a:r>
          </a:p>
          <a:p>
            <a:pPr lvl="1"/>
            <a:r>
              <a:rPr lang="en-US" dirty="0"/>
              <a:t>Basis for out of home placement</a:t>
            </a:r>
          </a:p>
          <a:p>
            <a:pPr lvl="1"/>
            <a:endParaRPr lang="en-US" sz="1600" dirty="0"/>
          </a:p>
          <a:p>
            <a:endParaRPr lang="en-US" dirty="0"/>
          </a:p>
        </p:txBody>
      </p:sp>
      <p:sp>
        <p:nvSpPr>
          <p:cNvPr id="3" name="Date Placeholder 2">
            <a:extLst>
              <a:ext uri="{FF2B5EF4-FFF2-40B4-BE49-F238E27FC236}">
                <a16:creationId xmlns:a16="http://schemas.microsoft.com/office/drawing/2014/main" id="{7BAE0120-5412-4124-BFDC-BC96B9E5944C}"/>
              </a:ext>
            </a:extLst>
          </p:cNvPr>
          <p:cNvSpPr>
            <a:spLocks noGrp="1"/>
          </p:cNvSpPr>
          <p:nvPr>
            <p:ph type="dt" sz="half" idx="10"/>
          </p:nvPr>
        </p:nvSpPr>
        <p:spPr/>
        <p:txBody>
          <a:bodyPr/>
          <a:lstStyle/>
          <a:p>
            <a:r>
              <a:rPr lang="en-US"/>
              <a:t>April 8, 2021</a:t>
            </a:r>
            <a:endParaRPr lang="en-US" dirty="0"/>
          </a:p>
        </p:txBody>
      </p:sp>
      <p:sp>
        <p:nvSpPr>
          <p:cNvPr id="4" name="Footer Placeholder 3">
            <a:extLst>
              <a:ext uri="{FF2B5EF4-FFF2-40B4-BE49-F238E27FC236}">
                <a16:creationId xmlns:a16="http://schemas.microsoft.com/office/drawing/2014/main" id="{31F484A1-5776-4978-9F68-EBAD75B8F626}"/>
              </a:ext>
            </a:extLst>
          </p:cNvPr>
          <p:cNvSpPr>
            <a:spLocks noGrp="1"/>
          </p:cNvSpPr>
          <p:nvPr>
            <p:ph type="ftr" sz="quarter" idx="11"/>
          </p:nvPr>
        </p:nvSpPr>
        <p:spPr/>
        <p:txBody>
          <a:bodyPr/>
          <a:lstStyle/>
          <a:p>
            <a:r>
              <a:rPr lang="en-US"/>
              <a:t>NCJFCJ and J4C</a:t>
            </a:r>
            <a:endParaRPr lang="en-US" dirty="0"/>
          </a:p>
        </p:txBody>
      </p:sp>
      <p:sp>
        <p:nvSpPr>
          <p:cNvPr id="6" name="Title 5">
            <a:extLst>
              <a:ext uri="{FF2B5EF4-FFF2-40B4-BE49-F238E27FC236}">
                <a16:creationId xmlns:a16="http://schemas.microsoft.com/office/drawing/2014/main" id="{3037CDF7-4F47-40BF-AF1E-E03C3C7FD10A}"/>
              </a:ext>
            </a:extLst>
          </p:cNvPr>
          <p:cNvSpPr>
            <a:spLocks noGrp="1"/>
          </p:cNvSpPr>
          <p:nvPr>
            <p:ph type="title"/>
          </p:nvPr>
        </p:nvSpPr>
        <p:spPr/>
        <p:txBody>
          <a:bodyPr/>
          <a:lstStyle/>
          <a:p>
            <a:r>
              <a:rPr lang="en-US" dirty="0"/>
              <a:t>Permanency plan report</a:t>
            </a:r>
            <a:br>
              <a:rPr lang="en-US" dirty="0"/>
            </a:br>
            <a:r>
              <a:rPr lang="en-US" dirty="0"/>
              <a:t>O.C.G.A. section 15-11-231</a:t>
            </a:r>
          </a:p>
        </p:txBody>
      </p:sp>
      <p:pic>
        <p:nvPicPr>
          <p:cNvPr id="11" name="Picture 10">
            <a:extLst>
              <a:ext uri="{FF2B5EF4-FFF2-40B4-BE49-F238E27FC236}">
                <a16:creationId xmlns:a16="http://schemas.microsoft.com/office/drawing/2014/main" id="{9167A155-91D0-487E-A66D-67CE36B24C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9985" y="3494344"/>
            <a:ext cx="3944226" cy="2690854"/>
          </a:xfrm>
          <a:prstGeom prst="rect">
            <a:avLst/>
          </a:prstGeom>
        </p:spPr>
      </p:pic>
      <p:sp>
        <p:nvSpPr>
          <p:cNvPr id="13" name="Slide Number Placeholder 12">
            <a:extLst>
              <a:ext uri="{FF2B5EF4-FFF2-40B4-BE49-F238E27FC236}">
                <a16:creationId xmlns:a16="http://schemas.microsoft.com/office/drawing/2014/main" id="{1C174503-306A-4802-B686-D4F576F1C187}"/>
              </a:ext>
            </a:extLst>
          </p:cNvPr>
          <p:cNvSpPr>
            <a:spLocks noGrp="1"/>
          </p:cNvSpPr>
          <p:nvPr>
            <p:ph type="sldNum" sz="quarter" idx="12"/>
          </p:nvPr>
        </p:nvSpPr>
        <p:spPr/>
        <p:txBody>
          <a:bodyPr/>
          <a:lstStyle/>
          <a:p>
            <a:fld id="{B19A0CEE-E79B-4E94-9CD5-C014EDCF7C1D}" type="slidenum">
              <a:rPr lang="en-US" smtClean="0"/>
              <a:t>10</a:t>
            </a:fld>
            <a:endParaRPr lang="en-US" dirty="0"/>
          </a:p>
        </p:txBody>
      </p:sp>
    </p:spTree>
    <p:extLst>
      <p:ext uri="{BB962C8B-B14F-4D97-AF65-F5344CB8AC3E}">
        <p14:creationId xmlns:p14="http://schemas.microsoft.com/office/powerpoint/2010/main" val="237092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09DC-0041-45A2-953C-AD85C3E2DD37}"/>
              </a:ext>
            </a:extLst>
          </p:cNvPr>
          <p:cNvSpPr>
            <a:spLocks noGrp="1"/>
          </p:cNvSpPr>
          <p:nvPr>
            <p:ph idx="1"/>
          </p:nvPr>
        </p:nvSpPr>
        <p:spPr>
          <a:xfrm>
            <a:off x="380999" y="1566671"/>
            <a:ext cx="8407893" cy="4910329"/>
          </a:xfrm>
        </p:spPr>
        <p:txBody>
          <a:bodyPr>
            <a:normAutofit/>
          </a:bodyPr>
          <a:lstStyle/>
          <a:p>
            <a:r>
              <a:rPr lang="en-US" sz="1800" dirty="0"/>
              <a:t>Content of Permanency Plan Report, continued:</a:t>
            </a:r>
          </a:p>
          <a:p>
            <a:pPr lvl="1"/>
            <a:r>
              <a:rPr lang="en-US" dirty="0"/>
              <a:t>Availability of family, fictive kin, etc.</a:t>
            </a:r>
          </a:p>
          <a:p>
            <a:pPr lvl="1"/>
            <a:r>
              <a:rPr lang="en-US" dirty="0"/>
              <a:t>Documentation that placement was not available in school district where child was enrolled prior to removal</a:t>
            </a:r>
          </a:p>
          <a:p>
            <a:pPr lvl="1"/>
            <a:r>
              <a:rPr lang="en-US" dirty="0"/>
              <a:t>Review of services, both available and unavailable</a:t>
            </a:r>
          </a:p>
          <a:p>
            <a:pPr lvl="1"/>
            <a:r>
              <a:rPr lang="en-US" dirty="0"/>
              <a:t>Services provided or considered to meet the needs of the child and the child’s family</a:t>
            </a:r>
          </a:p>
          <a:p>
            <a:pPr lvl="1"/>
            <a:r>
              <a:rPr lang="en-US" dirty="0"/>
              <a:t>The permanency goal</a:t>
            </a:r>
          </a:p>
          <a:p>
            <a:pPr lvl="1"/>
            <a:r>
              <a:rPr lang="en-US" dirty="0"/>
              <a:t>Documentation from O.C.G.A. Section</a:t>
            </a:r>
          </a:p>
          <a:p>
            <a:pPr marL="365760" lvl="1" indent="0">
              <a:buNone/>
            </a:pPr>
            <a:r>
              <a:rPr lang="en-US" dirty="0"/>
              <a:t>  15-11-201(b)(14)</a:t>
            </a:r>
          </a:p>
          <a:p>
            <a:pPr lvl="1"/>
            <a:r>
              <a:rPr lang="en-US" dirty="0"/>
              <a:t>Transition from foster care if 14 years </a:t>
            </a:r>
          </a:p>
          <a:p>
            <a:pPr marL="365760" lvl="1" indent="0">
              <a:buNone/>
            </a:pPr>
            <a:r>
              <a:rPr lang="en-US" dirty="0"/>
              <a:t>   of age or older</a:t>
            </a:r>
          </a:p>
          <a:p>
            <a:pPr lvl="1"/>
            <a:r>
              <a:rPr lang="en-US" dirty="0"/>
              <a:t>Recruitment efforts for TPR or change of </a:t>
            </a:r>
          </a:p>
          <a:p>
            <a:pPr marL="365760" lvl="1" indent="0">
              <a:buNone/>
            </a:pPr>
            <a:r>
              <a:rPr lang="en-US" dirty="0"/>
              <a:t>   placement</a:t>
            </a:r>
          </a:p>
          <a:p>
            <a:pPr lvl="1"/>
            <a:r>
              <a:rPr lang="en-US" dirty="0"/>
              <a:t>QRTP requirements</a:t>
            </a:r>
          </a:p>
          <a:p>
            <a:pPr marL="45720" indent="0">
              <a:buNone/>
            </a:pPr>
            <a:endParaRPr lang="en-US" dirty="0"/>
          </a:p>
        </p:txBody>
      </p:sp>
      <p:sp>
        <p:nvSpPr>
          <p:cNvPr id="3" name="Date Placeholder 2">
            <a:extLst>
              <a:ext uri="{FF2B5EF4-FFF2-40B4-BE49-F238E27FC236}">
                <a16:creationId xmlns:a16="http://schemas.microsoft.com/office/drawing/2014/main" id="{7BAE0120-5412-4124-BFDC-BC96B9E5944C}"/>
              </a:ext>
            </a:extLst>
          </p:cNvPr>
          <p:cNvSpPr>
            <a:spLocks noGrp="1"/>
          </p:cNvSpPr>
          <p:nvPr>
            <p:ph type="dt" sz="half" idx="10"/>
          </p:nvPr>
        </p:nvSpPr>
        <p:spPr/>
        <p:txBody>
          <a:bodyPr/>
          <a:lstStyle/>
          <a:p>
            <a:r>
              <a:rPr lang="en-US"/>
              <a:t>April 8, 2021</a:t>
            </a:r>
            <a:endParaRPr lang="en-US" dirty="0"/>
          </a:p>
        </p:txBody>
      </p:sp>
      <p:sp>
        <p:nvSpPr>
          <p:cNvPr id="4" name="Footer Placeholder 3">
            <a:extLst>
              <a:ext uri="{FF2B5EF4-FFF2-40B4-BE49-F238E27FC236}">
                <a16:creationId xmlns:a16="http://schemas.microsoft.com/office/drawing/2014/main" id="{31F484A1-5776-4978-9F68-EBAD75B8F626}"/>
              </a:ext>
            </a:extLst>
          </p:cNvPr>
          <p:cNvSpPr>
            <a:spLocks noGrp="1"/>
          </p:cNvSpPr>
          <p:nvPr>
            <p:ph type="ftr" sz="quarter" idx="11"/>
          </p:nvPr>
        </p:nvSpPr>
        <p:spPr/>
        <p:txBody>
          <a:bodyPr/>
          <a:lstStyle/>
          <a:p>
            <a:r>
              <a:rPr lang="en-US"/>
              <a:t>NCJFCJ and J4C</a:t>
            </a:r>
            <a:endParaRPr lang="en-US" dirty="0"/>
          </a:p>
        </p:txBody>
      </p:sp>
      <p:sp>
        <p:nvSpPr>
          <p:cNvPr id="6" name="Title 5">
            <a:extLst>
              <a:ext uri="{FF2B5EF4-FFF2-40B4-BE49-F238E27FC236}">
                <a16:creationId xmlns:a16="http://schemas.microsoft.com/office/drawing/2014/main" id="{3037CDF7-4F47-40BF-AF1E-E03C3C7FD10A}"/>
              </a:ext>
            </a:extLst>
          </p:cNvPr>
          <p:cNvSpPr>
            <a:spLocks noGrp="1"/>
          </p:cNvSpPr>
          <p:nvPr>
            <p:ph type="title"/>
          </p:nvPr>
        </p:nvSpPr>
        <p:spPr/>
        <p:txBody>
          <a:bodyPr/>
          <a:lstStyle/>
          <a:p>
            <a:r>
              <a:rPr lang="en-US" dirty="0"/>
              <a:t>Permanency plan report</a:t>
            </a:r>
            <a:br>
              <a:rPr lang="en-US" dirty="0"/>
            </a:br>
            <a:r>
              <a:rPr lang="en-US" dirty="0"/>
              <a:t>O.C.G.A. section 15-11-231, cont’d.</a:t>
            </a:r>
          </a:p>
        </p:txBody>
      </p:sp>
      <p:pic>
        <p:nvPicPr>
          <p:cNvPr id="8" name="Picture 7">
            <a:extLst>
              <a:ext uri="{FF2B5EF4-FFF2-40B4-BE49-F238E27FC236}">
                <a16:creationId xmlns:a16="http://schemas.microsoft.com/office/drawing/2014/main" id="{8BA34163-E1C1-4F1A-8AF5-8F136C98A4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25549" y="3962400"/>
            <a:ext cx="3118601" cy="2087003"/>
          </a:xfrm>
          <a:prstGeom prst="rect">
            <a:avLst/>
          </a:prstGeom>
        </p:spPr>
      </p:pic>
      <p:sp>
        <p:nvSpPr>
          <p:cNvPr id="10" name="Slide Number Placeholder 9">
            <a:extLst>
              <a:ext uri="{FF2B5EF4-FFF2-40B4-BE49-F238E27FC236}">
                <a16:creationId xmlns:a16="http://schemas.microsoft.com/office/drawing/2014/main" id="{BFBB6C6C-1233-47B5-A4CE-68E00D4C16F9}"/>
              </a:ext>
            </a:extLst>
          </p:cNvPr>
          <p:cNvSpPr>
            <a:spLocks noGrp="1"/>
          </p:cNvSpPr>
          <p:nvPr>
            <p:ph type="sldNum" sz="quarter" idx="12"/>
          </p:nvPr>
        </p:nvSpPr>
        <p:spPr/>
        <p:txBody>
          <a:bodyPr/>
          <a:lstStyle/>
          <a:p>
            <a:fld id="{B19A0CEE-E79B-4E94-9CD5-C014EDCF7C1D}" type="slidenum">
              <a:rPr lang="en-US" smtClean="0"/>
              <a:t>11</a:t>
            </a:fld>
            <a:endParaRPr lang="en-US" dirty="0"/>
          </a:p>
        </p:txBody>
      </p:sp>
    </p:spTree>
    <p:extLst>
      <p:ext uri="{BB962C8B-B14F-4D97-AF65-F5344CB8AC3E}">
        <p14:creationId xmlns:p14="http://schemas.microsoft.com/office/powerpoint/2010/main" val="319930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E06309-5BB8-4115-A676-89F923B2F5FC}"/>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6241567F-691D-4ACE-A7BB-2283A5944B66}"/>
              </a:ext>
            </a:extLst>
          </p:cNvPr>
          <p:cNvSpPr>
            <a:spLocks noGrp="1"/>
          </p:cNvSpPr>
          <p:nvPr>
            <p:ph type="title"/>
          </p:nvPr>
        </p:nvSpPr>
        <p:spPr/>
        <p:txBody>
          <a:bodyPr/>
          <a:lstStyle/>
          <a:p>
            <a:r>
              <a:rPr lang="en-US" dirty="0"/>
              <a:t>PERMANENCY PLAN HEARING</a:t>
            </a:r>
            <a:br>
              <a:rPr lang="en-US" dirty="0"/>
            </a:br>
            <a:r>
              <a:rPr lang="en-US" dirty="0"/>
              <a:t>O.C.G.A. Section 15-11-232</a:t>
            </a:r>
          </a:p>
        </p:txBody>
      </p:sp>
      <p:sp>
        <p:nvSpPr>
          <p:cNvPr id="7" name="Content Placeholder 6">
            <a:extLst>
              <a:ext uri="{FF2B5EF4-FFF2-40B4-BE49-F238E27FC236}">
                <a16:creationId xmlns:a16="http://schemas.microsoft.com/office/drawing/2014/main" id="{345972B9-4E6C-43B8-9CC8-C5A63D1EA1A1}"/>
              </a:ext>
            </a:extLst>
          </p:cNvPr>
          <p:cNvSpPr>
            <a:spLocks noGrp="1"/>
          </p:cNvSpPr>
          <p:nvPr>
            <p:ph idx="1"/>
          </p:nvPr>
        </p:nvSpPr>
        <p:spPr>
          <a:xfrm>
            <a:off x="190130" y="1691840"/>
            <a:ext cx="8762999" cy="4951078"/>
          </a:xfrm>
        </p:spPr>
        <p:txBody>
          <a:bodyPr>
            <a:normAutofit/>
          </a:bodyPr>
          <a:lstStyle/>
          <a:p>
            <a:pPr>
              <a:buFont typeface="Wingdings" panose="05000000000000000000" pitchFamily="2" charset="2"/>
              <a:buChar char="§"/>
            </a:pPr>
            <a:r>
              <a:rPr lang="en-US" sz="1800" dirty="0">
                <a:solidFill>
                  <a:schemeClr val="tx1"/>
                </a:solidFill>
              </a:rPr>
              <a:t>The Court shall make findings of fact that include:</a:t>
            </a:r>
          </a:p>
          <a:p>
            <a:pPr lvl="1"/>
            <a:r>
              <a:rPr lang="en-US" dirty="0">
                <a:solidFill>
                  <a:schemeClr val="tx1"/>
                </a:solidFill>
              </a:rPr>
              <a:t>Reasonable efforts to</a:t>
            </a:r>
            <a:r>
              <a:rPr lang="en-US" u="sng" dirty="0">
                <a:solidFill>
                  <a:schemeClr val="tx1"/>
                </a:solidFill>
              </a:rPr>
              <a:t> finalize </a:t>
            </a:r>
            <a:r>
              <a:rPr lang="en-US" dirty="0">
                <a:solidFill>
                  <a:schemeClr val="tx1"/>
                </a:solidFill>
              </a:rPr>
              <a:t>the permanency plan</a:t>
            </a:r>
          </a:p>
          <a:p>
            <a:pPr lvl="1"/>
            <a:r>
              <a:rPr lang="en-US" dirty="0">
                <a:solidFill>
                  <a:schemeClr val="tx1"/>
                </a:solidFill>
              </a:rPr>
              <a:t>Continuing necessity for and the safety and appropriateness of the placement</a:t>
            </a:r>
          </a:p>
          <a:p>
            <a:pPr lvl="2"/>
            <a:r>
              <a:rPr lang="en-US" sz="1800" dirty="0">
                <a:solidFill>
                  <a:schemeClr val="tx1"/>
                </a:solidFill>
              </a:rPr>
              <a:t>Can the child go home today?</a:t>
            </a:r>
          </a:p>
          <a:p>
            <a:pPr lvl="2"/>
            <a:r>
              <a:rPr lang="en-US" sz="1800" dirty="0">
                <a:solidFill>
                  <a:schemeClr val="tx1"/>
                </a:solidFill>
              </a:rPr>
              <a:t>Would we remove the child </a:t>
            </a:r>
          </a:p>
          <a:p>
            <a:pPr marL="640080" lvl="2" indent="0">
              <a:buNone/>
            </a:pPr>
            <a:r>
              <a:rPr lang="en-US" sz="1800" dirty="0">
                <a:solidFill>
                  <a:schemeClr val="tx1"/>
                </a:solidFill>
              </a:rPr>
              <a:t>   today?</a:t>
            </a:r>
          </a:p>
          <a:p>
            <a:pPr lvl="1"/>
            <a:r>
              <a:rPr lang="en-US" dirty="0">
                <a:solidFill>
                  <a:schemeClr val="tx1"/>
                </a:solidFill>
              </a:rPr>
              <a:t>Compliance with permanency</a:t>
            </a:r>
          </a:p>
          <a:p>
            <a:pPr marL="365760" lvl="1" indent="0">
              <a:buNone/>
            </a:pPr>
            <a:r>
              <a:rPr lang="en-US" dirty="0">
                <a:solidFill>
                  <a:schemeClr val="tx1"/>
                </a:solidFill>
              </a:rPr>
              <a:t>   plan by DFCS, parties and any </a:t>
            </a:r>
          </a:p>
          <a:p>
            <a:pPr marL="365760" lvl="1" indent="0">
              <a:buNone/>
            </a:pPr>
            <a:r>
              <a:rPr lang="en-US" dirty="0">
                <a:solidFill>
                  <a:schemeClr val="tx1"/>
                </a:solidFill>
              </a:rPr>
              <a:t>   service providers</a:t>
            </a:r>
          </a:p>
          <a:p>
            <a:pPr lvl="1"/>
            <a:r>
              <a:rPr lang="en-US" sz="1800" dirty="0">
                <a:solidFill>
                  <a:schemeClr val="tx1"/>
                </a:solidFill>
              </a:rPr>
              <a:t>Efforts to involve appropriate </a:t>
            </a:r>
          </a:p>
          <a:p>
            <a:pPr marL="365760" lvl="1" indent="0">
              <a:buNone/>
            </a:pPr>
            <a:r>
              <a:rPr lang="en-US" dirty="0">
                <a:solidFill>
                  <a:schemeClr val="tx1"/>
                </a:solidFill>
              </a:rPr>
              <a:t>  </a:t>
            </a:r>
            <a:r>
              <a:rPr lang="en-US" sz="1800" dirty="0">
                <a:solidFill>
                  <a:schemeClr val="tx1"/>
                </a:solidFill>
              </a:rPr>
              <a:t>service providers in planning to </a:t>
            </a:r>
          </a:p>
          <a:p>
            <a:pPr marL="365760" lvl="1" indent="0">
              <a:buNone/>
            </a:pPr>
            <a:r>
              <a:rPr lang="en-US" sz="1800" dirty="0">
                <a:solidFill>
                  <a:schemeClr val="tx1"/>
                </a:solidFill>
              </a:rPr>
              <a:t>  meet special needs of child and</a:t>
            </a:r>
          </a:p>
          <a:p>
            <a:pPr marL="365760" lvl="1" indent="0">
              <a:buNone/>
            </a:pPr>
            <a:r>
              <a:rPr lang="en-US" sz="1800" dirty="0">
                <a:solidFill>
                  <a:schemeClr val="tx1"/>
                </a:solidFill>
              </a:rPr>
              <a:t>  parent, guardian, or legal custodian</a:t>
            </a:r>
          </a:p>
          <a:p>
            <a:pPr marL="365760" lvl="1" indent="0">
              <a:buNone/>
            </a:pPr>
            <a:endParaRPr lang="en-US" dirty="0">
              <a:solidFill>
                <a:schemeClr val="tx1"/>
              </a:solidFill>
            </a:endParaRPr>
          </a:p>
          <a:p>
            <a:endParaRPr lang="en-US" sz="1800" dirty="0"/>
          </a:p>
          <a:p>
            <a:endParaRPr lang="en-US" sz="1800" dirty="0"/>
          </a:p>
          <a:p>
            <a:endParaRPr lang="en-US" sz="1800" dirty="0"/>
          </a:p>
          <a:p>
            <a:endParaRPr lang="en-US" dirty="0"/>
          </a:p>
        </p:txBody>
      </p:sp>
      <p:sp>
        <p:nvSpPr>
          <p:cNvPr id="2" name="Footer Placeholder 1">
            <a:extLst>
              <a:ext uri="{FF2B5EF4-FFF2-40B4-BE49-F238E27FC236}">
                <a16:creationId xmlns:a16="http://schemas.microsoft.com/office/drawing/2014/main" id="{15E0E332-EBE5-4DA6-A44E-855E8666A712}"/>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3BE865A7-B2C9-4357-9C37-00BD86F40FA9}"/>
              </a:ext>
            </a:extLst>
          </p:cNvPr>
          <p:cNvSpPr>
            <a:spLocks noGrp="1"/>
          </p:cNvSpPr>
          <p:nvPr>
            <p:ph type="sldNum" sz="quarter" idx="12"/>
          </p:nvPr>
        </p:nvSpPr>
        <p:spPr/>
        <p:txBody>
          <a:bodyPr/>
          <a:lstStyle/>
          <a:p>
            <a:fld id="{B19A0CEE-E79B-4E94-9CD5-C014EDCF7C1D}" type="slidenum">
              <a:rPr lang="en-US" smtClean="0"/>
              <a:t>12</a:t>
            </a:fld>
            <a:endParaRPr lang="en-US" dirty="0"/>
          </a:p>
        </p:txBody>
      </p:sp>
      <p:pic>
        <p:nvPicPr>
          <p:cNvPr id="8" name="Picture 7">
            <a:extLst>
              <a:ext uri="{FF2B5EF4-FFF2-40B4-BE49-F238E27FC236}">
                <a16:creationId xmlns:a16="http://schemas.microsoft.com/office/drawing/2014/main" id="{B23196C6-0D7E-49A1-AB3F-22E8A9D96A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91399" y="2895600"/>
            <a:ext cx="4047801" cy="3166280"/>
          </a:xfrm>
          <a:prstGeom prst="rect">
            <a:avLst/>
          </a:prstGeom>
        </p:spPr>
      </p:pic>
    </p:spTree>
    <p:extLst>
      <p:ext uri="{BB962C8B-B14F-4D97-AF65-F5344CB8AC3E}">
        <p14:creationId xmlns:p14="http://schemas.microsoft.com/office/powerpoint/2010/main" val="359000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E06309-5BB8-4115-A676-89F923B2F5FC}"/>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6241567F-691D-4ACE-A7BB-2283A5944B66}"/>
              </a:ext>
            </a:extLst>
          </p:cNvPr>
          <p:cNvSpPr>
            <a:spLocks noGrp="1"/>
          </p:cNvSpPr>
          <p:nvPr>
            <p:ph type="title"/>
          </p:nvPr>
        </p:nvSpPr>
        <p:spPr/>
        <p:txBody>
          <a:bodyPr/>
          <a:lstStyle/>
          <a:p>
            <a:r>
              <a:rPr lang="en-US" dirty="0"/>
              <a:t>PERMANENCY PLAN HEARING</a:t>
            </a:r>
            <a:br>
              <a:rPr lang="en-US" dirty="0"/>
            </a:br>
            <a:r>
              <a:rPr lang="en-US" dirty="0"/>
              <a:t>O.C.G.A. Section 15-11-232, cont’d.</a:t>
            </a:r>
          </a:p>
        </p:txBody>
      </p:sp>
      <p:sp>
        <p:nvSpPr>
          <p:cNvPr id="7" name="Content Placeholder 6">
            <a:extLst>
              <a:ext uri="{FF2B5EF4-FFF2-40B4-BE49-F238E27FC236}">
                <a16:creationId xmlns:a16="http://schemas.microsoft.com/office/drawing/2014/main" id="{345972B9-4E6C-43B8-9CC8-C5A63D1EA1A1}"/>
              </a:ext>
            </a:extLst>
          </p:cNvPr>
          <p:cNvSpPr>
            <a:spLocks noGrp="1"/>
          </p:cNvSpPr>
          <p:nvPr>
            <p:ph idx="1"/>
          </p:nvPr>
        </p:nvSpPr>
        <p:spPr>
          <a:xfrm>
            <a:off x="152400" y="1602122"/>
            <a:ext cx="8762999" cy="4951078"/>
          </a:xfrm>
        </p:spPr>
        <p:txBody>
          <a:bodyPr>
            <a:normAutofit/>
          </a:bodyPr>
          <a:lstStyle/>
          <a:p>
            <a:r>
              <a:rPr lang="en-US" sz="1800" dirty="0">
                <a:solidFill>
                  <a:schemeClr val="tx1"/>
                </a:solidFill>
              </a:rPr>
              <a:t>Efforts to eliminate causes for placement of child out of his or her home and toward returning the child safely home or obtaining a permanent placement for the child.</a:t>
            </a:r>
          </a:p>
          <a:p>
            <a:r>
              <a:rPr lang="en-US" sz="1800" dirty="0">
                <a:solidFill>
                  <a:schemeClr val="tx1"/>
                </a:solidFill>
              </a:rPr>
              <a:t>Anticipated date of return home, placed for adoption, placed with a permanent guardian, or in an alternative permanent placement.</a:t>
            </a:r>
          </a:p>
          <a:p>
            <a:r>
              <a:rPr lang="en-US" sz="1800" dirty="0">
                <a:solidFill>
                  <a:schemeClr val="tx1"/>
                </a:solidFill>
              </a:rPr>
              <a:t>Not required by statute, but maybe a good practice is to target a date for achieving legal permanency.</a:t>
            </a:r>
          </a:p>
          <a:p>
            <a:r>
              <a:rPr lang="en-US" sz="1800" dirty="0">
                <a:solidFill>
                  <a:schemeClr val="tx1"/>
                </a:solidFill>
              </a:rPr>
              <a:t>Appropriateness of out-of-state placement</a:t>
            </a:r>
          </a:p>
          <a:p>
            <a:r>
              <a:rPr lang="en-US" sz="1800" dirty="0">
                <a:solidFill>
                  <a:schemeClr val="tx1"/>
                </a:solidFill>
              </a:rPr>
              <a:t>Assistance with transition from foster care to independent living</a:t>
            </a:r>
          </a:p>
          <a:p>
            <a:r>
              <a:rPr lang="en-US" sz="1800" dirty="0">
                <a:solidFill>
                  <a:schemeClr val="tx1"/>
                </a:solidFill>
              </a:rPr>
              <a:t>Special provisions for children in another planned living arrangement</a:t>
            </a:r>
          </a:p>
          <a:p>
            <a:r>
              <a:rPr lang="en-US" sz="1800" dirty="0">
                <a:solidFill>
                  <a:schemeClr val="tx1"/>
                </a:solidFill>
              </a:rPr>
              <a:t>Participation of any child fourteen or older participated in the development of the plan and whether the child designated up two persons to be on the permanency planning team.</a:t>
            </a:r>
          </a:p>
          <a:p>
            <a:r>
              <a:rPr lang="en-US" sz="1800" dirty="0">
                <a:solidFill>
                  <a:schemeClr val="tx1"/>
                </a:solidFill>
              </a:rPr>
              <a:t>Qualified Residential Treatment Program.</a:t>
            </a:r>
          </a:p>
          <a:p>
            <a:r>
              <a:rPr lang="en-US" sz="1800" dirty="0">
                <a:solidFill>
                  <a:schemeClr val="tx1"/>
                </a:solidFill>
              </a:rPr>
              <a:t>Relative search. O.C.G.A. Section 15-11-211(a) and (e).</a:t>
            </a:r>
          </a:p>
          <a:p>
            <a:endParaRPr lang="en-US" sz="2400"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15E0E332-EBE5-4DA6-A44E-855E8666A712}"/>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3BE865A7-B2C9-4357-9C37-00BD86F40FA9}"/>
              </a:ext>
            </a:extLst>
          </p:cNvPr>
          <p:cNvSpPr>
            <a:spLocks noGrp="1"/>
          </p:cNvSpPr>
          <p:nvPr>
            <p:ph type="sldNum" sz="quarter" idx="12"/>
          </p:nvPr>
        </p:nvSpPr>
        <p:spPr/>
        <p:txBody>
          <a:bodyPr/>
          <a:lstStyle/>
          <a:p>
            <a:fld id="{B19A0CEE-E79B-4E94-9CD5-C014EDCF7C1D}" type="slidenum">
              <a:rPr lang="en-US" smtClean="0"/>
              <a:t>13</a:t>
            </a:fld>
            <a:endParaRPr lang="en-US" dirty="0"/>
          </a:p>
        </p:txBody>
      </p:sp>
    </p:spTree>
    <p:extLst>
      <p:ext uri="{BB962C8B-B14F-4D97-AF65-F5344CB8AC3E}">
        <p14:creationId xmlns:p14="http://schemas.microsoft.com/office/powerpoint/2010/main" val="280193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E06309-5BB8-4115-A676-89F923B2F5FC}"/>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6241567F-691D-4ACE-A7BB-2283A5944B66}"/>
              </a:ext>
            </a:extLst>
          </p:cNvPr>
          <p:cNvSpPr>
            <a:spLocks noGrp="1"/>
          </p:cNvSpPr>
          <p:nvPr>
            <p:ph type="title"/>
          </p:nvPr>
        </p:nvSpPr>
        <p:spPr/>
        <p:txBody>
          <a:bodyPr/>
          <a:lstStyle/>
          <a:p>
            <a:r>
              <a:rPr lang="en-US" dirty="0"/>
              <a:t>PERMANENCY PLAN HEARING</a:t>
            </a:r>
            <a:br>
              <a:rPr lang="en-US" dirty="0"/>
            </a:br>
            <a:r>
              <a:rPr lang="en-US" dirty="0"/>
              <a:t>O.C.G.A. Section 15-11-232, cont’d.</a:t>
            </a:r>
          </a:p>
        </p:txBody>
      </p:sp>
      <p:sp>
        <p:nvSpPr>
          <p:cNvPr id="7" name="Content Placeholder 6">
            <a:extLst>
              <a:ext uri="{FF2B5EF4-FFF2-40B4-BE49-F238E27FC236}">
                <a16:creationId xmlns:a16="http://schemas.microsoft.com/office/drawing/2014/main" id="{345972B9-4E6C-43B8-9CC8-C5A63D1EA1A1}"/>
              </a:ext>
            </a:extLst>
          </p:cNvPr>
          <p:cNvSpPr>
            <a:spLocks noGrp="1"/>
          </p:cNvSpPr>
          <p:nvPr>
            <p:ph idx="1"/>
          </p:nvPr>
        </p:nvSpPr>
        <p:spPr>
          <a:xfrm>
            <a:off x="152400" y="1602122"/>
            <a:ext cx="8762999" cy="4951078"/>
          </a:xfrm>
        </p:spPr>
        <p:txBody>
          <a:bodyPr>
            <a:normAutofit/>
          </a:bodyPr>
          <a:lstStyle/>
          <a:p>
            <a:pPr marL="45720" indent="0">
              <a:buNone/>
            </a:pPr>
            <a:r>
              <a:rPr lang="en-US" sz="1800" dirty="0"/>
              <a:t>The permanency plan incorporated in the court's order shall include whether and if applicable, when:</a:t>
            </a:r>
          </a:p>
          <a:p>
            <a:r>
              <a:rPr lang="en-US" sz="1800" dirty="0"/>
              <a:t>A child shall be returned to his or her parent;</a:t>
            </a:r>
          </a:p>
          <a:p>
            <a:r>
              <a:rPr lang="en-US" sz="1800" dirty="0"/>
              <a:t>A child shall be referred for termination of parental rights </a:t>
            </a:r>
          </a:p>
          <a:p>
            <a:pPr marL="45720" indent="0">
              <a:buNone/>
            </a:pPr>
            <a:r>
              <a:rPr lang="en-US" sz="1800" dirty="0"/>
              <a:t>   and adoption;</a:t>
            </a:r>
          </a:p>
          <a:p>
            <a:r>
              <a:rPr lang="en-US" sz="1800" dirty="0"/>
              <a:t>A child shall be placed with a permanent </a:t>
            </a:r>
          </a:p>
          <a:p>
            <a:pPr marL="45720" indent="0">
              <a:buNone/>
            </a:pPr>
            <a:r>
              <a:rPr lang="en-US" sz="1800" dirty="0"/>
              <a:t>   guardian; or</a:t>
            </a:r>
          </a:p>
          <a:p>
            <a:r>
              <a:rPr lang="en-US" sz="1800" dirty="0"/>
              <a:t>(4) In the case in which DFCS has documented</a:t>
            </a:r>
          </a:p>
          <a:p>
            <a:pPr marL="45720" indent="0">
              <a:buNone/>
            </a:pPr>
            <a:r>
              <a:rPr lang="en-US" sz="1800" dirty="0"/>
              <a:t>   a compelling reason that none of the options </a:t>
            </a:r>
          </a:p>
          <a:p>
            <a:pPr marL="45720" indent="0">
              <a:buNone/>
            </a:pPr>
            <a:r>
              <a:rPr lang="en-US" sz="1800" dirty="0"/>
              <a:t>   identified in paragraphs (1) through (3) of this</a:t>
            </a:r>
          </a:p>
          <a:p>
            <a:pPr marL="45720" indent="0">
              <a:buNone/>
            </a:pPr>
            <a:r>
              <a:rPr lang="en-US" sz="1800" dirty="0"/>
              <a:t>   subsection would be in the best interests of</a:t>
            </a:r>
          </a:p>
          <a:p>
            <a:pPr marL="45720" indent="0">
              <a:buNone/>
            </a:pPr>
            <a:r>
              <a:rPr lang="en-US" sz="1800" dirty="0"/>
              <a:t>   the child, whether, and if applicable, when </a:t>
            </a:r>
          </a:p>
          <a:p>
            <a:pPr marL="45720" indent="0">
              <a:buNone/>
            </a:pPr>
            <a:r>
              <a:rPr lang="en-US" sz="1800" dirty="0"/>
              <a:t>   such child shall be placed in another planned </a:t>
            </a:r>
          </a:p>
          <a:p>
            <a:pPr marL="45720" indent="0">
              <a:buNone/>
            </a:pPr>
            <a:r>
              <a:rPr lang="en-US" sz="1800" dirty="0"/>
              <a:t>   permanent living arrangement.</a:t>
            </a:r>
          </a:p>
          <a:p>
            <a:endParaRPr lang="en-US" sz="1800" dirty="0">
              <a:solidFill>
                <a:schemeClr val="tx1"/>
              </a:solidFill>
            </a:endParaRPr>
          </a:p>
          <a:p>
            <a:endParaRPr lang="en-US" sz="2400"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15E0E332-EBE5-4DA6-A44E-855E8666A712}"/>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3BE865A7-B2C9-4357-9C37-00BD86F40FA9}"/>
              </a:ext>
            </a:extLst>
          </p:cNvPr>
          <p:cNvSpPr>
            <a:spLocks noGrp="1"/>
          </p:cNvSpPr>
          <p:nvPr>
            <p:ph type="sldNum" sz="quarter" idx="12"/>
          </p:nvPr>
        </p:nvSpPr>
        <p:spPr/>
        <p:txBody>
          <a:bodyPr/>
          <a:lstStyle/>
          <a:p>
            <a:fld id="{B19A0CEE-E79B-4E94-9CD5-C014EDCF7C1D}" type="slidenum">
              <a:rPr lang="en-US" smtClean="0"/>
              <a:t>14</a:t>
            </a:fld>
            <a:endParaRPr lang="en-US" dirty="0"/>
          </a:p>
        </p:txBody>
      </p:sp>
      <p:pic>
        <p:nvPicPr>
          <p:cNvPr id="10" name="Picture 9">
            <a:extLst>
              <a:ext uri="{FF2B5EF4-FFF2-40B4-BE49-F238E27FC236}">
                <a16:creationId xmlns:a16="http://schemas.microsoft.com/office/drawing/2014/main" id="{A81B0B5F-1CCE-4C67-AFB2-351BB5D4E59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9800" y="2898648"/>
            <a:ext cx="2801038" cy="3502152"/>
          </a:xfrm>
          <a:prstGeom prst="rect">
            <a:avLst/>
          </a:prstGeom>
        </p:spPr>
      </p:pic>
    </p:spTree>
    <p:extLst>
      <p:ext uri="{BB962C8B-B14F-4D97-AF65-F5344CB8AC3E}">
        <p14:creationId xmlns:p14="http://schemas.microsoft.com/office/powerpoint/2010/main" val="61286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D6125-5C02-4260-8136-1DF3EF99FC69}"/>
              </a:ext>
            </a:extLst>
          </p:cNvPr>
          <p:cNvSpPr>
            <a:spLocks noGrp="1"/>
          </p:cNvSpPr>
          <p:nvPr>
            <p:ph idx="1"/>
          </p:nvPr>
        </p:nvSpPr>
        <p:spPr>
          <a:xfrm>
            <a:off x="380999" y="1719070"/>
            <a:ext cx="8407893" cy="4636009"/>
          </a:xfrm>
        </p:spPr>
        <p:txBody>
          <a:bodyPr>
            <a:normAutofit/>
          </a:bodyPr>
          <a:lstStyle/>
          <a:p>
            <a:r>
              <a:rPr lang="en-US" dirty="0"/>
              <a:t>Prepare for the next hearing</a:t>
            </a:r>
          </a:p>
          <a:p>
            <a:r>
              <a:rPr lang="en-US" u="sng" dirty="0"/>
              <a:t>Oral findings</a:t>
            </a:r>
          </a:p>
          <a:p>
            <a:r>
              <a:rPr lang="en-US" u="sng" dirty="0"/>
              <a:t>Set next review or hearing</a:t>
            </a:r>
            <a:endParaRPr lang="en-US" b="1" i="1" u="sng" dirty="0"/>
          </a:p>
          <a:p>
            <a:r>
              <a:rPr lang="en-US" dirty="0"/>
              <a:t>Identify who needs to be at next hearing</a:t>
            </a:r>
          </a:p>
          <a:p>
            <a:r>
              <a:rPr lang="en-US" dirty="0"/>
              <a:t>Consider </a:t>
            </a:r>
            <a:r>
              <a:rPr lang="en-US" u="sng" dirty="0"/>
              <a:t>alternative dispute resolution</a:t>
            </a:r>
          </a:p>
          <a:p>
            <a:r>
              <a:rPr lang="en-US" dirty="0"/>
              <a:t>Ensure parents, caregivers, etc., and children if they </a:t>
            </a:r>
            <a:r>
              <a:rPr lang="en-US" u="sng" dirty="0"/>
              <a:t>understand what happened </a:t>
            </a:r>
            <a:r>
              <a:rPr lang="en-US" dirty="0"/>
              <a:t>by having them tell the court what happened</a:t>
            </a:r>
          </a:p>
          <a:p>
            <a:r>
              <a:rPr lang="en-US" u="sng" dirty="0"/>
              <a:t>Engage parents, caregivers, etc., and children if they understand next steps</a:t>
            </a:r>
          </a:p>
          <a:p>
            <a:r>
              <a:rPr lang="en-US" dirty="0"/>
              <a:t>Stress </a:t>
            </a:r>
            <a:r>
              <a:rPr lang="en-US" u="sng" dirty="0"/>
              <a:t>rigorous time frames</a:t>
            </a:r>
          </a:p>
          <a:p>
            <a:r>
              <a:rPr lang="en-US" dirty="0"/>
              <a:t>Contact information for case managers</a:t>
            </a:r>
          </a:p>
          <a:p>
            <a:r>
              <a:rPr lang="en-US" u="sng" dirty="0"/>
              <a:t>Any questions</a:t>
            </a:r>
          </a:p>
          <a:p>
            <a:endParaRPr lang="en-US" dirty="0"/>
          </a:p>
        </p:txBody>
      </p:sp>
      <p:sp>
        <p:nvSpPr>
          <p:cNvPr id="3" name="Date Placeholder 2">
            <a:extLst>
              <a:ext uri="{FF2B5EF4-FFF2-40B4-BE49-F238E27FC236}">
                <a16:creationId xmlns:a16="http://schemas.microsoft.com/office/drawing/2014/main" id="{5C1054AB-01E4-4657-9BA5-0105EF23E5A6}"/>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1B59A82F-34A4-47A3-AC74-2730C5AADF46}"/>
              </a:ext>
            </a:extLst>
          </p:cNvPr>
          <p:cNvSpPr>
            <a:spLocks noGrp="1"/>
          </p:cNvSpPr>
          <p:nvPr>
            <p:ph type="title"/>
          </p:nvPr>
        </p:nvSpPr>
        <p:spPr/>
        <p:txBody>
          <a:bodyPr/>
          <a:lstStyle/>
          <a:p>
            <a:r>
              <a:rPr lang="en-US" dirty="0"/>
              <a:t>Concluding the hearing</a:t>
            </a:r>
          </a:p>
        </p:txBody>
      </p:sp>
      <p:sp>
        <p:nvSpPr>
          <p:cNvPr id="6" name="Footer Placeholder 5">
            <a:extLst>
              <a:ext uri="{FF2B5EF4-FFF2-40B4-BE49-F238E27FC236}">
                <a16:creationId xmlns:a16="http://schemas.microsoft.com/office/drawing/2014/main" id="{5B03A481-DA1F-4B75-B474-0D801ED1F5A6}"/>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D6F6BB28-E782-4178-B8B0-C69A272D0ADF}"/>
              </a:ext>
            </a:extLst>
          </p:cNvPr>
          <p:cNvSpPr>
            <a:spLocks noGrp="1"/>
          </p:cNvSpPr>
          <p:nvPr>
            <p:ph type="sldNum" sz="quarter" idx="12"/>
          </p:nvPr>
        </p:nvSpPr>
        <p:spPr/>
        <p:txBody>
          <a:bodyPr/>
          <a:lstStyle/>
          <a:p>
            <a:fld id="{B19A0CEE-E79B-4E94-9CD5-C014EDCF7C1D}" type="slidenum">
              <a:rPr lang="en-US" smtClean="0"/>
              <a:t>15</a:t>
            </a:fld>
            <a:endParaRPr lang="en-US" dirty="0"/>
          </a:p>
        </p:txBody>
      </p:sp>
    </p:spTree>
    <p:extLst>
      <p:ext uri="{BB962C8B-B14F-4D97-AF65-F5344CB8AC3E}">
        <p14:creationId xmlns:p14="http://schemas.microsoft.com/office/powerpoint/2010/main" val="423612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4717F-A476-4F78-8D9E-A64807D6AB53}"/>
              </a:ext>
            </a:extLst>
          </p:cNvPr>
          <p:cNvSpPr>
            <a:spLocks noGrp="1"/>
          </p:cNvSpPr>
          <p:nvPr>
            <p:ph idx="1"/>
          </p:nvPr>
        </p:nvSpPr>
        <p:spPr>
          <a:xfrm>
            <a:off x="380999" y="1719071"/>
            <a:ext cx="8407893" cy="4783082"/>
          </a:xfrm>
        </p:spPr>
        <p:txBody>
          <a:bodyPr/>
          <a:lstStyle/>
          <a:p>
            <a:pPr>
              <a:spcBef>
                <a:spcPts val="0"/>
              </a:spcBef>
            </a:pPr>
            <a:r>
              <a:rPr lang="en-US" dirty="0"/>
              <a:t>Children want to </a:t>
            </a:r>
            <a:r>
              <a:rPr lang="en-US" b="1" dirty="0"/>
              <a:t>KNOW</a:t>
            </a:r>
            <a:r>
              <a:rPr lang="en-US" dirty="0"/>
              <a:t> what is happening in their lives and most, if not all, want to have input into decisions that will affect their family and their lives</a:t>
            </a:r>
          </a:p>
          <a:p>
            <a:pPr>
              <a:spcBef>
                <a:spcPts val="0"/>
              </a:spcBef>
            </a:pPr>
            <a:r>
              <a:rPr lang="en-US" dirty="0"/>
              <a:t>Establish a policy that ALL children MUST appear in your court for their hearings </a:t>
            </a:r>
            <a:r>
              <a:rPr lang="en-US" b="1" dirty="0"/>
              <a:t>UNLESS EXCUSED </a:t>
            </a:r>
            <a:r>
              <a:rPr lang="en-US" dirty="0"/>
              <a:t>by the court for an </a:t>
            </a:r>
            <a:r>
              <a:rPr lang="en-US" i="1" u="sng" dirty="0"/>
              <a:t>exceptional</a:t>
            </a:r>
            <a:r>
              <a:rPr lang="en-US" dirty="0"/>
              <a:t> reason</a:t>
            </a:r>
          </a:p>
          <a:p>
            <a:pPr>
              <a:spcBef>
                <a:spcPts val="0"/>
              </a:spcBef>
            </a:pPr>
            <a:r>
              <a:rPr lang="en-US" dirty="0"/>
              <a:t>Give yourself the opportunity to </a:t>
            </a:r>
            <a:r>
              <a:rPr lang="en-US" b="1" dirty="0"/>
              <a:t>SEE</a:t>
            </a:r>
            <a:r>
              <a:rPr lang="en-US" dirty="0"/>
              <a:t> the children whose lives you will impact by your decisions, including development and interaction with parents and caregivers</a:t>
            </a:r>
          </a:p>
          <a:p>
            <a:pPr>
              <a:spcBef>
                <a:spcPts val="0"/>
              </a:spcBef>
            </a:pPr>
            <a:r>
              <a:rPr lang="en-US" dirty="0"/>
              <a:t>Don’t rely on what others tell you the child wants.  </a:t>
            </a:r>
            <a:r>
              <a:rPr lang="en-US" b="1" dirty="0"/>
              <a:t>Listen</a:t>
            </a:r>
            <a:r>
              <a:rPr lang="en-US" dirty="0"/>
              <a:t> to the kid!</a:t>
            </a:r>
          </a:p>
          <a:p>
            <a:pPr>
              <a:spcBef>
                <a:spcPts val="0"/>
              </a:spcBef>
            </a:pPr>
            <a:r>
              <a:rPr lang="en-US" dirty="0"/>
              <a:t>Give yourself the opportunity to </a:t>
            </a:r>
            <a:r>
              <a:rPr lang="en-US" b="1" dirty="0"/>
              <a:t>HEAR</a:t>
            </a:r>
            <a:r>
              <a:rPr lang="en-US" dirty="0"/>
              <a:t> from the children whose lives your decisions will change</a:t>
            </a:r>
          </a:p>
          <a:p>
            <a:pPr>
              <a:spcBef>
                <a:spcPts val="0"/>
              </a:spcBef>
            </a:pPr>
            <a:r>
              <a:rPr lang="en-US" b="1" dirty="0"/>
              <a:t>It should be the norm, not the exception, that children of all ages attend their hearing</a:t>
            </a:r>
            <a:endParaRPr lang="en-US" dirty="0"/>
          </a:p>
          <a:p>
            <a:pPr>
              <a:spcBef>
                <a:spcPts val="0"/>
              </a:spcBef>
            </a:pPr>
            <a:endParaRPr lang="en-US" dirty="0"/>
          </a:p>
          <a:p>
            <a:pPr>
              <a:spcBef>
                <a:spcPts val="0"/>
              </a:spcBef>
            </a:pPr>
            <a:endParaRPr lang="en-US" dirty="0"/>
          </a:p>
          <a:p>
            <a:pPr>
              <a:spcBef>
                <a:spcPts val="0"/>
              </a:spcBef>
            </a:pPr>
            <a:endParaRPr lang="en-US" dirty="0"/>
          </a:p>
          <a:p>
            <a:endParaRPr lang="en-US" dirty="0"/>
          </a:p>
          <a:p>
            <a:endParaRPr lang="en-US" sz="1400" dirty="0"/>
          </a:p>
          <a:p>
            <a:endParaRPr lang="en-US" dirty="0"/>
          </a:p>
        </p:txBody>
      </p:sp>
      <p:sp>
        <p:nvSpPr>
          <p:cNvPr id="3" name="Date Placeholder 2">
            <a:extLst>
              <a:ext uri="{FF2B5EF4-FFF2-40B4-BE49-F238E27FC236}">
                <a16:creationId xmlns:a16="http://schemas.microsoft.com/office/drawing/2014/main" id="{F6E80E67-5DC8-4C29-B8F9-F39AFFD0755E}"/>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AD098272-1043-4E6A-BD7C-951475AEE544}"/>
              </a:ext>
            </a:extLst>
          </p:cNvPr>
          <p:cNvSpPr>
            <a:spLocks noGrp="1"/>
          </p:cNvSpPr>
          <p:nvPr>
            <p:ph type="title"/>
          </p:nvPr>
        </p:nvSpPr>
        <p:spPr/>
        <p:txBody>
          <a:bodyPr/>
          <a:lstStyle/>
          <a:p>
            <a:r>
              <a:rPr lang="en-US" dirty="0"/>
              <a:t>Engaging children and youth</a:t>
            </a:r>
          </a:p>
        </p:txBody>
      </p:sp>
      <p:sp>
        <p:nvSpPr>
          <p:cNvPr id="6" name="Footer Placeholder 5">
            <a:extLst>
              <a:ext uri="{FF2B5EF4-FFF2-40B4-BE49-F238E27FC236}">
                <a16:creationId xmlns:a16="http://schemas.microsoft.com/office/drawing/2014/main" id="{928020B1-22CB-421D-B402-6447B5952F87}"/>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7B8DED67-6204-4AAB-B382-FB2C213EA3D0}"/>
              </a:ext>
            </a:extLst>
          </p:cNvPr>
          <p:cNvSpPr>
            <a:spLocks noGrp="1"/>
          </p:cNvSpPr>
          <p:nvPr>
            <p:ph type="sldNum" sz="quarter" idx="12"/>
          </p:nvPr>
        </p:nvSpPr>
        <p:spPr/>
        <p:txBody>
          <a:bodyPr/>
          <a:lstStyle/>
          <a:p>
            <a:fld id="{B19A0CEE-E79B-4E94-9CD5-C014EDCF7C1D}" type="slidenum">
              <a:rPr lang="en-US" smtClean="0"/>
              <a:t>16</a:t>
            </a:fld>
            <a:endParaRPr lang="en-US" dirty="0"/>
          </a:p>
        </p:txBody>
      </p:sp>
    </p:spTree>
    <p:extLst>
      <p:ext uri="{BB962C8B-B14F-4D97-AF65-F5344CB8AC3E}">
        <p14:creationId xmlns:p14="http://schemas.microsoft.com/office/powerpoint/2010/main" val="257296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2575" indent="0">
              <a:buNone/>
            </a:pPr>
            <a:endParaRPr lang="en-US" dirty="0"/>
          </a:p>
          <a:p>
            <a:endParaRPr lang="en-US" dirty="0"/>
          </a:p>
        </p:txBody>
      </p:sp>
      <p:sp>
        <p:nvSpPr>
          <p:cNvPr id="4" name="Title 3"/>
          <p:cNvSpPr>
            <a:spLocks noGrp="1"/>
          </p:cNvSpPr>
          <p:nvPr>
            <p:ph type="title"/>
          </p:nvPr>
        </p:nvSpPr>
        <p:spPr/>
        <p:txBody>
          <a:bodyPr/>
          <a:lstStyle/>
          <a:p>
            <a:r>
              <a:rPr lang="en-US" dirty="0"/>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238999" cy="357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97D52E81-5898-400E-97AC-37EEE5EED6DD}"/>
              </a:ext>
            </a:extLst>
          </p:cNvPr>
          <p:cNvSpPr>
            <a:spLocks noGrp="1"/>
          </p:cNvSpPr>
          <p:nvPr>
            <p:ph type="dt" sz="half" idx="10"/>
          </p:nvPr>
        </p:nvSpPr>
        <p:spPr/>
        <p:txBody>
          <a:bodyPr/>
          <a:lstStyle/>
          <a:p>
            <a:r>
              <a:rPr lang="en-US"/>
              <a:t>April 8, 2021</a:t>
            </a:r>
            <a:endParaRPr lang="en-US" dirty="0"/>
          </a:p>
        </p:txBody>
      </p:sp>
      <p:sp>
        <p:nvSpPr>
          <p:cNvPr id="5" name="Footer Placeholder 4">
            <a:extLst>
              <a:ext uri="{FF2B5EF4-FFF2-40B4-BE49-F238E27FC236}">
                <a16:creationId xmlns:a16="http://schemas.microsoft.com/office/drawing/2014/main" id="{8671203C-D933-44EB-ADD0-A3506A30FE10}"/>
              </a:ext>
            </a:extLst>
          </p:cNvPr>
          <p:cNvSpPr>
            <a:spLocks noGrp="1"/>
          </p:cNvSpPr>
          <p:nvPr>
            <p:ph type="ftr" sz="quarter" idx="11"/>
          </p:nvPr>
        </p:nvSpPr>
        <p:spPr/>
        <p:txBody>
          <a:bodyPr/>
          <a:lstStyle/>
          <a:p>
            <a:r>
              <a:rPr lang="en-US"/>
              <a:t>NCJFCJ and J4C</a:t>
            </a:r>
            <a:endParaRPr lang="en-US" dirty="0"/>
          </a:p>
        </p:txBody>
      </p:sp>
      <p:sp>
        <p:nvSpPr>
          <p:cNvPr id="6" name="Slide Number Placeholder 5">
            <a:extLst>
              <a:ext uri="{FF2B5EF4-FFF2-40B4-BE49-F238E27FC236}">
                <a16:creationId xmlns:a16="http://schemas.microsoft.com/office/drawing/2014/main" id="{ECFEF3A0-6908-438E-8081-7DAEAA5FB220}"/>
              </a:ext>
            </a:extLst>
          </p:cNvPr>
          <p:cNvSpPr>
            <a:spLocks noGrp="1"/>
          </p:cNvSpPr>
          <p:nvPr>
            <p:ph type="sldNum" sz="quarter" idx="12"/>
          </p:nvPr>
        </p:nvSpPr>
        <p:spPr/>
        <p:txBody>
          <a:bodyPr/>
          <a:lstStyle/>
          <a:p>
            <a:fld id="{B19A0CEE-E79B-4E94-9CD5-C014EDCF7C1D}" type="slidenum">
              <a:rPr lang="en-US" smtClean="0"/>
              <a:t>17</a:t>
            </a:fld>
            <a:endParaRPr lang="en-US" dirty="0"/>
          </a:p>
        </p:txBody>
      </p:sp>
    </p:spTree>
    <p:extLst>
      <p:ext uri="{BB962C8B-B14F-4D97-AF65-F5344CB8AC3E}">
        <p14:creationId xmlns:p14="http://schemas.microsoft.com/office/powerpoint/2010/main" val="418946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302" y="2514600"/>
            <a:ext cx="6691144" cy="3477875"/>
          </a:xfrm>
          <a:prstGeom prst="rect">
            <a:avLst/>
          </a:prstGeom>
          <a:noFill/>
        </p:spPr>
        <p:txBody>
          <a:bodyPr wrap="square" rtlCol="0">
            <a:spAutoFit/>
          </a:bodyPr>
          <a:lstStyle/>
          <a:p>
            <a:pPr algn="ctr"/>
            <a:r>
              <a:rPr lang="en-US" sz="2000" b="1" dirty="0">
                <a:solidFill>
                  <a:schemeClr val="bg1"/>
                </a:solidFill>
              </a:rPr>
              <a:t>Multi-Disciplinary</a:t>
            </a:r>
          </a:p>
          <a:p>
            <a:pPr algn="ctr"/>
            <a:r>
              <a:rPr lang="en-US" sz="2000" b="1" dirty="0">
                <a:solidFill>
                  <a:schemeClr val="bg1"/>
                </a:solidFill>
              </a:rPr>
              <a:t>Child Abuse and Neglect Institute</a:t>
            </a:r>
          </a:p>
          <a:p>
            <a:pPr algn="ctr"/>
            <a:endParaRPr lang="en-US" sz="2000" b="1" i="1" dirty="0">
              <a:solidFill>
                <a:schemeClr val="bg1"/>
              </a:solidFill>
            </a:endParaRPr>
          </a:p>
          <a:p>
            <a:pPr algn="ctr"/>
            <a:r>
              <a:rPr lang="en-US" b="1" dirty="0">
                <a:solidFill>
                  <a:schemeClr val="bg1"/>
                </a:solidFill>
                <a:latin typeface="+mj-lt"/>
              </a:rPr>
              <a:t>Basic and Best Practices in Conducting Permanency Hearings </a:t>
            </a:r>
            <a:endParaRPr lang="en-US" dirty="0">
              <a:solidFill>
                <a:schemeClr val="bg1"/>
              </a:solidFill>
              <a:latin typeface="+mj-lt"/>
            </a:endParaRPr>
          </a:p>
          <a:p>
            <a:pPr algn="ctr"/>
            <a:endParaRPr lang="en-US" sz="2000" b="1" dirty="0">
              <a:solidFill>
                <a:schemeClr val="bg1"/>
              </a:solidFill>
            </a:endParaRPr>
          </a:p>
          <a:p>
            <a:pPr algn="ctr"/>
            <a:endParaRPr lang="en-US" sz="2000" b="1" dirty="0">
              <a:solidFill>
                <a:schemeClr val="bg1"/>
              </a:solidFill>
            </a:endParaRPr>
          </a:p>
          <a:p>
            <a:pPr algn="ctr"/>
            <a:r>
              <a:rPr lang="en-US" b="1" dirty="0">
                <a:solidFill>
                  <a:schemeClr val="bg1"/>
                </a:solidFill>
              </a:rPr>
              <a:t>Lori Davis and Judge R. Michael Key</a:t>
            </a:r>
          </a:p>
          <a:p>
            <a:pPr algn="ctr"/>
            <a:endParaRPr lang="en-US" b="1" dirty="0">
              <a:solidFill>
                <a:schemeClr val="bg1"/>
              </a:solidFill>
            </a:endParaRPr>
          </a:p>
          <a:p>
            <a:pPr algn="ctr"/>
            <a:endParaRPr lang="en-US" b="1" dirty="0">
              <a:solidFill>
                <a:schemeClr val="bg1"/>
              </a:solidFill>
            </a:endParaRPr>
          </a:p>
          <a:p>
            <a:pPr algn="ctr"/>
            <a:r>
              <a:rPr lang="en-US" sz="1600" b="1" dirty="0">
                <a:solidFill>
                  <a:schemeClr val="bg1"/>
                </a:solidFill>
              </a:rPr>
              <a:t>Georgia Supreme Court Committee on Justice for Children </a:t>
            </a:r>
          </a:p>
          <a:p>
            <a:pPr algn="ctr"/>
            <a:r>
              <a:rPr lang="en-US" sz="1600" b="1" dirty="0">
                <a:solidFill>
                  <a:schemeClr val="bg1"/>
                </a:solidFill>
                <a:latin typeface="Arial Narrow" panose="020B0606020202030204" pitchFamily="34" charset="0"/>
              </a:rPr>
              <a:t> and</a:t>
            </a:r>
          </a:p>
          <a:p>
            <a:pPr algn="ctr"/>
            <a:r>
              <a:rPr lang="en-US" sz="1600" b="1" dirty="0">
                <a:solidFill>
                  <a:schemeClr val="bg1"/>
                </a:solidFill>
                <a:latin typeface="Arial Narrow" panose="020B0606020202030204" pitchFamily="34" charset="0"/>
              </a:rPr>
              <a:t>National Council of Juvenile and Family Court Judges</a:t>
            </a:r>
          </a:p>
        </p:txBody>
      </p:sp>
      <p:sp>
        <p:nvSpPr>
          <p:cNvPr id="15" name="Rectangle 14"/>
          <p:cNvSpPr/>
          <p:nvPr/>
        </p:nvSpPr>
        <p:spPr>
          <a:xfrm>
            <a:off x="0" y="76200"/>
            <a:ext cx="9028922"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jnoble\Desktop\6a00d8345189aa69e2017c3582175e970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 y="0"/>
            <a:ext cx="9144000" cy="3041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highergroundcg.com/wp-content/uploads/2013/07/Puzzle-Pieces.jpg"/>
          <p:cNvPicPr/>
          <p:nvPr/>
        </p:nvPicPr>
        <p:blipFill>
          <a:blip r:embed="rId4">
            <a:extLst>
              <a:ext uri="{28A0092B-C50C-407E-A947-70E740481C1C}">
                <a14:useLocalDpi xmlns:a14="http://schemas.microsoft.com/office/drawing/2010/main" val="0"/>
              </a:ext>
            </a:extLst>
          </a:blip>
          <a:srcRect/>
          <a:stretch>
            <a:fillRect/>
          </a:stretch>
        </p:blipFill>
        <p:spPr bwMode="auto">
          <a:xfrm>
            <a:off x="6973078" y="3200400"/>
            <a:ext cx="2018522" cy="2133600"/>
          </a:xfrm>
          <a:prstGeom prst="rect">
            <a:avLst/>
          </a:prstGeom>
          <a:noFill/>
          <a:ln>
            <a:noFill/>
          </a:ln>
        </p:spPr>
      </p:pic>
      <p:sp>
        <p:nvSpPr>
          <p:cNvPr id="2" name="TextBox 1"/>
          <p:cNvSpPr txBox="1"/>
          <p:nvPr/>
        </p:nvSpPr>
        <p:spPr>
          <a:xfrm>
            <a:off x="7281731" y="5410200"/>
            <a:ext cx="1483035" cy="1200329"/>
          </a:xfrm>
          <a:prstGeom prst="rect">
            <a:avLst/>
          </a:prstGeom>
          <a:noFill/>
        </p:spPr>
        <p:txBody>
          <a:bodyPr wrap="none" rtlCol="0">
            <a:spAutoFit/>
          </a:bodyPr>
          <a:lstStyle/>
          <a:p>
            <a:pPr algn="ctr"/>
            <a:r>
              <a:rPr lang="en-US" dirty="0"/>
              <a:t>MD CANI</a:t>
            </a:r>
          </a:p>
          <a:p>
            <a:pPr algn="ctr"/>
            <a:r>
              <a:rPr lang="en-US" dirty="0"/>
              <a:t>Focus on</a:t>
            </a:r>
          </a:p>
          <a:p>
            <a:pPr algn="ctr"/>
            <a:r>
              <a:rPr lang="en-US" dirty="0"/>
              <a:t> Permanency</a:t>
            </a:r>
            <a:br>
              <a:rPr lang="en-US" dirty="0"/>
            </a:br>
            <a:r>
              <a:rPr lang="en-US" dirty="0"/>
              <a:t>2021</a:t>
            </a:r>
          </a:p>
        </p:txBody>
      </p:sp>
    </p:spTree>
    <p:extLst>
      <p:ext uri="{BB962C8B-B14F-4D97-AF65-F5344CB8AC3E}">
        <p14:creationId xmlns:p14="http://schemas.microsoft.com/office/powerpoint/2010/main" val="342101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E06309-5BB8-4115-A676-89F923B2F5FC}"/>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6241567F-691D-4ACE-A7BB-2283A5944B66}"/>
              </a:ext>
            </a:extLst>
          </p:cNvPr>
          <p:cNvSpPr>
            <a:spLocks noGrp="1"/>
          </p:cNvSpPr>
          <p:nvPr>
            <p:ph type="title"/>
          </p:nvPr>
        </p:nvSpPr>
        <p:spPr/>
        <p:txBody>
          <a:bodyPr/>
          <a:lstStyle/>
          <a:p>
            <a:r>
              <a:rPr lang="en-US" dirty="0"/>
              <a:t>scenario</a:t>
            </a:r>
          </a:p>
        </p:txBody>
      </p:sp>
      <p:pic>
        <p:nvPicPr>
          <p:cNvPr id="6" name="Content Placeholder 8" descr="children sitting in chairs around table">
            <a:extLst>
              <a:ext uri="{FF2B5EF4-FFF2-40B4-BE49-F238E27FC236}">
                <a16:creationId xmlns:a16="http://schemas.microsoft.com/office/drawing/2014/main" id="{5F31AA3E-16DF-4EE6-AD82-2214629B07B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841117" y="1828800"/>
            <a:ext cx="5487166" cy="3658111"/>
          </a:xfrm>
          <a:prstGeom prst="rect">
            <a:avLst/>
          </a:prstGeom>
          <a:ln>
            <a:noFill/>
          </a:ln>
          <a:effectLst>
            <a:softEdge rad="112500"/>
          </a:effectLst>
        </p:spPr>
      </p:pic>
      <p:sp>
        <p:nvSpPr>
          <p:cNvPr id="8" name="TextBox 7">
            <a:extLst>
              <a:ext uri="{FF2B5EF4-FFF2-40B4-BE49-F238E27FC236}">
                <a16:creationId xmlns:a16="http://schemas.microsoft.com/office/drawing/2014/main" id="{C72C2399-3D51-488E-A1F2-60807E353103}"/>
              </a:ext>
            </a:extLst>
          </p:cNvPr>
          <p:cNvSpPr txBox="1"/>
          <p:nvPr/>
        </p:nvSpPr>
        <p:spPr bwMode="auto">
          <a:xfrm>
            <a:off x="2387777" y="5715000"/>
            <a:ext cx="43940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eaLnBrk="1" hangingPunct="1"/>
            <a:r>
              <a:rPr lang="en-US" sz="2800" dirty="0">
                <a:latin typeface="+mn-lt"/>
              </a:rPr>
              <a:t>O.C.G.A. Section 15-11-232</a:t>
            </a:r>
          </a:p>
        </p:txBody>
      </p:sp>
      <p:sp>
        <p:nvSpPr>
          <p:cNvPr id="2" name="Footer Placeholder 1">
            <a:extLst>
              <a:ext uri="{FF2B5EF4-FFF2-40B4-BE49-F238E27FC236}">
                <a16:creationId xmlns:a16="http://schemas.microsoft.com/office/drawing/2014/main" id="{AEA1C105-307D-40B2-867C-4FD2D6A92D27}"/>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B7FAC0CF-9A5B-4BC3-B0AE-B2A74F13A968}"/>
              </a:ext>
            </a:extLst>
          </p:cNvPr>
          <p:cNvSpPr>
            <a:spLocks noGrp="1"/>
          </p:cNvSpPr>
          <p:nvPr>
            <p:ph type="sldNum" sz="quarter" idx="12"/>
          </p:nvPr>
        </p:nvSpPr>
        <p:spPr/>
        <p:txBody>
          <a:bodyPr/>
          <a:lstStyle/>
          <a:p>
            <a:fld id="{B19A0CEE-E79B-4E94-9CD5-C014EDCF7C1D}" type="slidenum">
              <a:rPr lang="en-US" smtClean="0"/>
              <a:t>19</a:t>
            </a:fld>
            <a:endParaRPr lang="en-US" dirty="0"/>
          </a:p>
        </p:txBody>
      </p:sp>
    </p:spTree>
    <p:extLst>
      <p:ext uri="{BB962C8B-B14F-4D97-AF65-F5344CB8AC3E}">
        <p14:creationId xmlns:p14="http://schemas.microsoft.com/office/powerpoint/2010/main" val="159250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04800" y="533400"/>
            <a:ext cx="8229600" cy="1384300"/>
          </a:xfrm>
        </p:spPr>
        <p:txBody>
          <a:bodyPr/>
          <a:lstStyle/>
          <a:p>
            <a:pPr eaLnBrk="1" hangingPunct="1"/>
            <a:r>
              <a:rPr lang="en-US" altLang="en-US" sz="2800" b="1" dirty="0"/>
              <a:t>  learning objectives</a:t>
            </a:r>
            <a:br>
              <a:rPr lang="en-US" altLang="en-US" sz="5400" b="1" dirty="0"/>
            </a:br>
            <a:endParaRPr lang="en-US" altLang="en-US" sz="5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21336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81475"/>
            <a:ext cx="288471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4" y="418147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3214" y="4181474"/>
            <a:ext cx="2381250"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a:extLst>
              <a:ext uri="{FF2B5EF4-FFF2-40B4-BE49-F238E27FC236}">
                <a16:creationId xmlns:a16="http://schemas.microsoft.com/office/drawing/2014/main" id="{F0B56E2C-3501-4E9B-91E0-B6D4A35DDF16}"/>
              </a:ext>
            </a:extLst>
          </p:cNvPr>
          <p:cNvSpPr>
            <a:spLocks noGrp="1"/>
          </p:cNvSpPr>
          <p:nvPr>
            <p:ph type="dt" sz="half" idx="10"/>
          </p:nvPr>
        </p:nvSpPr>
        <p:spPr/>
        <p:txBody>
          <a:bodyPr/>
          <a:lstStyle/>
          <a:p>
            <a:r>
              <a:rPr lang="en-US"/>
              <a:t>April 8, 2021</a:t>
            </a:r>
            <a:endParaRPr lang="en-US" dirty="0"/>
          </a:p>
        </p:txBody>
      </p:sp>
      <p:sp>
        <p:nvSpPr>
          <p:cNvPr id="2" name="TextBox 1">
            <a:extLst>
              <a:ext uri="{FF2B5EF4-FFF2-40B4-BE49-F238E27FC236}">
                <a16:creationId xmlns:a16="http://schemas.microsoft.com/office/drawing/2014/main" id="{F961FFF9-1BC9-40FB-8A15-B520656BFCEE}"/>
              </a:ext>
            </a:extLst>
          </p:cNvPr>
          <p:cNvSpPr txBox="1"/>
          <p:nvPr/>
        </p:nvSpPr>
        <p:spPr bwMode="auto">
          <a:xfrm>
            <a:off x="304800" y="1600200"/>
            <a:ext cx="8534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342900" lvl="0" indent="-342900">
              <a:spcAft>
                <a:spcPts val="1200"/>
              </a:spcAft>
              <a:buFont typeface="Wingdings" panose="05000000000000000000" pitchFamily="2" charset="2"/>
              <a:buChar char="§"/>
            </a:pPr>
            <a:r>
              <a:rPr lang="en-US" sz="2000" dirty="0"/>
              <a:t>Understand how to prepare for and conduct effective permanency hearings   </a:t>
            </a:r>
            <a:endParaRPr lang="en-CA" sz="2000" dirty="0"/>
          </a:p>
          <a:p>
            <a:pPr marL="342900" lvl="0" indent="-342900">
              <a:spcAft>
                <a:spcPts val="1200"/>
              </a:spcAft>
              <a:buFont typeface="Wingdings" panose="05000000000000000000" pitchFamily="2" charset="2"/>
              <a:buChar char="§"/>
            </a:pPr>
            <a:r>
              <a:rPr lang="en-US" sz="2000" dirty="0"/>
              <a:t>Discuss best practice strategies for improving permanency hearings</a:t>
            </a:r>
          </a:p>
          <a:p>
            <a:pPr marL="342900" lvl="0" indent="-342900">
              <a:spcAft>
                <a:spcPts val="1200"/>
              </a:spcAft>
              <a:buFont typeface="Wingdings" panose="05000000000000000000" pitchFamily="2" charset="2"/>
              <a:buChar char="§"/>
            </a:pPr>
            <a:r>
              <a:rPr lang="en-US" sz="2000" dirty="0"/>
              <a:t>Understand everyone’s role in permanency hearings</a:t>
            </a:r>
          </a:p>
          <a:p>
            <a:pPr marL="342900" lvl="0" indent="-342900">
              <a:spcAft>
                <a:spcPts val="1200"/>
              </a:spcAft>
              <a:buFont typeface="Wingdings" panose="05000000000000000000" pitchFamily="2" charset="2"/>
              <a:buChar char="§"/>
            </a:pPr>
            <a:r>
              <a:rPr lang="en-US" sz="2000" dirty="0"/>
              <a:t>Understand how to engage at permanency hearings, particularly with children</a:t>
            </a:r>
          </a:p>
          <a:p>
            <a:pPr marL="342900" lvl="0" indent="-342900">
              <a:spcAft>
                <a:spcPts val="1200"/>
              </a:spcAft>
              <a:buFont typeface="Wingdings" panose="05000000000000000000" pitchFamily="2" charset="2"/>
              <a:buChar char="§"/>
            </a:pPr>
            <a:endParaRPr lang="en-CA" sz="2000" dirty="0"/>
          </a:p>
        </p:txBody>
      </p:sp>
      <p:sp>
        <p:nvSpPr>
          <p:cNvPr id="5" name="Footer Placeholder 4">
            <a:extLst>
              <a:ext uri="{FF2B5EF4-FFF2-40B4-BE49-F238E27FC236}">
                <a16:creationId xmlns:a16="http://schemas.microsoft.com/office/drawing/2014/main" id="{8AA4ED46-E5A8-4393-98AF-7DEE0A8DF510}"/>
              </a:ext>
            </a:extLst>
          </p:cNvPr>
          <p:cNvSpPr>
            <a:spLocks noGrp="1"/>
          </p:cNvSpPr>
          <p:nvPr>
            <p:ph type="ftr" sz="quarter" idx="11"/>
          </p:nvPr>
        </p:nvSpPr>
        <p:spPr/>
        <p:txBody>
          <a:bodyPr/>
          <a:lstStyle/>
          <a:p>
            <a:r>
              <a:rPr lang="en-US"/>
              <a:t>NCJFCJ and J4C</a:t>
            </a:r>
            <a:endParaRPr lang="en-US" dirty="0"/>
          </a:p>
        </p:txBody>
      </p:sp>
      <p:sp>
        <p:nvSpPr>
          <p:cNvPr id="7" name="Slide Number Placeholder 6">
            <a:extLst>
              <a:ext uri="{FF2B5EF4-FFF2-40B4-BE49-F238E27FC236}">
                <a16:creationId xmlns:a16="http://schemas.microsoft.com/office/drawing/2014/main" id="{82B2278A-FB2B-4AD5-9977-63EF30BB2DEB}"/>
              </a:ext>
            </a:extLst>
          </p:cNvPr>
          <p:cNvSpPr>
            <a:spLocks noGrp="1"/>
          </p:cNvSpPr>
          <p:nvPr>
            <p:ph type="sldNum" sz="quarter" idx="12"/>
          </p:nvPr>
        </p:nvSpPr>
        <p:spPr/>
        <p:txBody>
          <a:bodyPr/>
          <a:lstStyle/>
          <a:p>
            <a:fld id="{B19A0CEE-E79B-4E94-9CD5-C014EDCF7C1D}" type="slidenum">
              <a:rPr lang="en-US" smtClean="0"/>
              <a:t>2</a:t>
            </a:fld>
            <a:endParaRPr lang="en-US" dirty="0"/>
          </a:p>
        </p:txBody>
      </p:sp>
    </p:spTree>
    <p:extLst>
      <p:ext uri="{BB962C8B-B14F-4D97-AF65-F5344CB8AC3E}">
        <p14:creationId xmlns:p14="http://schemas.microsoft.com/office/powerpoint/2010/main" val="247964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40045-09E1-4524-A906-824F9B2302E4}"/>
              </a:ext>
            </a:extLst>
          </p:cNvPr>
          <p:cNvSpPr>
            <a:spLocks noGrp="1"/>
          </p:cNvSpPr>
          <p:nvPr>
            <p:ph idx="1"/>
          </p:nvPr>
        </p:nvSpPr>
        <p:spPr>
          <a:xfrm>
            <a:off x="228601" y="1719071"/>
            <a:ext cx="8686800" cy="4783082"/>
          </a:xfrm>
        </p:spPr>
        <p:txBody>
          <a:bodyPr>
            <a:normAutofit fontScale="92500" lnSpcReduction="10000"/>
          </a:bodyPr>
          <a:lstStyle/>
          <a:p>
            <a:r>
              <a:rPr lang="en-US" dirty="0"/>
              <a:t>Before the hearing</a:t>
            </a:r>
          </a:p>
          <a:p>
            <a:r>
              <a:rPr lang="en-US" dirty="0"/>
              <a:t>Conducting the hearing</a:t>
            </a:r>
          </a:p>
          <a:p>
            <a:pPr marL="45720" indent="0">
              <a:buNone/>
            </a:pPr>
            <a:r>
              <a:rPr lang="en-US" dirty="0"/>
              <a:t>   --  Open the hearing</a:t>
            </a:r>
          </a:p>
          <a:p>
            <a:pPr marL="45720" indent="0">
              <a:buNone/>
            </a:pPr>
            <a:r>
              <a:rPr lang="en-US" dirty="0"/>
              <a:t>   --  Due process considerations</a:t>
            </a:r>
          </a:p>
          <a:p>
            <a:pPr marL="45720" indent="0">
              <a:buNone/>
            </a:pPr>
            <a:r>
              <a:rPr lang="en-US" dirty="0"/>
              <a:t>   --  Representation</a:t>
            </a:r>
          </a:p>
          <a:p>
            <a:pPr marL="45720" indent="0">
              <a:buNone/>
            </a:pPr>
            <a:r>
              <a:rPr lang="en-US" dirty="0"/>
              <a:t>   --  Engage parents, children, relatives</a:t>
            </a:r>
          </a:p>
          <a:p>
            <a:pPr marL="45720" indent="0">
              <a:buNone/>
            </a:pPr>
            <a:r>
              <a:rPr lang="en-US" dirty="0"/>
              <a:t>       and foster parents</a:t>
            </a:r>
          </a:p>
          <a:p>
            <a:pPr>
              <a:buFont typeface="Wingdings" panose="05000000000000000000" pitchFamily="2" charset="2"/>
              <a:buChar char="§"/>
            </a:pPr>
            <a:r>
              <a:rPr lang="en-US" dirty="0"/>
              <a:t>Key inquires</a:t>
            </a:r>
          </a:p>
          <a:p>
            <a:pPr marL="45720" indent="0">
              <a:buNone/>
            </a:pPr>
            <a:r>
              <a:rPr lang="en-US" dirty="0"/>
              <a:t>   --  Reflective questions</a:t>
            </a:r>
          </a:p>
          <a:p>
            <a:pPr marL="45720" indent="0">
              <a:buNone/>
            </a:pPr>
            <a:r>
              <a:rPr lang="en-US" dirty="0"/>
              <a:t>   --  ICWA</a:t>
            </a:r>
          </a:p>
          <a:p>
            <a:pPr marL="45720" indent="0">
              <a:buNone/>
            </a:pPr>
            <a:r>
              <a:rPr lang="en-US" dirty="0"/>
              <a:t>   --  Determine the permanency plan</a:t>
            </a:r>
          </a:p>
          <a:p>
            <a:pPr marL="45720" indent="0">
              <a:buNone/>
            </a:pPr>
            <a:r>
              <a:rPr lang="en-US" dirty="0"/>
              <a:t>   --  Four plan analysis</a:t>
            </a:r>
          </a:p>
          <a:p>
            <a:pPr>
              <a:buFont typeface="Wingdings" panose="05000000000000000000" pitchFamily="2" charset="2"/>
              <a:buChar char="§"/>
            </a:pPr>
            <a:r>
              <a:rPr lang="en-US" dirty="0"/>
              <a:t>Summary of key findings/orders</a:t>
            </a:r>
          </a:p>
          <a:p>
            <a:pPr>
              <a:buFont typeface="Wingdings" panose="05000000000000000000" pitchFamily="2" charset="2"/>
              <a:buChar char="§"/>
            </a:pPr>
            <a:r>
              <a:rPr lang="en-US" dirty="0"/>
              <a:t>Concluding the hearing</a:t>
            </a:r>
          </a:p>
        </p:txBody>
      </p:sp>
      <p:sp>
        <p:nvSpPr>
          <p:cNvPr id="3" name="Date Placeholder 2">
            <a:extLst>
              <a:ext uri="{FF2B5EF4-FFF2-40B4-BE49-F238E27FC236}">
                <a16:creationId xmlns:a16="http://schemas.microsoft.com/office/drawing/2014/main" id="{C13DA58C-7ADB-4735-975C-B4FACFC85F87}"/>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D98A73FD-F160-4720-AE4B-6EA5C3E5F49F}"/>
              </a:ext>
            </a:extLst>
          </p:cNvPr>
          <p:cNvSpPr>
            <a:spLocks noGrp="1"/>
          </p:cNvSpPr>
          <p:nvPr>
            <p:ph type="title"/>
          </p:nvPr>
        </p:nvSpPr>
        <p:spPr/>
        <p:txBody>
          <a:bodyPr/>
          <a:lstStyle/>
          <a:p>
            <a:r>
              <a:rPr lang="en-US" dirty="0"/>
              <a:t>Enhanced resource guidelines benchcard</a:t>
            </a:r>
          </a:p>
        </p:txBody>
      </p:sp>
      <p:pic>
        <p:nvPicPr>
          <p:cNvPr id="1026" name="Picture 2" descr="Image result for people in court">
            <a:extLst>
              <a:ext uri="{FF2B5EF4-FFF2-40B4-BE49-F238E27FC236}">
                <a16:creationId xmlns:a16="http://schemas.microsoft.com/office/drawing/2014/main" id="{6A52E5E9-EB35-429A-8F6F-FD145FB03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113" y="4343400"/>
            <a:ext cx="359228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urt gavel">
            <a:extLst>
              <a:ext uri="{FF2B5EF4-FFF2-40B4-BE49-F238E27FC236}">
                <a16:creationId xmlns:a16="http://schemas.microsoft.com/office/drawing/2014/main" id="{BB0C7A2D-6B01-4885-A12F-0CBF3FEFA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19071"/>
            <a:ext cx="3565357" cy="23725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6B482079-2A93-431E-B340-5C6105DF6D96}"/>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A2C64FEA-1E79-4780-8333-FA6392BA6023}"/>
              </a:ext>
            </a:extLst>
          </p:cNvPr>
          <p:cNvSpPr>
            <a:spLocks noGrp="1"/>
          </p:cNvSpPr>
          <p:nvPr>
            <p:ph type="sldNum" sz="quarter" idx="12"/>
          </p:nvPr>
        </p:nvSpPr>
        <p:spPr/>
        <p:txBody>
          <a:bodyPr/>
          <a:lstStyle/>
          <a:p>
            <a:fld id="{B19A0CEE-E79B-4E94-9CD5-C014EDCF7C1D}" type="slidenum">
              <a:rPr lang="en-US" smtClean="0"/>
              <a:t>3</a:t>
            </a:fld>
            <a:endParaRPr lang="en-US" dirty="0"/>
          </a:p>
        </p:txBody>
      </p:sp>
    </p:spTree>
    <p:extLst>
      <p:ext uri="{BB962C8B-B14F-4D97-AF65-F5344CB8AC3E}">
        <p14:creationId xmlns:p14="http://schemas.microsoft.com/office/powerpoint/2010/main" val="83595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D20F3-B8DC-4338-8988-C94CE6364023}"/>
              </a:ext>
            </a:extLst>
          </p:cNvPr>
          <p:cNvSpPr>
            <a:spLocks noGrp="1"/>
          </p:cNvSpPr>
          <p:nvPr>
            <p:ph idx="1"/>
          </p:nvPr>
        </p:nvSpPr>
        <p:spPr/>
        <p:txBody>
          <a:bodyPr/>
          <a:lstStyle/>
          <a:p>
            <a:r>
              <a:rPr lang="en-US" u="sng" dirty="0"/>
              <a:t>Persons</a:t>
            </a:r>
            <a:r>
              <a:rPr lang="en-US" dirty="0"/>
              <a:t> who should be present at the hearing</a:t>
            </a:r>
          </a:p>
          <a:p>
            <a:r>
              <a:rPr lang="en-US" dirty="0"/>
              <a:t>Review the relevant </a:t>
            </a:r>
            <a:r>
              <a:rPr lang="en-US" u="sng" dirty="0"/>
              <a:t>documents</a:t>
            </a:r>
          </a:p>
          <a:p>
            <a:r>
              <a:rPr lang="en-US" dirty="0"/>
              <a:t>Consider whether there are any </a:t>
            </a:r>
            <a:r>
              <a:rPr lang="en-US" u="sng" dirty="0"/>
              <a:t>related cases</a:t>
            </a:r>
          </a:p>
          <a:p>
            <a:endParaRPr lang="en-US" dirty="0"/>
          </a:p>
        </p:txBody>
      </p:sp>
      <p:sp>
        <p:nvSpPr>
          <p:cNvPr id="3" name="Date Placeholder 2">
            <a:extLst>
              <a:ext uri="{FF2B5EF4-FFF2-40B4-BE49-F238E27FC236}">
                <a16:creationId xmlns:a16="http://schemas.microsoft.com/office/drawing/2014/main" id="{9B11FD70-F1E9-4D16-BBEB-8739D59D3BF9}"/>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E34D4F86-A499-4C8D-BEBF-A88256BA9658}"/>
              </a:ext>
            </a:extLst>
          </p:cNvPr>
          <p:cNvSpPr>
            <a:spLocks noGrp="1"/>
          </p:cNvSpPr>
          <p:nvPr>
            <p:ph type="title"/>
          </p:nvPr>
        </p:nvSpPr>
        <p:spPr/>
        <p:txBody>
          <a:bodyPr/>
          <a:lstStyle/>
          <a:p>
            <a:r>
              <a:rPr lang="en-US" dirty="0"/>
              <a:t>Before the hearing</a:t>
            </a:r>
          </a:p>
        </p:txBody>
      </p:sp>
      <p:pic>
        <p:nvPicPr>
          <p:cNvPr id="12290" name="Picture 2" descr="Image result for laying the groundwork">
            <a:extLst>
              <a:ext uri="{FF2B5EF4-FFF2-40B4-BE49-F238E27FC236}">
                <a16:creationId xmlns:a16="http://schemas.microsoft.com/office/drawing/2014/main" id="{191D2DDB-1B1C-4572-B47B-E716DDE32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14607"/>
            <a:ext cx="6375846" cy="255754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D40915C6-1850-40AF-8725-5EAD9C48B3E3}"/>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02F8FCDF-A1EB-49DB-9B84-1F4699DCD901}"/>
              </a:ext>
            </a:extLst>
          </p:cNvPr>
          <p:cNvSpPr>
            <a:spLocks noGrp="1"/>
          </p:cNvSpPr>
          <p:nvPr>
            <p:ph type="sldNum" sz="quarter" idx="12"/>
          </p:nvPr>
        </p:nvSpPr>
        <p:spPr/>
        <p:txBody>
          <a:bodyPr/>
          <a:lstStyle/>
          <a:p>
            <a:fld id="{B19A0CEE-E79B-4E94-9CD5-C014EDCF7C1D}" type="slidenum">
              <a:rPr lang="en-US" smtClean="0"/>
              <a:t>4</a:t>
            </a:fld>
            <a:endParaRPr lang="en-US" dirty="0"/>
          </a:p>
        </p:txBody>
      </p:sp>
    </p:spTree>
    <p:extLst>
      <p:ext uri="{BB962C8B-B14F-4D97-AF65-F5344CB8AC3E}">
        <p14:creationId xmlns:p14="http://schemas.microsoft.com/office/powerpoint/2010/main" val="247299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CFAF8-8033-4F50-A9EA-A53F53895C1F}"/>
              </a:ext>
            </a:extLst>
          </p:cNvPr>
          <p:cNvSpPr>
            <a:spLocks noGrp="1"/>
          </p:cNvSpPr>
          <p:nvPr>
            <p:ph idx="1"/>
          </p:nvPr>
        </p:nvSpPr>
        <p:spPr/>
        <p:txBody>
          <a:bodyPr/>
          <a:lstStyle/>
          <a:p>
            <a:r>
              <a:rPr lang="en-US" dirty="0"/>
              <a:t>Call the case</a:t>
            </a:r>
          </a:p>
          <a:p>
            <a:r>
              <a:rPr lang="en-US" dirty="0"/>
              <a:t>Identify the people in the courtroom</a:t>
            </a:r>
          </a:p>
          <a:p>
            <a:r>
              <a:rPr lang="en-US" dirty="0"/>
              <a:t>Swear in the parties, participants, and relatives</a:t>
            </a:r>
          </a:p>
          <a:p>
            <a:r>
              <a:rPr lang="en-US" u="sng" dirty="0"/>
              <a:t>Explain the type and purpose of the hearing</a:t>
            </a:r>
          </a:p>
          <a:p>
            <a:r>
              <a:rPr lang="en-US" dirty="0"/>
              <a:t>State </a:t>
            </a:r>
            <a:r>
              <a:rPr lang="en-US" u="sng" dirty="0"/>
              <a:t>the number of days the child has been in care </a:t>
            </a:r>
            <a:r>
              <a:rPr lang="en-US" dirty="0"/>
              <a:t>and the number of placements to date</a:t>
            </a:r>
          </a:p>
          <a:p>
            <a:r>
              <a:rPr lang="en-US" dirty="0"/>
              <a:t>[RMK Note:  </a:t>
            </a:r>
            <a:r>
              <a:rPr lang="en-US" u="sng" dirty="0"/>
              <a:t>Next best thing</a:t>
            </a:r>
          </a:p>
          <a:p>
            <a:pPr marL="45720" indent="0">
              <a:buNone/>
            </a:pPr>
            <a:r>
              <a:rPr lang="en-US" dirty="0"/>
              <a:t>   when someone can’t be</a:t>
            </a:r>
          </a:p>
          <a:p>
            <a:pPr marL="45720" indent="0">
              <a:buNone/>
            </a:pPr>
            <a:r>
              <a:rPr lang="en-US" dirty="0"/>
              <a:t>   there]</a:t>
            </a:r>
          </a:p>
        </p:txBody>
      </p:sp>
      <p:sp>
        <p:nvSpPr>
          <p:cNvPr id="3" name="Date Placeholder 2">
            <a:extLst>
              <a:ext uri="{FF2B5EF4-FFF2-40B4-BE49-F238E27FC236}">
                <a16:creationId xmlns:a16="http://schemas.microsoft.com/office/drawing/2014/main" id="{F1031890-A78E-4F72-8F45-D59A937B17DC}"/>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2C859BAC-D4B0-41D9-813B-0930F4BE7A1B}"/>
              </a:ext>
            </a:extLst>
          </p:cNvPr>
          <p:cNvSpPr>
            <a:spLocks noGrp="1"/>
          </p:cNvSpPr>
          <p:nvPr>
            <p:ph type="title"/>
          </p:nvPr>
        </p:nvSpPr>
        <p:spPr/>
        <p:txBody>
          <a:bodyPr/>
          <a:lstStyle/>
          <a:p>
            <a:r>
              <a:rPr lang="en-US" dirty="0"/>
              <a:t>Conducting the hearing –</a:t>
            </a:r>
            <a:br>
              <a:rPr lang="en-US" dirty="0"/>
            </a:br>
            <a:r>
              <a:rPr lang="en-US" dirty="0"/>
              <a:t>opening the hearing</a:t>
            </a:r>
          </a:p>
        </p:txBody>
      </p:sp>
      <p:pic>
        <p:nvPicPr>
          <p:cNvPr id="2050" name="Picture 2" descr="Image result for court hearing">
            <a:extLst>
              <a:ext uri="{FF2B5EF4-FFF2-40B4-BE49-F238E27FC236}">
                <a16:creationId xmlns:a16="http://schemas.microsoft.com/office/drawing/2014/main" id="{3942F98E-FCFC-464F-8052-40A35D8C2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13099"/>
            <a:ext cx="4306252" cy="24115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F2DFCD33-005C-49FB-827E-06C9895EF278}"/>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D84BDB8E-8E8D-47D9-8108-F4B24C06C1CC}"/>
              </a:ext>
            </a:extLst>
          </p:cNvPr>
          <p:cNvSpPr>
            <a:spLocks noGrp="1"/>
          </p:cNvSpPr>
          <p:nvPr>
            <p:ph type="sldNum" sz="quarter" idx="12"/>
          </p:nvPr>
        </p:nvSpPr>
        <p:spPr/>
        <p:txBody>
          <a:bodyPr/>
          <a:lstStyle/>
          <a:p>
            <a:fld id="{B19A0CEE-E79B-4E94-9CD5-C014EDCF7C1D}" type="slidenum">
              <a:rPr lang="en-US" smtClean="0"/>
              <a:t>5</a:t>
            </a:fld>
            <a:endParaRPr lang="en-US" dirty="0"/>
          </a:p>
        </p:txBody>
      </p:sp>
    </p:spTree>
    <p:extLst>
      <p:ext uri="{BB962C8B-B14F-4D97-AF65-F5344CB8AC3E}">
        <p14:creationId xmlns:p14="http://schemas.microsoft.com/office/powerpoint/2010/main" val="267449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D7B09-D7C6-4032-898B-0A11C91370CC}"/>
              </a:ext>
            </a:extLst>
          </p:cNvPr>
          <p:cNvSpPr>
            <a:spLocks noGrp="1"/>
          </p:cNvSpPr>
          <p:nvPr>
            <p:ph idx="1"/>
          </p:nvPr>
        </p:nvSpPr>
        <p:spPr>
          <a:xfrm>
            <a:off x="380999" y="1719071"/>
            <a:ext cx="8407893" cy="4636009"/>
          </a:xfrm>
        </p:spPr>
        <p:txBody>
          <a:bodyPr>
            <a:normAutofit lnSpcReduction="10000"/>
          </a:bodyPr>
          <a:lstStyle/>
          <a:p>
            <a:r>
              <a:rPr lang="en-US" dirty="0"/>
              <a:t>Identity and location of all interested </a:t>
            </a:r>
            <a:r>
              <a:rPr lang="en-US" u="sng" dirty="0"/>
              <a:t>parties</a:t>
            </a:r>
            <a:r>
              <a:rPr lang="en-US" dirty="0"/>
              <a:t> if determined</a:t>
            </a:r>
          </a:p>
          <a:p>
            <a:r>
              <a:rPr lang="en-US" dirty="0"/>
              <a:t>Parties </a:t>
            </a:r>
            <a:r>
              <a:rPr lang="en-US" u="sng" dirty="0"/>
              <a:t>notified</a:t>
            </a:r>
            <a:r>
              <a:rPr lang="en-US" dirty="0"/>
              <a:t> of the hearing</a:t>
            </a:r>
          </a:p>
          <a:p>
            <a:r>
              <a:rPr lang="en-US" dirty="0"/>
              <a:t>Notified in a language understandable to them</a:t>
            </a:r>
          </a:p>
          <a:p>
            <a:r>
              <a:rPr lang="en-US" dirty="0"/>
              <a:t>Relatives who requested notice given notice</a:t>
            </a:r>
          </a:p>
          <a:p>
            <a:r>
              <a:rPr lang="en-US" u="sng" dirty="0"/>
              <a:t>Current caregiver notified</a:t>
            </a:r>
          </a:p>
          <a:p>
            <a:r>
              <a:rPr lang="en-US" u="sng" dirty="0"/>
              <a:t>Diligent search </a:t>
            </a:r>
            <a:r>
              <a:rPr lang="en-US" dirty="0"/>
              <a:t>for missing parents or other parties</a:t>
            </a:r>
          </a:p>
          <a:p>
            <a:r>
              <a:rPr lang="en-US" dirty="0"/>
              <a:t>Due diligent to notify relatives, including adult relatives of the child and their options to participate in the child’s care and placement</a:t>
            </a:r>
          </a:p>
          <a:p>
            <a:r>
              <a:rPr lang="en-US" dirty="0"/>
              <a:t>Notice to all parents of siblings</a:t>
            </a:r>
          </a:p>
          <a:p>
            <a:pPr marL="45720" indent="0">
              <a:buNone/>
            </a:pPr>
            <a:r>
              <a:rPr lang="en-US" dirty="0"/>
              <a:t>   who have custody of sibling</a:t>
            </a:r>
          </a:p>
          <a:p>
            <a:r>
              <a:rPr lang="en-US" dirty="0"/>
              <a:t>ICWA</a:t>
            </a:r>
          </a:p>
          <a:p>
            <a:r>
              <a:rPr lang="en-US" dirty="0"/>
              <a:t>Other federal laws apply</a:t>
            </a:r>
          </a:p>
          <a:p>
            <a:endParaRPr lang="en-US" dirty="0"/>
          </a:p>
          <a:p>
            <a:endParaRPr lang="en-US" dirty="0"/>
          </a:p>
        </p:txBody>
      </p:sp>
      <p:sp>
        <p:nvSpPr>
          <p:cNvPr id="3" name="Date Placeholder 2">
            <a:extLst>
              <a:ext uri="{FF2B5EF4-FFF2-40B4-BE49-F238E27FC236}">
                <a16:creationId xmlns:a16="http://schemas.microsoft.com/office/drawing/2014/main" id="{14924EDB-43ED-4F0E-9F1C-3AFCEAF3E0CB}"/>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8320B446-20EB-4820-8E3D-571F2131F880}"/>
              </a:ext>
            </a:extLst>
          </p:cNvPr>
          <p:cNvSpPr>
            <a:spLocks noGrp="1"/>
          </p:cNvSpPr>
          <p:nvPr>
            <p:ph type="title"/>
          </p:nvPr>
        </p:nvSpPr>
        <p:spPr/>
        <p:txBody>
          <a:bodyPr/>
          <a:lstStyle/>
          <a:p>
            <a:r>
              <a:rPr lang="en-US" dirty="0"/>
              <a:t>Conducting the hearing –</a:t>
            </a:r>
            <a:br>
              <a:rPr lang="en-US" dirty="0"/>
            </a:br>
            <a:r>
              <a:rPr lang="en-US" dirty="0"/>
              <a:t>due process considerations</a:t>
            </a:r>
          </a:p>
        </p:txBody>
      </p:sp>
      <p:pic>
        <p:nvPicPr>
          <p:cNvPr id="3074" name="Picture 2" descr="Image result for due process">
            <a:extLst>
              <a:ext uri="{FF2B5EF4-FFF2-40B4-BE49-F238E27FC236}">
                <a16:creationId xmlns:a16="http://schemas.microsoft.com/office/drawing/2014/main" id="{770C7C85-5DA7-43EF-B5DD-53312C690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52394"/>
            <a:ext cx="3312603" cy="187862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20FAA595-6BE7-4DA9-8DB6-043F6BDCB1B8}"/>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29507D88-01F1-4D24-B000-1796199FFF1D}"/>
              </a:ext>
            </a:extLst>
          </p:cNvPr>
          <p:cNvSpPr>
            <a:spLocks noGrp="1"/>
          </p:cNvSpPr>
          <p:nvPr>
            <p:ph type="sldNum" sz="quarter" idx="12"/>
          </p:nvPr>
        </p:nvSpPr>
        <p:spPr/>
        <p:txBody>
          <a:bodyPr/>
          <a:lstStyle/>
          <a:p>
            <a:fld id="{B19A0CEE-E79B-4E94-9CD5-C014EDCF7C1D}" type="slidenum">
              <a:rPr lang="en-US" smtClean="0"/>
              <a:t>6</a:t>
            </a:fld>
            <a:endParaRPr lang="en-US" dirty="0"/>
          </a:p>
        </p:txBody>
      </p:sp>
    </p:spTree>
    <p:extLst>
      <p:ext uri="{BB962C8B-B14F-4D97-AF65-F5344CB8AC3E}">
        <p14:creationId xmlns:p14="http://schemas.microsoft.com/office/powerpoint/2010/main" val="281610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294E4-05F2-4F4A-B6C5-1CD602A0BFE6}"/>
              </a:ext>
            </a:extLst>
          </p:cNvPr>
          <p:cNvSpPr>
            <a:spLocks noGrp="1"/>
          </p:cNvSpPr>
          <p:nvPr>
            <p:ph idx="1"/>
          </p:nvPr>
        </p:nvSpPr>
        <p:spPr/>
        <p:txBody>
          <a:bodyPr/>
          <a:lstStyle/>
          <a:p>
            <a:r>
              <a:rPr lang="en-US" u="sng" dirty="0"/>
              <a:t>Provide attorney</a:t>
            </a:r>
          </a:p>
          <a:p>
            <a:r>
              <a:rPr lang="en-US" dirty="0"/>
              <a:t>Make sure any </a:t>
            </a:r>
            <a:r>
              <a:rPr lang="en-US" u="sng" dirty="0"/>
              <a:t>waiver</a:t>
            </a:r>
            <a:r>
              <a:rPr lang="en-US" dirty="0"/>
              <a:t> of counsel is </a:t>
            </a:r>
            <a:r>
              <a:rPr lang="en-US" u="sng" dirty="0"/>
              <a:t>understood</a:t>
            </a:r>
            <a:r>
              <a:rPr lang="en-US" dirty="0"/>
              <a:t> and </a:t>
            </a:r>
            <a:r>
              <a:rPr lang="en-US" u="sng" dirty="0"/>
              <a:t>freely given</a:t>
            </a:r>
          </a:p>
          <a:p>
            <a:r>
              <a:rPr lang="en-US" dirty="0"/>
              <a:t>Any language issues</a:t>
            </a:r>
          </a:p>
          <a:p>
            <a:r>
              <a:rPr lang="en-US" u="sng" dirty="0"/>
              <a:t>Has counsel had sufficient time </a:t>
            </a:r>
          </a:p>
          <a:p>
            <a:pPr marL="45720" indent="0">
              <a:buNone/>
            </a:pPr>
            <a:r>
              <a:rPr lang="en-US" dirty="0"/>
              <a:t>   </a:t>
            </a:r>
            <a:r>
              <a:rPr lang="en-US" u="sng" dirty="0"/>
              <a:t>to consult with client prior to </a:t>
            </a:r>
          </a:p>
          <a:p>
            <a:pPr marL="45720" indent="0">
              <a:buNone/>
            </a:pPr>
            <a:r>
              <a:rPr lang="en-US" dirty="0"/>
              <a:t>   </a:t>
            </a:r>
            <a:r>
              <a:rPr lang="en-US" u="sng" dirty="0"/>
              <a:t>the hearing</a:t>
            </a:r>
          </a:p>
          <a:p>
            <a:r>
              <a:rPr lang="en-US" dirty="0"/>
              <a:t>Counsel for the children</a:t>
            </a:r>
          </a:p>
          <a:p>
            <a:r>
              <a:rPr lang="en-US" dirty="0"/>
              <a:t>CASA or GAL</a:t>
            </a:r>
          </a:p>
        </p:txBody>
      </p:sp>
      <p:sp>
        <p:nvSpPr>
          <p:cNvPr id="3" name="Date Placeholder 2">
            <a:extLst>
              <a:ext uri="{FF2B5EF4-FFF2-40B4-BE49-F238E27FC236}">
                <a16:creationId xmlns:a16="http://schemas.microsoft.com/office/drawing/2014/main" id="{ABCAE016-D790-483C-A32C-456B878D60A2}"/>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7260B365-B0EB-4F54-A08A-C990DC0410DD}"/>
              </a:ext>
            </a:extLst>
          </p:cNvPr>
          <p:cNvSpPr>
            <a:spLocks noGrp="1"/>
          </p:cNvSpPr>
          <p:nvPr>
            <p:ph type="title"/>
          </p:nvPr>
        </p:nvSpPr>
        <p:spPr/>
        <p:txBody>
          <a:bodyPr/>
          <a:lstStyle/>
          <a:p>
            <a:r>
              <a:rPr lang="en-US" dirty="0"/>
              <a:t>Conducting the hearing –</a:t>
            </a:r>
            <a:br>
              <a:rPr lang="en-US" dirty="0"/>
            </a:br>
            <a:r>
              <a:rPr lang="en-US" dirty="0"/>
              <a:t>representation</a:t>
            </a:r>
          </a:p>
        </p:txBody>
      </p:sp>
      <p:pic>
        <p:nvPicPr>
          <p:cNvPr id="4098" name="Picture 2" descr="Image result for lawyers in court">
            <a:extLst>
              <a:ext uri="{FF2B5EF4-FFF2-40B4-BE49-F238E27FC236}">
                <a16:creationId xmlns:a16="http://schemas.microsoft.com/office/drawing/2014/main" id="{DC87EA42-62D6-4D5F-B201-D55AE3D7D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46" y="3284219"/>
            <a:ext cx="3855604" cy="288798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DE16F293-322B-43AD-8469-994DAE2C563B}"/>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0644BE0D-D0AA-4FF0-91D4-4FFCFDB8B511}"/>
              </a:ext>
            </a:extLst>
          </p:cNvPr>
          <p:cNvSpPr>
            <a:spLocks noGrp="1"/>
          </p:cNvSpPr>
          <p:nvPr>
            <p:ph type="sldNum" sz="quarter" idx="12"/>
          </p:nvPr>
        </p:nvSpPr>
        <p:spPr/>
        <p:txBody>
          <a:bodyPr/>
          <a:lstStyle/>
          <a:p>
            <a:fld id="{B19A0CEE-E79B-4E94-9CD5-C014EDCF7C1D}" type="slidenum">
              <a:rPr lang="en-US" smtClean="0"/>
              <a:t>7</a:t>
            </a:fld>
            <a:endParaRPr lang="en-US" dirty="0"/>
          </a:p>
        </p:txBody>
      </p:sp>
    </p:spTree>
    <p:extLst>
      <p:ext uri="{BB962C8B-B14F-4D97-AF65-F5344CB8AC3E}">
        <p14:creationId xmlns:p14="http://schemas.microsoft.com/office/powerpoint/2010/main" val="36955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878B2-C774-43BB-BFD9-117E35C79AF4}"/>
              </a:ext>
            </a:extLst>
          </p:cNvPr>
          <p:cNvSpPr>
            <a:spLocks noGrp="1"/>
          </p:cNvSpPr>
          <p:nvPr>
            <p:ph idx="1"/>
          </p:nvPr>
        </p:nvSpPr>
        <p:spPr/>
        <p:txBody>
          <a:bodyPr/>
          <a:lstStyle/>
          <a:p>
            <a:r>
              <a:rPr lang="en-US" dirty="0"/>
              <a:t>Language</a:t>
            </a:r>
          </a:p>
          <a:p>
            <a:r>
              <a:rPr lang="en-US" u="sng" dirty="0"/>
              <a:t>Understand what the hearing is about</a:t>
            </a:r>
          </a:p>
          <a:p>
            <a:r>
              <a:rPr lang="en-US" u="sng" dirty="0"/>
              <a:t>Sufficient time to speak to attorney</a:t>
            </a:r>
          </a:p>
          <a:p>
            <a:r>
              <a:rPr lang="en-US" dirty="0"/>
              <a:t>ADA considerations</a:t>
            </a:r>
          </a:p>
          <a:p>
            <a:r>
              <a:rPr lang="en-US" dirty="0"/>
              <a:t>What family members and/or other important people should be involved</a:t>
            </a:r>
          </a:p>
          <a:p>
            <a:r>
              <a:rPr lang="en-US" u="sng" dirty="0"/>
              <a:t>Consult with age-appropriate</a:t>
            </a:r>
          </a:p>
          <a:p>
            <a:pPr marL="45720" indent="0">
              <a:buNone/>
            </a:pPr>
            <a:r>
              <a:rPr lang="en-US" dirty="0"/>
              <a:t>   </a:t>
            </a:r>
            <a:r>
              <a:rPr lang="en-US" u="sng" dirty="0"/>
              <a:t>children</a:t>
            </a:r>
          </a:p>
        </p:txBody>
      </p:sp>
      <p:sp>
        <p:nvSpPr>
          <p:cNvPr id="3" name="Date Placeholder 2">
            <a:extLst>
              <a:ext uri="{FF2B5EF4-FFF2-40B4-BE49-F238E27FC236}">
                <a16:creationId xmlns:a16="http://schemas.microsoft.com/office/drawing/2014/main" id="{EFD866FB-C4B7-40F6-874D-BA6295D4FFE3}"/>
              </a:ext>
            </a:extLst>
          </p:cNvPr>
          <p:cNvSpPr>
            <a:spLocks noGrp="1"/>
          </p:cNvSpPr>
          <p:nvPr>
            <p:ph type="dt" sz="half" idx="10"/>
          </p:nvPr>
        </p:nvSpPr>
        <p:spPr/>
        <p:txBody>
          <a:bodyPr/>
          <a:lstStyle/>
          <a:p>
            <a:r>
              <a:rPr lang="en-US"/>
              <a:t>April 8, 2021</a:t>
            </a:r>
            <a:endParaRPr lang="en-US" dirty="0"/>
          </a:p>
        </p:txBody>
      </p:sp>
      <p:sp>
        <p:nvSpPr>
          <p:cNvPr id="5" name="Title 4">
            <a:extLst>
              <a:ext uri="{FF2B5EF4-FFF2-40B4-BE49-F238E27FC236}">
                <a16:creationId xmlns:a16="http://schemas.microsoft.com/office/drawing/2014/main" id="{BAA9A56A-ED43-4094-8B1A-7E92875B42BE}"/>
              </a:ext>
            </a:extLst>
          </p:cNvPr>
          <p:cNvSpPr>
            <a:spLocks noGrp="1"/>
          </p:cNvSpPr>
          <p:nvPr>
            <p:ph type="title"/>
          </p:nvPr>
        </p:nvSpPr>
        <p:spPr/>
        <p:txBody>
          <a:bodyPr/>
          <a:lstStyle/>
          <a:p>
            <a:r>
              <a:rPr lang="en-US" dirty="0"/>
              <a:t>Conducting the hearing –</a:t>
            </a:r>
            <a:br>
              <a:rPr lang="en-US" dirty="0"/>
            </a:br>
            <a:r>
              <a:rPr lang="en-US" dirty="0"/>
              <a:t>engagement of all</a:t>
            </a:r>
          </a:p>
        </p:txBody>
      </p:sp>
      <p:pic>
        <p:nvPicPr>
          <p:cNvPr id="5122" name="Picture 2" descr="Image result for engagement of people">
            <a:extLst>
              <a:ext uri="{FF2B5EF4-FFF2-40B4-BE49-F238E27FC236}">
                <a16:creationId xmlns:a16="http://schemas.microsoft.com/office/drawing/2014/main" id="{D58ADB3E-2129-4B08-82BA-31FB4321B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67200"/>
            <a:ext cx="3275860" cy="164309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35FD6554-B791-49D1-BCB2-56C7A0BE1E48}"/>
              </a:ext>
            </a:extLst>
          </p:cNvPr>
          <p:cNvSpPr>
            <a:spLocks noGrp="1"/>
          </p:cNvSpPr>
          <p:nvPr>
            <p:ph type="ftr" sz="quarter" idx="11"/>
          </p:nvPr>
        </p:nvSpPr>
        <p:spPr/>
        <p:txBody>
          <a:bodyPr/>
          <a:lstStyle/>
          <a:p>
            <a:r>
              <a:rPr lang="en-US"/>
              <a:t>NCJFCJ and J4C</a:t>
            </a:r>
            <a:endParaRPr lang="en-US" dirty="0"/>
          </a:p>
        </p:txBody>
      </p:sp>
      <p:sp>
        <p:nvSpPr>
          <p:cNvPr id="4" name="Slide Number Placeholder 3">
            <a:extLst>
              <a:ext uri="{FF2B5EF4-FFF2-40B4-BE49-F238E27FC236}">
                <a16:creationId xmlns:a16="http://schemas.microsoft.com/office/drawing/2014/main" id="{0B8E2BBA-2B8D-4E5B-9F22-D373752E19CC}"/>
              </a:ext>
            </a:extLst>
          </p:cNvPr>
          <p:cNvSpPr>
            <a:spLocks noGrp="1"/>
          </p:cNvSpPr>
          <p:nvPr>
            <p:ph type="sldNum" sz="quarter" idx="12"/>
          </p:nvPr>
        </p:nvSpPr>
        <p:spPr/>
        <p:txBody>
          <a:bodyPr/>
          <a:lstStyle/>
          <a:p>
            <a:fld id="{B19A0CEE-E79B-4E94-9CD5-C014EDCF7C1D}" type="slidenum">
              <a:rPr lang="en-US" smtClean="0"/>
              <a:t>8</a:t>
            </a:fld>
            <a:endParaRPr lang="en-US" dirty="0"/>
          </a:p>
        </p:txBody>
      </p:sp>
    </p:spTree>
    <p:extLst>
      <p:ext uri="{BB962C8B-B14F-4D97-AF65-F5344CB8AC3E}">
        <p14:creationId xmlns:p14="http://schemas.microsoft.com/office/powerpoint/2010/main" val="13143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5CBC0-C0E4-4054-B961-8B9EB7BC06C0}"/>
              </a:ext>
            </a:extLst>
          </p:cNvPr>
          <p:cNvSpPr>
            <a:spLocks noGrp="1"/>
          </p:cNvSpPr>
          <p:nvPr>
            <p:ph idx="1"/>
          </p:nvPr>
        </p:nvSpPr>
        <p:spPr>
          <a:xfrm>
            <a:off x="380999" y="1719070"/>
            <a:ext cx="8407893" cy="4636009"/>
          </a:xfrm>
        </p:spPr>
        <p:txBody>
          <a:bodyPr>
            <a:normAutofit fontScale="92500" lnSpcReduction="10000"/>
          </a:bodyPr>
          <a:lstStyle/>
          <a:p>
            <a:r>
              <a:rPr lang="en-US" dirty="0"/>
              <a:t>Purpose: Determine the future permanent legal status of each child</a:t>
            </a:r>
          </a:p>
          <a:p>
            <a:r>
              <a:rPr lang="en-US" dirty="0"/>
              <a:t>Timing:</a:t>
            </a:r>
          </a:p>
          <a:p>
            <a:pPr lvl="1"/>
            <a:r>
              <a:rPr lang="en-US" dirty="0"/>
              <a:t>Within thirty days of filing of a plan that does not contain a plan for reunification</a:t>
            </a:r>
          </a:p>
          <a:p>
            <a:pPr lvl="1"/>
            <a:r>
              <a:rPr lang="en-US" dirty="0"/>
              <a:t>For children under seven, within nine months of entering care</a:t>
            </a:r>
          </a:p>
          <a:p>
            <a:pPr lvl="1"/>
            <a:r>
              <a:rPr lang="en-US" dirty="0"/>
              <a:t>For children seven and older, within twelve months of entering care</a:t>
            </a:r>
          </a:p>
          <a:p>
            <a:pPr lvl="1"/>
            <a:r>
              <a:rPr lang="en-US" dirty="0"/>
              <a:t>Not less frequently than every six months after the first permanency plan hearing</a:t>
            </a:r>
          </a:p>
          <a:p>
            <a:r>
              <a:rPr lang="en-US" dirty="0"/>
              <a:t>Notice: To the child and all involved adults</a:t>
            </a:r>
          </a:p>
          <a:p>
            <a:pPr marL="45720" indent="0">
              <a:buNone/>
            </a:pPr>
            <a:r>
              <a:rPr lang="en-US" dirty="0"/>
              <a:t>   in writing not less than five days in advance</a:t>
            </a:r>
          </a:p>
          <a:p>
            <a:pPr marL="45720" indent="0">
              <a:buNone/>
            </a:pPr>
            <a:r>
              <a:rPr lang="en-US" dirty="0"/>
              <a:t>   of the hearing</a:t>
            </a:r>
          </a:p>
          <a:p>
            <a:r>
              <a:rPr lang="en-US" dirty="0"/>
              <a:t>The judge has to do what?!  </a:t>
            </a:r>
          </a:p>
          <a:p>
            <a:pPr marL="45720" indent="0">
              <a:buNone/>
            </a:pPr>
            <a:r>
              <a:rPr lang="en-US" dirty="0"/>
              <a:t>   Consult with the child in an age-appropriate</a:t>
            </a:r>
          </a:p>
          <a:p>
            <a:pPr marL="45720" indent="0">
              <a:buNone/>
            </a:pPr>
            <a:r>
              <a:rPr lang="en-US" dirty="0"/>
              <a:t>   manner</a:t>
            </a:r>
          </a:p>
        </p:txBody>
      </p:sp>
      <p:sp>
        <p:nvSpPr>
          <p:cNvPr id="3" name="Date Placeholder 2">
            <a:extLst>
              <a:ext uri="{FF2B5EF4-FFF2-40B4-BE49-F238E27FC236}">
                <a16:creationId xmlns:a16="http://schemas.microsoft.com/office/drawing/2014/main" id="{B5B9D573-A2F3-414D-BDB8-84A60B64C640}"/>
              </a:ext>
            </a:extLst>
          </p:cNvPr>
          <p:cNvSpPr>
            <a:spLocks noGrp="1"/>
          </p:cNvSpPr>
          <p:nvPr>
            <p:ph type="dt" sz="half" idx="10"/>
          </p:nvPr>
        </p:nvSpPr>
        <p:spPr/>
        <p:txBody>
          <a:bodyPr/>
          <a:lstStyle/>
          <a:p>
            <a:r>
              <a:rPr lang="en-US"/>
              <a:t>April 8, 2021</a:t>
            </a:r>
            <a:endParaRPr lang="en-US" dirty="0"/>
          </a:p>
        </p:txBody>
      </p:sp>
      <p:sp>
        <p:nvSpPr>
          <p:cNvPr id="4" name="Footer Placeholder 3">
            <a:extLst>
              <a:ext uri="{FF2B5EF4-FFF2-40B4-BE49-F238E27FC236}">
                <a16:creationId xmlns:a16="http://schemas.microsoft.com/office/drawing/2014/main" id="{8ECF76E0-A6D3-47BF-AB83-A00601CB49D3}"/>
              </a:ext>
            </a:extLst>
          </p:cNvPr>
          <p:cNvSpPr>
            <a:spLocks noGrp="1"/>
          </p:cNvSpPr>
          <p:nvPr>
            <p:ph type="ftr" sz="quarter" idx="11"/>
          </p:nvPr>
        </p:nvSpPr>
        <p:spPr/>
        <p:txBody>
          <a:bodyPr/>
          <a:lstStyle/>
          <a:p>
            <a:r>
              <a:rPr lang="en-US"/>
              <a:t>NCJFCJ and J4C</a:t>
            </a:r>
            <a:endParaRPr lang="en-US" dirty="0"/>
          </a:p>
        </p:txBody>
      </p:sp>
      <p:sp>
        <p:nvSpPr>
          <p:cNvPr id="6" name="Title 5">
            <a:extLst>
              <a:ext uri="{FF2B5EF4-FFF2-40B4-BE49-F238E27FC236}">
                <a16:creationId xmlns:a16="http://schemas.microsoft.com/office/drawing/2014/main" id="{123E12AD-CAD1-48C7-8C66-7FD2E60BB7C9}"/>
              </a:ext>
            </a:extLst>
          </p:cNvPr>
          <p:cNvSpPr>
            <a:spLocks noGrp="1"/>
          </p:cNvSpPr>
          <p:nvPr>
            <p:ph type="title"/>
          </p:nvPr>
        </p:nvSpPr>
        <p:spPr/>
        <p:txBody>
          <a:bodyPr/>
          <a:lstStyle/>
          <a:p>
            <a:r>
              <a:rPr lang="en-US" dirty="0"/>
              <a:t>Permanency Plan Hearing</a:t>
            </a:r>
            <a:br>
              <a:rPr lang="en-US" dirty="0"/>
            </a:br>
            <a:r>
              <a:rPr lang="en-US" dirty="0"/>
              <a:t>O.C.G.A. Section 15-11-230</a:t>
            </a:r>
          </a:p>
        </p:txBody>
      </p:sp>
      <p:pic>
        <p:nvPicPr>
          <p:cNvPr id="8" name="Picture 7">
            <a:extLst>
              <a:ext uri="{FF2B5EF4-FFF2-40B4-BE49-F238E27FC236}">
                <a16:creationId xmlns:a16="http://schemas.microsoft.com/office/drawing/2014/main" id="{43476C06-B82F-447B-9EE8-38442F087B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7294" y="4343400"/>
            <a:ext cx="2558105" cy="2030242"/>
          </a:xfrm>
          <a:prstGeom prst="rect">
            <a:avLst/>
          </a:prstGeom>
        </p:spPr>
      </p:pic>
      <p:sp>
        <p:nvSpPr>
          <p:cNvPr id="10" name="Slide Number Placeholder 9">
            <a:extLst>
              <a:ext uri="{FF2B5EF4-FFF2-40B4-BE49-F238E27FC236}">
                <a16:creationId xmlns:a16="http://schemas.microsoft.com/office/drawing/2014/main" id="{6452BCE8-3DE7-4AC2-A419-9D2397D98F33}"/>
              </a:ext>
            </a:extLst>
          </p:cNvPr>
          <p:cNvSpPr>
            <a:spLocks noGrp="1"/>
          </p:cNvSpPr>
          <p:nvPr>
            <p:ph type="sldNum" sz="quarter" idx="12"/>
          </p:nvPr>
        </p:nvSpPr>
        <p:spPr/>
        <p:txBody>
          <a:bodyPr/>
          <a:lstStyle/>
          <a:p>
            <a:fld id="{B19A0CEE-E79B-4E94-9CD5-C014EDCF7C1D}" type="slidenum">
              <a:rPr lang="en-US" smtClean="0"/>
              <a:t>9</a:t>
            </a:fld>
            <a:endParaRPr lang="en-US" dirty="0"/>
          </a:p>
        </p:txBody>
      </p:sp>
    </p:spTree>
    <p:extLst>
      <p:ext uri="{BB962C8B-B14F-4D97-AF65-F5344CB8AC3E}">
        <p14:creationId xmlns:p14="http://schemas.microsoft.com/office/powerpoint/2010/main" val="14829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 calcmode="lin" valueType="num">
                                      <p:cBhvr additive="base">
                                        <p:cTn id="2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lgn="l" eaLnBrk="1" hangingPunct="1">
          <a:defRPr sz="16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10135</Words>
  <Application>Microsoft Office PowerPoint</Application>
  <PresentationFormat>On-screen Show (4:3)</PresentationFormat>
  <Paragraphs>505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Franklin Gothic Medium</vt:lpstr>
      <vt:lpstr>Times New Roman</vt:lpstr>
      <vt:lpstr>Wingdings</vt:lpstr>
      <vt:lpstr>Wingdings 2</vt:lpstr>
      <vt:lpstr>Grid</vt:lpstr>
      <vt:lpstr>PowerPoint Presentation</vt:lpstr>
      <vt:lpstr>  learning objectives </vt:lpstr>
      <vt:lpstr>Enhanced resource guidelines benchcard</vt:lpstr>
      <vt:lpstr>Before the hearing</vt:lpstr>
      <vt:lpstr>Conducting the hearing – opening the hearing</vt:lpstr>
      <vt:lpstr>Conducting the hearing – due process considerations</vt:lpstr>
      <vt:lpstr>Conducting the hearing – representation</vt:lpstr>
      <vt:lpstr>Conducting the hearing – engagement of all</vt:lpstr>
      <vt:lpstr>Permanency Plan Hearing O.C.G.A. Section 15-11-230</vt:lpstr>
      <vt:lpstr>Permanency plan report O.C.G.A. section 15-11-231</vt:lpstr>
      <vt:lpstr>Permanency plan report O.C.G.A. section 15-11-231, cont’d.</vt:lpstr>
      <vt:lpstr>PERMANENCY PLAN HEARING O.C.G.A. Section 15-11-232</vt:lpstr>
      <vt:lpstr>PERMANENCY PLAN HEARING O.C.G.A. Section 15-11-232, cont’d.</vt:lpstr>
      <vt:lpstr>PERMANENCY PLAN HEARING O.C.G.A. Section 15-11-232, cont’d.</vt:lpstr>
      <vt:lpstr>Concluding the hearing</vt:lpstr>
      <vt:lpstr>Engaging children and youth</vt:lpstr>
      <vt:lpstr>QUESTIONS</vt:lpstr>
      <vt:lpstr>PowerPoint Presentation</vt:lpstr>
      <vt:lpstr>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2015-07-08T16:24:01Z</dcterms:created>
  <dcterms:modified xsi:type="dcterms:W3CDTF">2021-04-08T18:24:08Z</dcterms:modified>
</cp:coreProperties>
</file>