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7"/>
  </p:notesMasterIdLst>
  <p:sldIdLst>
    <p:sldId id="256" r:id="rId2"/>
    <p:sldId id="262" r:id="rId3"/>
    <p:sldId id="263" r:id="rId4"/>
    <p:sldId id="264" r:id="rId5"/>
    <p:sldId id="284" r:id="rId6"/>
    <p:sldId id="302" r:id="rId7"/>
    <p:sldId id="276" r:id="rId8"/>
    <p:sldId id="277" r:id="rId9"/>
    <p:sldId id="280" r:id="rId10"/>
    <p:sldId id="278" r:id="rId11"/>
    <p:sldId id="279" r:id="rId12"/>
    <p:sldId id="281" r:id="rId13"/>
    <p:sldId id="282" r:id="rId14"/>
    <p:sldId id="283" r:id="rId15"/>
    <p:sldId id="299" r:id="rId16"/>
    <p:sldId id="300" r:id="rId17"/>
    <p:sldId id="285" r:id="rId18"/>
    <p:sldId id="265" r:id="rId19"/>
    <p:sldId id="267" r:id="rId20"/>
    <p:sldId id="268" r:id="rId21"/>
    <p:sldId id="270" r:id="rId22"/>
    <p:sldId id="271" r:id="rId23"/>
    <p:sldId id="286" r:id="rId24"/>
    <p:sldId id="292" r:id="rId25"/>
    <p:sldId id="287" r:id="rId26"/>
    <p:sldId id="288" r:id="rId27"/>
    <p:sldId id="291" r:id="rId28"/>
    <p:sldId id="297" r:id="rId29"/>
    <p:sldId id="290" r:id="rId30"/>
    <p:sldId id="293" r:id="rId31"/>
    <p:sldId id="294" r:id="rId32"/>
    <p:sldId id="295" r:id="rId33"/>
    <p:sldId id="296" r:id="rId34"/>
    <p:sldId id="301"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69"/>
  </p:normalViewPr>
  <p:slideViewPr>
    <p:cSldViewPr snapToGrid="0" snapToObjects="1">
      <p:cViewPr varScale="1">
        <p:scale>
          <a:sx n="106" d="100"/>
          <a:sy n="106" d="100"/>
        </p:scale>
        <p:origin x="79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Sheet1!$A$2:$A$5</c:f>
              <c:strCache>
                <c:ptCount val="4"/>
                <c:pt idx="0">
                  <c:v>Prob. Cause</c:v>
                </c:pt>
                <c:pt idx="1">
                  <c:v>Preponderance</c:v>
                </c:pt>
                <c:pt idx="2">
                  <c:v>Clear &amp; Convincing</c:v>
                </c:pt>
                <c:pt idx="3">
                  <c:v>Beyond Reas. Doubt</c:v>
                </c:pt>
              </c:strCache>
            </c:strRef>
          </c:cat>
          <c:val>
            <c:numRef>
              <c:f>Sheet1!$B$2:$B$5</c:f>
              <c:numCache>
                <c:formatCode>General</c:formatCode>
                <c:ptCount val="4"/>
                <c:pt idx="0">
                  <c:v>20</c:v>
                </c:pt>
                <c:pt idx="1">
                  <c:v>51</c:v>
                </c:pt>
                <c:pt idx="2">
                  <c:v>85</c:v>
                </c:pt>
                <c:pt idx="3">
                  <c:v>91</c:v>
                </c:pt>
              </c:numCache>
            </c:numRef>
          </c:val>
          <c:extLst>
            <c:ext xmlns:c16="http://schemas.microsoft.com/office/drawing/2014/chart" uri="{C3380CC4-5D6E-409C-BE32-E72D297353CC}">
              <c16:uniqueId val="{00000000-BAC9-B14F-8899-94DC5F28685B}"/>
            </c:ext>
          </c:extLst>
        </c:ser>
        <c:dLbls>
          <c:showLegendKey val="0"/>
          <c:showVal val="0"/>
          <c:showCatName val="0"/>
          <c:showSerName val="0"/>
          <c:showPercent val="0"/>
          <c:showBubbleSize val="0"/>
        </c:dLbls>
        <c:gapWidth val="182"/>
        <c:axId val="2118205296"/>
        <c:axId val="2118569568"/>
      </c:barChart>
      <c:catAx>
        <c:axId val="211820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8569568"/>
        <c:crosses val="autoZero"/>
        <c:auto val="1"/>
        <c:lblAlgn val="ctr"/>
        <c:lblOffset val="100"/>
        <c:noMultiLvlLbl val="0"/>
      </c:catAx>
      <c:valAx>
        <c:axId val="2118569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820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94BFA-979A-8141-9B72-6C9A597AA118}" type="datetimeFigureOut">
              <a:rPr lang="en-US" smtClean="0"/>
              <a:t>4/16/21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E30D7-5BC1-924F-BE96-A901BC9334D9}" type="slidenum">
              <a:rPr lang="en-US" smtClean="0"/>
              <a:t>‹#›</a:t>
            </a:fld>
            <a:endParaRPr lang="en-US"/>
          </a:p>
        </p:txBody>
      </p:sp>
    </p:spTree>
    <p:extLst>
      <p:ext uri="{BB962C8B-B14F-4D97-AF65-F5344CB8AC3E}">
        <p14:creationId xmlns:p14="http://schemas.microsoft.com/office/powerpoint/2010/main" val="394116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OCGA § 15-11-310</a:t>
            </a:r>
          </a:p>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7</a:t>
            </a:fld>
            <a:endParaRPr lang="en-US"/>
          </a:p>
        </p:txBody>
      </p:sp>
    </p:spTree>
    <p:extLst>
      <p:ext uri="{BB962C8B-B14F-4D97-AF65-F5344CB8AC3E}">
        <p14:creationId xmlns:p14="http://schemas.microsoft.com/office/powerpoint/2010/main" val="27271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16</a:t>
            </a:fld>
            <a:endParaRPr lang="en-US"/>
          </a:p>
        </p:txBody>
      </p:sp>
    </p:spTree>
    <p:extLst>
      <p:ext uri="{BB962C8B-B14F-4D97-AF65-F5344CB8AC3E}">
        <p14:creationId xmlns:p14="http://schemas.microsoft.com/office/powerpoint/2010/main" val="266034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Subtle burden-shifting has huge effects:  Case where judge ruled that because no one from DFCS could go to TN to observe a visit, court concluded that there was no evidence that mom could properly care for the child.  </a:t>
            </a:r>
          </a:p>
          <a:p>
            <a:r>
              <a:rPr lang="en-US" dirty="0"/>
              <a:t>Petitioner presents no evidence on an issue – that issue is unproven.</a:t>
            </a:r>
          </a:p>
          <a:p>
            <a:r>
              <a:rPr lang="en-US" dirty="0"/>
              <a:t>That judge dramatically shifted the burden of proof.  </a:t>
            </a:r>
          </a:p>
        </p:txBody>
      </p:sp>
      <p:sp>
        <p:nvSpPr>
          <p:cNvPr id="4" name="Slide Number Placeholder 3"/>
          <p:cNvSpPr>
            <a:spLocks noGrp="1"/>
          </p:cNvSpPr>
          <p:nvPr>
            <p:ph type="sldNum" sz="quarter" idx="5"/>
          </p:nvPr>
        </p:nvSpPr>
        <p:spPr/>
        <p:txBody>
          <a:bodyPr/>
          <a:lstStyle/>
          <a:p>
            <a:fld id="{50CE30D7-5BC1-924F-BE96-A901BC9334D9}" type="slidenum">
              <a:rPr lang="en-US" smtClean="0"/>
              <a:t>18</a:t>
            </a:fld>
            <a:endParaRPr lang="en-US"/>
          </a:p>
        </p:txBody>
      </p:sp>
    </p:spTree>
    <p:extLst>
      <p:ext uri="{BB962C8B-B14F-4D97-AF65-F5344CB8AC3E}">
        <p14:creationId xmlns:p14="http://schemas.microsoft.com/office/powerpoint/2010/main" val="2523281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&amp; C has more in common with BRD than with </a:t>
            </a:r>
            <a:r>
              <a:rPr lang="en-US" dirty="0" err="1"/>
              <a:t>Prepond</a:t>
            </a:r>
            <a:r>
              <a:rPr lang="en-US" dirty="0"/>
              <a:t>.  We have to be careful not to say “C&amp;C”, but really be accepting proof by preponderance.  It’s not just, “Did the state put on believable evidence?” That’s Probable cause.  It’s not “Is the state’s version of facts more likely than not?” that’s preponderance.  But “Is the state’s version of facts SUBSTANTIALLY more likely than not”.</a:t>
            </a:r>
          </a:p>
        </p:txBody>
      </p:sp>
      <p:sp>
        <p:nvSpPr>
          <p:cNvPr id="4" name="Slide Number Placeholder 3"/>
          <p:cNvSpPr>
            <a:spLocks noGrp="1"/>
          </p:cNvSpPr>
          <p:nvPr>
            <p:ph type="sldNum" sz="quarter" idx="5"/>
          </p:nvPr>
        </p:nvSpPr>
        <p:spPr/>
        <p:txBody>
          <a:bodyPr/>
          <a:lstStyle/>
          <a:p>
            <a:fld id="{50CE30D7-5BC1-924F-BE96-A901BC9334D9}" type="slidenum">
              <a:rPr lang="en-US" smtClean="0"/>
              <a:t>20</a:t>
            </a:fld>
            <a:endParaRPr lang="en-US"/>
          </a:p>
        </p:txBody>
      </p:sp>
    </p:spTree>
    <p:extLst>
      <p:ext uri="{BB962C8B-B14F-4D97-AF65-F5344CB8AC3E}">
        <p14:creationId xmlns:p14="http://schemas.microsoft.com/office/powerpoint/2010/main" val="3730118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Juvenile Courts are courts of limited jurisdiction.  Every single hearing requires a recitation on the record of why the court has subject-matter jurisdiction, and like all courts, personal jurisdiction over the parties.</a:t>
            </a:r>
          </a:p>
          <a:p>
            <a:endParaRPr lang="en-US" dirty="0"/>
          </a:p>
          <a:p>
            <a:r>
              <a:rPr lang="en-US" dirty="0"/>
              <a:t>Court can’t consider documents that are not put in evidence.</a:t>
            </a:r>
          </a:p>
        </p:txBody>
      </p:sp>
      <p:sp>
        <p:nvSpPr>
          <p:cNvPr id="4" name="Slide Number Placeholder 3"/>
          <p:cNvSpPr>
            <a:spLocks noGrp="1"/>
          </p:cNvSpPr>
          <p:nvPr>
            <p:ph type="sldNum" sz="quarter" idx="5"/>
          </p:nvPr>
        </p:nvSpPr>
        <p:spPr/>
        <p:txBody>
          <a:bodyPr/>
          <a:lstStyle/>
          <a:p>
            <a:fld id="{50CE30D7-5BC1-924F-BE96-A901BC9334D9}" type="slidenum">
              <a:rPr lang="en-US" smtClean="0"/>
              <a:t>23</a:t>
            </a:fld>
            <a:endParaRPr lang="en-US"/>
          </a:p>
        </p:txBody>
      </p:sp>
    </p:spTree>
    <p:extLst>
      <p:ext uri="{BB962C8B-B14F-4D97-AF65-F5344CB8AC3E}">
        <p14:creationId xmlns:p14="http://schemas.microsoft.com/office/powerpoint/2010/main" val="201484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15-11-310 (consent in writing)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case where stipulations reached in chambers and never put on record.  Dad said the order wasn’t his stipulation.  Couldn’t conform to record, because no record.</a:t>
            </a:r>
          </a:p>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25</a:t>
            </a:fld>
            <a:endParaRPr lang="en-US"/>
          </a:p>
        </p:txBody>
      </p:sp>
    </p:spTree>
    <p:extLst>
      <p:ext uri="{BB962C8B-B14F-4D97-AF65-F5344CB8AC3E}">
        <p14:creationId xmlns:p14="http://schemas.microsoft.com/office/powerpoint/2010/main" val="145004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surrender is only legally operative if it has been entered freely, voluntarily, and knowingly with full knowledge of the consequences.  The court must ensure that the surrender was actually executed by the parent, and enquire into the circumstances surrounding it, then make the required legal conclusion.</a:t>
            </a:r>
          </a:p>
          <a:p>
            <a:r>
              <a:rPr lang="en-US" dirty="0"/>
              <a:t>A surrender provides a statutory ground for TPR.  The court must still have facts upon which to base the separate conclusion that TPR is in the child’s best interest.</a:t>
            </a:r>
          </a:p>
        </p:txBody>
      </p:sp>
      <p:sp>
        <p:nvSpPr>
          <p:cNvPr id="4" name="Slide Number Placeholder 3"/>
          <p:cNvSpPr>
            <a:spLocks noGrp="1"/>
          </p:cNvSpPr>
          <p:nvPr>
            <p:ph type="sldNum" sz="quarter" idx="5"/>
          </p:nvPr>
        </p:nvSpPr>
        <p:spPr/>
        <p:txBody>
          <a:bodyPr/>
          <a:lstStyle/>
          <a:p>
            <a:fld id="{50CE30D7-5BC1-924F-BE96-A901BC9334D9}" type="slidenum">
              <a:rPr lang="en-US" smtClean="0"/>
              <a:t>26</a:t>
            </a:fld>
            <a:endParaRPr lang="en-US"/>
          </a:p>
        </p:txBody>
      </p:sp>
    </p:spTree>
    <p:extLst>
      <p:ext uri="{BB962C8B-B14F-4D97-AF65-F5344CB8AC3E}">
        <p14:creationId xmlns:p14="http://schemas.microsoft.com/office/powerpoint/2010/main" val="316344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CASEPLANS!  Parents aren’t responsible for doing </a:t>
            </a:r>
            <a:r>
              <a:rPr lang="en-US" dirty="0" err="1"/>
              <a:t>caseplans</a:t>
            </a:r>
            <a:r>
              <a:rPr lang="en-US" dirty="0"/>
              <a:t> that haven’t been incorporated into a court order.</a:t>
            </a:r>
          </a:p>
        </p:txBody>
      </p:sp>
      <p:sp>
        <p:nvSpPr>
          <p:cNvPr id="4" name="Slide Number Placeholder 3"/>
          <p:cNvSpPr>
            <a:spLocks noGrp="1"/>
          </p:cNvSpPr>
          <p:nvPr>
            <p:ph type="sldNum" sz="quarter" idx="5"/>
          </p:nvPr>
        </p:nvSpPr>
        <p:spPr/>
        <p:txBody>
          <a:bodyPr/>
          <a:lstStyle/>
          <a:p>
            <a:fld id="{50CE30D7-5BC1-924F-BE96-A901BC9334D9}" type="slidenum">
              <a:rPr lang="en-US" smtClean="0"/>
              <a:t>27</a:t>
            </a:fld>
            <a:endParaRPr lang="en-US"/>
          </a:p>
        </p:txBody>
      </p:sp>
    </p:spTree>
    <p:extLst>
      <p:ext uri="{BB962C8B-B14F-4D97-AF65-F5344CB8AC3E}">
        <p14:creationId xmlns:p14="http://schemas.microsoft.com/office/powerpoint/2010/main" val="1151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28</a:t>
            </a:fld>
            <a:endParaRPr lang="en-US"/>
          </a:p>
        </p:txBody>
      </p:sp>
    </p:spTree>
    <p:extLst>
      <p:ext uri="{BB962C8B-B14F-4D97-AF65-F5344CB8AC3E}">
        <p14:creationId xmlns:p14="http://schemas.microsoft.com/office/powerpoint/2010/main" val="41277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29</a:t>
            </a:fld>
            <a:endParaRPr lang="en-US"/>
          </a:p>
        </p:txBody>
      </p:sp>
    </p:spTree>
    <p:extLst>
      <p:ext uri="{BB962C8B-B14F-4D97-AF65-F5344CB8AC3E}">
        <p14:creationId xmlns:p14="http://schemas.microsoft.com/office/powerpoint/2010/main" val="270235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30</a:t>
            </a:fld>
            <a:endParaRPr lang="en-US"/>
          </a:p>
        </p:txBody>
      </p:sp>
    </p:spTree>
    <p:extLst>
      <p:ext uri="{BB962C8B-B14F-4D97-AF65-F5344CB8AC3E}">
        <p14:creationId xmlns:p14="http://schemas.microsoft.com/office/powerpoint/2010/main" val="294174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OCGA § 15-11-310</a:t>
            </a:r>
          </a:p>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8</a:t>
            </a:fld>
            <a:endParaRPr lang="en-US"/>
          </a:p>
        </p:txBody>
      </p:sp>
    </p:spTree>
    <p:extLst>
      <p:ext uri="{BB962C8B-B14F-4D97-AF65-F5344CB8AC3E}">
        <p14:creationId xmlns:p14="http://schemas.microsoft.com/office/powerpoint/2010/main" val="3937781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31</a:t>
            </a:fld>
            <a:endParaRPr lang="en-US"/>
          </a:p>
        </p:txBody>
      </p:sp>
    </p:spTree>
    <p:extLst>
      <p:ext uri="{BB962C8B-B14F-4D97-AF65-F5344CB8AC3E}">
        <p14:creationId xmlns:p14="http://schemas.microsoft.com/office/powerpoint/2010/main" val="362009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32</a:t>
            </a:fld>
            <a:endParaRPr lang="en-US"/>
          </a:p>
        </p:txBody>
      </p:sp>
    </p:spTree>
    <p:extLst>
      <p:ext uri="{BB962C8B-B14F-4D97-AF65-F5344CB8AC3E}">
        <p14:creationId xmlns:p14="http://schemas.microsoft.com/office/powerpoint/2010/main" val="3538214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33</a:t>
            </a:fld>
            <a:endParaRPr lang="en-US"/>
          </a:p>
        </p:txBody>
      </p:sp>
    </p:spTree>
    <p:extLst>
      <p:ext uri="{BB962C8B-B14F-4D97-AF65-F5344CB8AC3E}">
        <p14:creationId xmlns:p14="http://schemas.microsoft.com/office/powerpoint/2010/main" val="2840459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34</a:t>
            </a:fld>
            <a:endParaRPr lang="en-US"/>
          </a:p>
        </p:txBody>
      </p:sp>
    </p:spTree>
    <p:extLst>
      <p:ext uri="{BB962C8B-B14F-4D97-AF65-F5344CB8AC3E}">
        <p14:creationId xmlns:p14="http://schemas.microsoft.com/office/powerpoint/2010/main" val="248725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35</a:t>
            </a:fld>
            <a:endParaRPr lang="en-US"/>
          </a:p>
        </p:txBody>
      </p:sp>
    </p:spTree>
    <p:extLst>
      <p:ext uri="{BB962C8B-B14F-4D97-AF65-F5344CB8AC3E}">
        <p14:creationId xmlns:p14="http://schemas.microsoft.com/office/powerpoint/2010/main" val="40719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OCGA § 15-11-311(b)</a:t>
            </a:r>
          </a:p>
          <a:p>
            <a:endParaRPr lang="en-US" dirty="0"/>
          </a:p>
          <a:p>
            <a:r>
              <a:rPr lang="en-US" dirty="0"/>
              <a:t>Remember that failure to support must be willful and unjustified.  Parents who cannot reasonably pay support are not penalized for failures to support.</a:t>
            </a:r>
          </a:p>
          <a:p>
            <a:endParaRPr lang="en-US" dirty="0"/>
          </a:p>
          <a:p>
            <a:r>
              <a:rPr lang="en-US" dirty="0"/>
              <a:t>We never want to move toward situations where we’re terminating parental rights due to poverty!</a:t>
            </a:r>
          </a:p>
        </p:txBody>
      </p:sp>
      <p:sp>
        <p:nvSpPr>
          <p:cNvPr id="4" name="Slide Number Placeholder 3"/>
          <p:cNvSpPr>
            <a:spLocks noGrp="1"/>
          </p:cNvSpPr>
          <p:nvPr>
            <p:ph type="sldNum" sz="quarter" idx="5"/>
          </p:nvPr>
        </p:nvSpPr>
        <p:spPr/>
        <p:txBody>
          <a:bodyPr/>
          <a:lstStyle/>
          <a:p>
            <a:fld id="{50CE30D7-5BC1-924F-BE96-A901BC9334D9}" type="slidenum">
              <a:rPr lang="en-US" smtClean="0"/>
              <a:t>9</a:t>
            </a:fld>
            <a:endParaRPr lang="en-US"/>
          </a:p>
        </p:txBody>
      </p:sp>
    </p:spTree>
    <p:extLst>
      <p:ext uri="{BB962C8B-B14F-4D97-AF65-F5344CB8AC3E}">
        <p14:creationId xmlns:p14="http://schemas.microsoft.com/office/powerpoint/2010/main" val="26519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OCGA § 15-11-310(b)</a:t>
            </a:r>
          </a:p>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10</a:t>
            </a:fld>
            <a:endParaRPr lang="en-US"/>
          </a:p>
        </p:txBody>
      </p:sp>
    </p:spTree>
    <p:extLst>
      <p:ext uri="{BB962C8B-B14F-4D97-AF65-F5344CB8AC3E}">
        <p14:creationId xmlns:p14="http://schemas.microsoft.com/office/powerpoint/2010/main" val="319983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15-11-26 contains the 20 general best interest factors for courts.</a:t>
            </a:r>
          </a:p>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11</a:t>
            </a:fld>
            <a:endParaRPr lang="en-US"/>
          </a:p>
        </p:txBody>
      </p:sp>
    </p:spTree>
    <p:extLst>
      <p:ext uri="{BB962C8B-B14F-4D97-AF65-F5344CB8AC3E}">
        <p14:creationId xmlns:p14="http://schemas.microsoft.com/office/powerpoint/2010/main" val="422651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Repeated reversals by </a:t>
            </a:r>
            <a:r>
              <a:rPr lang="en-US" dirty="0" err="1"/>
              <a:t>ct</a:t>
            </a:r>
            <a:r>
              <a:rPr lang="en-US" dirty="0"/>
              <a:t> app because of defects in service.</a:t>
            </a:r>
          </a:p>
        </p:txBody>
      </p:sp>
      <p:sp>
        <p:nvSpPr>
          <p:cNvPr id="4" name="Slide Number Placeholder 3"/>
          <p:cNvSpPr>
            <a:spLocks noGrp="1"/>
          </p:cNvSpPr>
          <p:nvPr>
            <p:ph type="sldNum" sz="quarter" idx="5"/>
          </p:nvPr>
        </p:nvSpPr>
        <p:spPr/>
        <p:txBody>
          <a:bodyPr/>
          <a:lstStyle/>
          <a:p>
            <a:fld id="{50CE30D7-5BC1-924F-BE96-A901BC9334D9}" type="slidenum">
              <a:rPr lang="en-US" smtClean="0"/>
              <a:t>12</a:t>
            </a:fld>
            <a:endParaRPr lang="en-US"/>
          </a:p>
        </p:txBody>
      </p:sp>
    </p:spTree>
    <p:extLst>
      <p:ext uri="{BB962C8B-B14F-4D97-AF65-F5344CB8AC3E}">
        <p14:creationId xmlns:p14="http://schemas.microsoft.com/office/powerpoint/2010/main" val="4999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13</a:t>
            </a:fld>
            <a:endParaRPr lang="en-US"/>
          </a:p>
        </p:txBody>
      </p:sp>
    </p:spTree>
    <p:extLst>
      <p:ext uri="{BB962C8B-B14F-4D97-AF65-F5344CB8AC3E}">
        <p14:creationId xmlns:p14="http://schemas.microsoft.com/office/powerpoint/2010/main" val="274111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is a matter of proof.  It is the petitioner’s burden to prove proper service.  Publication orders must be supported by an affidavit setting forth the specific attempts of the petitioner to make preferred methods of service, and this must all be introduced as part of the proof at the TPR hearing.</a:t>
            </a:r>
          </a:p>
        </p:txBody>
      </p:sp>
      <p:sp>
        <p:nvSpPr>
          <p:cNvPr id="4" name="Slide Number Placeholder 3"/>
          <p:cNvSpPr>
            <a:spLocks noGrp="1"/>
          </p:cNvSpPr>
          <p:nvPr>
            <p:ph type="sldNum" sz="quarter" idx="5"/>
          </p:nvPr>
        </p:nvSpPr>
        <p:spPr/>
        <p:txBody>
          <a:bodyPr/>
          <a:lstStyle/>
          <a:p>
            <a:fld id="{50CE30D7-5BC1-924F-BE96-A901BC9334D9}" type="slidenum">
              <a:rPr lang="en-US" smtClean="0"/>
              <a:t>14</a:t>
            </a:fld>
            <a:endParaRPr lang="en-US"/>
          </a:p>
        </p:txBody>
      </p:sp>
    </p:spTree>
    <p:extLst>
      <p:ext uri="{BB962C8B-B14F-4D97-AF65-F5344CB8AC3E}">
        <p14:creationId xmlns:p14="http://schemas.microsoft.com/office/powerpoint/2010/main" val="253454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30D7-5BC1-924F-BE96-A901BC9334D9}" type="slidenum">
              <a:rPr lang="en-US" smtClean="0"/>
              <a:t>15</a:t>
            </a:fld>
            <a:endParaRPr lang="en-US"/>
          </a:p>
        </p:txBody>
      </p:sp>
    </p:spTree>
    <p:extLst>
      <p:ext uri="{BB962C8B-B14F-4D97-AF65-F5344CB8AC3E}">
        <p14:creationId xmlns:p14="http://schemas.microsoft.com/office/powerpoint/2010/main" val="20477108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4/16/21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4/16/21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4/16/21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4/16/21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4/16/21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0CBC2-616A-0D41-B5DD-135FF7456536}"/>
              </a:ext>
            </a:extLst>
          </p:cNvPr>
          <p:cNvSpPr>
            <a:spLocks noGrp="1"/>
          </p:cNvSpPr>
          <p:nvPr>
            <p:ph type="ctrTitle"/>
          </p:nvPr>
        </p:nvSpPr>
        <p:spPr>
          <a:xfrm>
            <a:off x="655320" y="1843751"/>
            <a:ext cx="5191759" cy="3170497"/>
          </a:xfrm>
        </p:spPr>
        <p:txBody>
          <a:bodyPr anchor="t">
            <a:normAutofit fontScale="90000"/>
          </a:bodyPr>
          <a:lstStyle/>
          <a:p>
            <a:r>
              <a:rPr lang="en-US" sz="7200" dirty="0"/>
              <a:t>Termination</a:t>
            </a:r>
            <a:br>
              <a:rPr lang="en-US" sz="7200" dirty="0"/>
            </a:br>
            <a:br>
              <a:rPr lang="en-US" sz="7200" dirty="0"/>
            </a:br>
            <a:r>
              <a:rPr lang="en-US" sz="7200" dirty="0"/>
              <a:t>of parental rights</a:t>
            </a:r>
          </a:p>
        </p:txBody>
      </p:sp>
      <p:sp>
        <p:nvSpPr>
          <p:cNvPr id="11" name="Rectangle 10">
            <a:extLst>
              <a:ext uri="{FF2B5EF4-FFF2-40B4-BE49-F238E27FC236}">
                <a16:creationId xmlns:a16="http://schemas.microsoft.com/office/drawing/2014/main" id="{34DBF680-FBD0-4394-A076-AD549E2DB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2631257"/>
            <a:ext cx="4846320" cy="548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Placeholder 5">
            <a:extLst>
              <a:ext uri="{FF2B5EF4-FFF2-40B4-BE49-F238E27FC236}">
                <a16:creationId xmlns:a16="http://schemas.microsoft.com/office/drawing/2014/main" id="{2F364874-4EC4-1A46-8637-A8F5FB872539}"/>
              </a:ext>
            </a:extLst>
          </p:cNvPr>
          <p:cNvPicPr>
            <a:picLocks noChangeAspect="1"/>
          </p:cNvPicPr>
          <p:nvPr/>
        </p:nvPicPr>
        <p:blipFill rotWithShape="1">
          <a:blip r:embed="rId4">
            <a:extLst>
              <a:ext uri="{28A0092B-C50C-407E-A947-70E740481C1C}">
                <a14:useLocalDpi xmlns:a14="http://schemas.microsoft.com/office/drawing/2010/main" val="0"/>
              </a:ext>
            </a:extLst>
          </a:blip>
          <a:srcRect l="24136" r="24135"/>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3" name="Freeform: Shape 12">
            <a:extLst>
              <a:ext uri="{FF2B5EF4-FFF2-40B4-BE49-F238E27FC236}">
                <a16:creationId xmlns:a16="http://schemas.microsoft.com/office/drawing/2014/main" id="{025516A9-A197-45C0-A7C3-D8D04C443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4565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Best interest considerations</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228725"/>
            <a:ext cx="11625943" cy="5229225"/>
          </a:xfrm>
        </p:spPr>
        <p:txBody>
          <a:bodyPr>
            <a:noAutofit/>
          </a:bodyPr>
          <a:lstStyle/>
          <a:p>
            <a:pPr marL="0" indent="0">
              <a:buNone/>
            </a:pPr>
            <a:r>
              <a:rPr lang="en-US" sz="2800" dirty="0"/>
              <a:t>If any of the statutory grounds for termination has been met, the court shall then consider whether termination is in a child's best interests after considering the following factors:</a:t>
            </a:r>
          </a:p>
          <a:p>
            <a:pPr marL="0" indent="0">
              <a:buNone/>
            </a:pPr>
            <a:r>
              <a:rPr lang="en-US" sz="2800" dirty="0"/>
              <a:t>(1) Such child's sense of attachments, including his or her sense of security and familiarity, and the continuity of affection for such child;</a:t>
            </a:r>
          </a:p>
          <a:p>
            <a:pPr marL="0" indent="0">
              <a:buNone/>
            </a:pPr>
            <a:r>
              <a:rPr lang="en-US" sz="2800" dirty="0"/>
              <a:t>(2) Such child's wishes and long-term goals;</a:t>
            </a:r>
          </a:p>
          <a:p>
            <a:pPr marL="0" indent="0">
              <a:buNone/>
            </a:pPr>
            <a:r>
              <a:rPr lang="en-US" sz="2800" dirty="0"/>
              <a:t>(3) Such child's need for permanence, including his or her need for stability and continuity of relationships with a parent, siblings, and other relatives;</a:t>
            </a:r>
          </a:p>
          <a:p>
            <a:pPr marL="0" indent="0">
              <a:buNone/>
            </a:pPr>
            <a:r>
              <a:rPr lang="en-US" sz="2800" dirty="0"/>
              <a:t>(4) Any benefit to such child of being integrated into a stable and permanent home and the likely effect of delaying such integration into such stable and permanent home environment;</a:t>
            </a:r>
          </a:p>
          <a:p>
            <a:pPr marL="0" indent="0">
              <a:buNone/>
            </a:pPr>
            <a:endParaRPr lang="en-US" sz="2800" dirty="0"/>
          </a:p>
        </p:txBody>
      </p:sp>
    </p:spTree>
    <p:extLst>
      <p:ext uri="{BB962C8B-B14F-4D97-AF65-F5344CB8AC3E}">
        <p14:creationId xmlns:p14="http://schemas.microsoft.com/office/powerpoint/2010/main" val="41965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Best interest considerations</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228725"/>
            <a:ext cx="11625943" cy="5229225"/>
          </a:xfrm>
        </p:spPr>
        <p:txBody>
          <a:bodyPr>
            <a:noAutofit/>
          </a:bodyPr>
          <a:lstStyle/>
          <a:p>
            <a:pPr marL="0" indent="0">
              <a:buNone/>
            </a:pPr>
            <a:r>
              <a:rPr lang="en-US" sz="2800" dirty="0"/>
              <a:t>(5) The detrimental impact of the lack of a stable and permanent home environment on such child's safety, well-being, or physical, mental, or emotional health;</a:t>
            </a:r>
          </a:p>
          <a:p>
            <a:pPr marL="0" indent="0">
              <a:buNone/>
            </a:pPr>
            <a:r>
              <a:rPr lang="en-US" sz="2800" dirty="0"/>
              <a:t>(6) Such child's future physical, mental, moral, or emotional well-being; and</a:t>
            </a:r>
          </a:p>
          <a:p>
            <a:pPr marL="0" indent="0">
              <a:buNone/>
            </a:pPr>
            <a:r>
              <a:rPr lang="en-US" sz="2800" dirty="0"/>
              <a:t>(7) Any other factors, including the factors set forth in Code Section 15-11-26, considered by the court to be relevant and proper to its determination.</a:t>
            </a:r>
          </a:p>
          <a:p>
            <a:pPr marL="0" indent="0">
              <a:buNone/>
            </a:pPr>
            <a:endParaRPr lang="en-US" sz="2800" dirty="0"/>
          </a:p>
        </p:txBody>
      </p:sp>
    </p:spTree>
    <p:extLst>
      <p:ext uri="{BB962C8B-B14F-4D97-AF65-F5344CB8AC3E}">
        <p14:creationId xmlns:p14="http://schemas.microsoft.com/office/powerpoint/2010/main" val="37392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service</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228725"/>
            <a:ext cx="11625943" cy="5229225"/>
          </a:xfrm>
        </p:spPr>
        <p:txBody>
          <a:bodyPr>
            <a:noAutofit/>
          </a:bodyPr>
          <a:lstStyle/>
          <a:p>
            <a:pPr marL="0" indent="0">
              <a:buNone/>
            </a:pPr>
            <a:r>
              <a:rPr lang="en-US" sz="2400" dirty="0"/>
              <a:t>(a) If a party to be served with a summons is within this state and can be found, the summons shall be served upon him or her personally as soon as possible and at least 30 days before the termination of parental rights hearing.</a:t>
            </a:r>
          </a:p>
          <a:p>
            <a:pPr marL="0" indent="0">
              <a:buNone/>
            </a:pPr>
            <a:r>
              <a:rPr lang="en-US" sz="2400" dirty="0"/>
              <a:t>(b) If a party to be served is within this state and cannot be found but his or her address is known or can be ascertained with due diligence, the summons shall be served upon such party at least 30 days before the termination of parental rights hearing by mailing him or her a copy by registered or certified mail or statutory overnight delivery, return receipt requested.</a:t>
            </a:r>
          </a:p>
          <a:p>
            <a:pPr marL="0" indent="0">
              <a:buNone/>
            </a:pPr>
            <a:r>
              <a:rPr lang="en-US" sz="2400" dirty="0"/>
              <a:t>(c) If a party to be served is outside this state but his or her address is known or can be ascertained with due diligence, service of the summons shall be made at least 30 days before the termination of parental rights hearing either by delivering a copy to such party personally or by mailing a copy to him or her by registered or certified mail or statutory overnight delivery, return receipt requested.</a:t>
            </a:r>
          </a:p>
          <a:p>
            <a:pPr marL="0" indent="0">
              <a:buNone/>
            </a:pPr>
            <a:endParaRPr lang="en-US" sz="2800" dirty="0"/>
          </a:p>
        </p:txBody>
      </p:sp>
    </p:spTree>
    <p:extLst>
      <p:ext uri="{BB962C8B-B14F-4D97-AF65-F5344CB8AC3E}">
        <p14:creationId xmlns:p14="http://schemas.microsoft.com/office/powerpoint/2010/main" val="9534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service</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228725"/>
            <a:ext cx="11625943" cy="5229225"/>
          </a:xfrm>
        </p:spPr>
        <p:txBody>
          <a:bodyPr>
            <a:noAutofit/>
          </a:bodyPr>
          <a:lstStyle/>
          <a:p>
            <a:pPr marL="0" indent="0">
              <a:buNone/>
            </a:pPr>
            <a:r>
              <a:rPr lang="en-US" sz="2400" dirty="0"/>
              <a:t>(d) If, after due diligence, a party to be served with a summons cannot be found and such party's address cannot be ascertained, whether he or she is within or outside this state, the court may order service of the summons upon him or her by publication. The termination of parental rights hearing shall not be earlier than 31 days after the date of the last publication.</a:t>
            </a:r>
          </a:p>
        </p:txBody>
      </p:sp>
    </p:spTree>
    <p:extLst>
      <p:ext uri="{BB962C8B-B14F-4D97-AF65-F5344CB8AC3E}">
        <p14:creationId xmlns:p14="http://schemas.microsoft.com/office/powerpoint/2010/main" val="5608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Service is a matter of proof</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228725"/>
            <a:ext cx="11625943" cy="5229225"/>
          </a:xfrm>
        </p:spPr>
        <p:txBody>
          <a:bodyPr>
            <a:noAutofit/>
          </a:bodyPr>
          <a:lstStyle/>
          <a:p>
            <a:pPr marL="0" indent="0">
              <a:buNone/>
            </a:pPr>
            <a:r>
              <a:rPr lang="en-US" sz="2800" dirty="0"/>
              <a:t>“[T]he record contained no evidence that the petitioner filed any motion requesting service by publication, that the petitioner filed an affidavit or presented sworn testimony in support of service by publication, that the trial court concluded that the petitioner exercised due diligence in attempting to personally serve the mother, or that the trial court issued an order permitting service by publication.”</a:t>
            </a:r>
          </a:p>
          <a:p>
            <a:pPr marL="0" indent="0">
              <a:buNone/>
            </a:pPr>
            <a:r>
              <a:rPr lang="en-US" sz="2800" dirty="0"/>
              <a:t>TPR Reversed.</a:t>
            </a:r>
          </a:p>
          <a:p>
            <a:pPr marL="0" indent="0">
              <a:buNone/>
            </a:pPr>
            <a:endParaRPr lang="en-US" sz="2800" dirty="0"/>
          </a:p>
          <a:p>
            <a:pPr marL="0" indent="0">
              <a:buNone/>
            </a:pPr>
            <a:r>
              <a:rPr lang="en-US" sz="2800" i="1" dirty="0"/>
              <a:t>ITIO R.C.</a:t>
            </a:r>
            <a:r>
              <a:rPr lang="en-US" sz="2800" dirty="0"/>
              <a:t>, 343 Ga. App. 682, 684 (2017)</a:t>
            </a:r>
            <a:endParaRPr lang="en-US" sz="2800" i="1" dirty="0"/>
          </a:p>
        </p:txBody>
      </p:sp>
    </p:spTree>
    <p:extLst>
      <p:ext uri="{BB962C8B-B14F-4D97-AF65-F5344CB8AC3E}">
        <p14:creationId xmlns:p14="http://schemas.microsoft.com/office/powerpoint/2010/main" val="169641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service</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228725"/>
            <a:ext cx="11625943" cy="5229225"/>
          </a:xfrm>
        </p:spPr>
        <p:txBody>
          <a:bodyPr>
            <a:noAutofit/>
          </a:bodyPr>
          <a:lstStyle/>
          <a:p>
            <a:pPr marL="0" indent="0">
              <a:buNone/>
            </a:pPr>
            <a:r>
              <a:rPr lang="en-US" sz="2800" dirty="0"/>
              <a:t>The summons, with petition attached, must be served upon:</a:t>
            </a:r>
          </a:p>
          <a:p>
            <a:pPr>
              <a:buFont typeface="Wingdings" pitchFamily="2" charset="2"/>
              <a:buChar char="Ø"/>
            </a:pPr>
            <a:r>
              <a:rPr lang="en-US" sz="2800" dirty="0"/>
              <a:t>Mother</a:t>
            </a:r>
          </a:p>
          <a:p>
            <a:pPr>
              <a:buFont typeface="Wingdings" pitchFamily="2" charset="2"/>
              <a:buChar char="Ø"/>
            </a:pPr>
            <a:r>
              <a:rPr lang="en-US" sz="2800" dirty="0"/>
              <a:t>Legal father</a:t>
            </a:r>
          </a:p>
          <a:p>
            <a:pPr>
              <a:buFont typeface="Wingdings" pitchFamily="2" charset="2"/>
              <a:buChar char="Ø"/>
            </a:pPr>
            <a:r>
              <a:rPr lang="en-US" sz="2800" dirty="0"/>
              <a:t>Child, if 14+ (may not waive)</a:t>
            </a:r>
          </a:p>
          <a:p>
            <a:pPr>
              <a:buFont typeface="Wingdings" pitchFamily="2" charset="2"/>
              <a:buChar char="Ø"/>
            </a:pPr>
            <a:r>
              <a:rPr lang="en-US" sz="2800" dirty="0"/>
              <a:t>Guardian/legal custodian</a:t>
            </a:r>
          </a:p>
          <a:p>
            <a:pPr>
              <a:buFont typeface="Wingdings" pitchFamily="2" charset="2"/>
              <a:buChar char="Ø"/>
            </a:pPr>
            <a:r>
              <a:rPr lang="en-US" sz="2800" dirty="0"/>
              <a:t>Child’s attorney</a:t>
            </a:r>
          </a:p>
          <a:p>
            <a:pPr>
              <a:buFont typeface="Wingdings" pitchFamily="2" charset="2"/>
              <a:buChar char="Ø"/>
            </a:pPr>
            <a:r>
              <a:rPr lang="en-US" sz="2800" dirty="0"/>
              <a:t>Child’s GAL</a:t>
            </a:r>
          </a:p>
        </p:txBody>
      </p:sp>
    </p:spTree>
    <p:extLst>
      <p:ext uri="{BB962C8B-B14F-4D97-AF65-F5344CB8AC3E}">
        <p14:creationId xmlns:p14="http://schemas.microsoft.com/office/powerpoint/2010/main" val="4332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service</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228725"/>
            <a:ext cx="11625943" cy="5229225"/>
          </a:xfrm>
        </p:spPr>
        <p:txBody>
          <a:bodyPr>
            <a:noAutofit/>
          </a:bodyPr>
          <a:lstStyle/>
          <a:p>
            <a:pPr marL="0" indent="0">
              <a:buNone/>
            </a:pPr>
            <a:r>
              <a:rPr lang="en-US" sz="2800" i="1" dirty="0"/>
              <a:t>Biological father who is not the legal father must be served if:</a:t>
            </a:r>
          </a:p>
          <a:p>
            <a:pPr marL="0" indent="0">
              <a:buNone/>
            </a:pPr>
            <a:endParaRPr lang="en-US" sz="2800" i="1" dirty="0"/>
          </a:p>
          <a:p>
            <a:pPr>
              <a:buFont typeface="Wingdings" pitchFamily="2" charset="2"/>
              <a:buChar char="Ø"/>
            </a:pPr>
            <a:r>
              <a:rPr lang="en-US" sz="2800" dirty="0"/>
              <a:t>Paternity legally established;</a:t>
            </a:r>
          </a:p>
          <a:p>
            <a:pPr>
              <a:buFont typeface="Wingdings" pitchFamily="2" charset="2"/>
              <a:buChar char="Ø"/>
            </a:pPr>
            <a:r>
              <a:rPr lang="en-US" sz="2800" dirty="0"/>
              <a:t>Identity is known to petitioner or petitioner’s attorney;</a:t>
            </a:r>
          </a:p>
          <a:p>
            <a:pPr>
              <a:buFont typeface="Wingdings" pitchFamily="2" charset="2"/>
              <a:buChar char="Ø"/>
            </a:pPr>
            <a:r>
              <a:rPr lang="en-US" sz="2800" dirty="0"/>
              <a:t>Putative father registry indicated paternity or possible paternity; or</a:t>
            </a:r>
          </a:p>
          <a:p>
            <a:pPr>
              <a:buFont typeface="Wingdings" pitchFamily="2" charset="2"/>
              <a:buChar char="Ø"/>
            </a:pPr>
            <a:r>
              <a:rPr lang="en-US" sz="2800" dirty="0"/>
              <a:t>Court receives evidence that the biological father has</a:t>
            </a:r>
          </a:p>
          <a:p>
            <a:pPr lvl="1">
              <a:buFont typeface="Wingdings" pitchFamily="2" charset="2"/>
              <a:buChar char="Ø"/>
            </a:pPr>
            <a:r>
              <a:rPr lang="en-US" sz="2600" dirty="0"/>
              <a:t>Lived with the child;</a:t>
            </a:r>
          </a:p>
          <a:p>
            <a:pPr lvl="1">
              <a:buFont typeface="Wingdings" pitchFamily="2" charset="2"/>
              <a:buChar char="Ø"/>
            </a:pPr>
            <a:r>
              <a:rPr lang="en-US" sz="2600" dirty="0"/>
              <a:t>Supported the child;</a:t>
            </a:r>
          </a:p>
          <a:p>
            <a:pPr lvl="1">
              <a:buFont typeface="Wingdings" pitchFamily="2" charset="2"/>
              <a:buChar char="Ø"/>
            </a:pPr>
            <a:r>
              <a:rPr lang="en-US" sz="2600" dirty="0"/>
              <a:t>Attempted to legitimate the child; or</a:t>
            </a:r>
          </a:p>
          <a:p>
            <a:pPr lvl="1">
              <a:buFont typeface="Wingdings" pitchFamily="2" charset="2"/>
              <a:buChar char="Ø"/>
            </a:pPr>
            <a:r>
              <a:rPr lang="en-US" sz="2600" dirty="0"/>
              <a:t>Provided support/medical care for mother during pregnancy or during hospitalization for birth.</a:t>
            </a:r>
          </a:p>
          <a:p>
            <a:pPr lvl="1">
              <a:buFont typeface="Wingdings" pitchFamily="2" charset="2"/>
              <a:buChar char="Ø"/>
            </a:pPr>
            <a:endParaRPr lang="en-US" sz="2600" dirty="0"/>
          </a:p>
          <a:p>
            <a:pPr>
              <a:buFont typeface="Wingdings" pitchFamily="2" charset="2"/>
              <a:buChar char="Ø"/>
            </a:pPr>
            <a:endParaRPr lang="en-US" sz="2800" dirty="0"/>
          </a:p>
        </p:txBody>
      </p:sp>
    </p:spTree>
    <p:extLst>
      <p:ext uri="{BB962C8B-B14F-4D97-AF65-F5344CB8AC3E}">
        <p14:creationId xmlns:p14="http://schemas.microsoft.com/office/powerpoint/2010/main" val="225480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0AD0-69F3-3644-A2C7-713A72D9A671}"/>
              </a:ext>
            </a:extLst>
          </p:cNvPr>
          <p:cNvSpPr>
            <a:spLocks noGrp="1"/>
          </p:cNvSpPr>
          <p:nvPr>
            <p:ph type="title"/>
          </p:nvPr>
        </p:nvSpPr>
        <p:spPr/>
        <p:txBody>
          <a:bodyPr/>
          <a:lstStyle/>
          <a:p>
            <a:r>
              <a:rPr lang="en-US" dirty="0"/>
              <a:t>Pretrial considerations</a:t>
            </a:r>
          </a:p>
        </p:txBody>
      </p:sp>
      <p:sp>
        <p:nvSpPr>
          <p:cNvPr id="3" name="Content Placeholder 2">
            <a:extLst>
              <a:ext uri="{FF2B5EF4-FFF2-40B4-BE49-F238E27FC236}">
                <a16:creationId xmlns:a16="http://schemas.microsoft.com/office/drawing/2014/main" id="{8354C098-D41F-8544-A5BA-7077667C456D}"/>
              </a:ext>
            </a:extLst>
          </p:cNvPr>
          <p:cNvSpPr>
            <a:spLocks noGrp="1"/>
          </p:cNvSpPr>
          <p:nvPr>
            <p:ph idx="1"/>
          </p:nvPr>
        </p:nvSpPr>
        <p:spPr/>
        <p:txBody>
          <a:bodyPr>
            <a:normAutofit fontScale="92500"/>
          </a:bodyPr>
          <a:lstStyle/>
          <a:p>
            <a:pPr marL="0" indent="0">
              <a:buNone/>
            </a:pPr>
            <a:r>
              <a:rPr lang="en-US" sz="2800" dirty="0"/>
              <a:t>Consider pre-trial hearings to focus the issues, make more efficient use of trial time, ensure availability of witnesses and status of subpoenas.  These can substantially reduce the need for continuances.</a:t>
            </a:r>
          </a:p>
          <a:p>
            <a:pPr marL="0" indent="0">
              <a:buNone/>
            </a:pPr>
            <a:endParaRPr lang="en-US" sz="2800" dirty="0"/>
          </a:p>
          <a:p>
            <a:pPr marL="0" indent="0">
              <a:buNone/>
            </a:pPr>
            <a:r>
              <a:rPr lang="en-US" sz="2800" dirty="0"/>
              <a:t>Consider mediation, using county ADR funds.</a:t>
            </a:r>
          </a:p>
          <a:p>
            <a:pPr marL="0" indent="0">
              <a:buNone/>
            </a:pPr>
            <a:endParaRPr lang="en-US" sz="2800" dirty="0"/>
          </a:p>
          <a:p>
            <a:pPr marL="0" indent="0">
              <a:buNone/>
            </a:pPr>
            <a:r>
              <a:rPr lang="en-US" sz="2800" dirty="0"/>
              <a:t>Unless there is just cause for delay, TPR hearings must be completed within 90 days of filing petition. (O.C.G.A. §15-11-301)</a:t>
            </a:r>
          </a:p>
        </p:txBody>
      </p:sp>
    </p:spTree>
    <p:extLst>
      <p:ext uri="{BB962C8B-B14F-4D97-AF65-F5344CB8AC3E}">
        <p14:creationId xmlns:p14="http://schemas.microsoft.com/office/powerpoint/2010/main" val="11359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Group 18">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0" name="Oval 19">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EE4D162D-E71F-3041-94A1-783897806073}"/>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6000">
                <a:solidFill>
                  <a:srgbClr val="FFFFFF"/>
                </a:solidFill>
              </a:rPr>
              <a:t>Burden of proof</a:t>
            </a:r>
          </a:p>
        </p:txBody>
      </p:sp>
      <p:sp>
        <p:nvSpPr>
          <p:cNvPr id="23" name="Rectangle 22">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376BC707-4C48-C542-A1AF-E8DBC09DD889}"/>
              </a:ext>
            </a:extLst>
          </p:cNvPr>
          <p:cNvSpPr txBox="1"/>
          <p:nvPr/>
        </p:nvSpPr>
        <p:spPr>
          <a:xfrm>
            <a:off x="7611005" y="813330"/>
            <a:ext cx="4329112" cy="5632311"/>
          </a:xfrm>
          <a:prstGeom prst="rect">
            <a:avLst/>
          </a:prstGeom>
          <a:noFill/>
        </p:spPr>
        <p:txBody>
          <a:bodyPr wrap="square" rtlCol="0">
            <a:spAutoFit/>
          </a:bodyPr>
          <a:lstStyle/>
          <a:p>
            <a:r>
              <a:rPr lang="en-US" sz="3600" dirty="0"/>
              <a:t>The State bears the burden of proving every element of the petition by clear and convincing evidence, and the burden never shifts to the parents.</a:t>
            </a:r>
          </a:p>
        </p:txBody>
      </p:sp>
    </p:spTree>
    <p:extLst>
      <p:ext uri="{BB962C8B-B14F-4D97-AF65-F5344CB8AC3E}">
        <p14:creationId xmlns:p14="http://schemas.microsoft.com/office/powerpoint/2010/main" val="194112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0" name="Oval 2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32" name="Rectangle 3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376BC707-4C48-C542-A1AF-E8DBC09DD889}"/>
              </a:ext>
            </a:extLst>
          </p:cNvPr>
          <p:cNvSpPr txBox="1"/>
          <p:nvPr/>
        </p:nvSpPr>
        <p:spPr>
          <a:xfrm>
            <a:off x="1069850" y="844902"/>
            <a:ext cx="5818858" cy="5168196"/>
          </a:xfrm>
          <a:prstGeom prst="rect">
            <a:avLst/>
          </a:prstGeom>
        </p:spPr>
        <p:txBody>
          <a:bodyPr vert="horz" lIns="91440" tIns="45720" rIns="91440" bIns="45720" rtlCol="0" anchor="ctr">
            <a:normAutofit/>
          </a:bodyPr>
          <a:lstStyle/>
          <a:p>
            <a:r>
              <a:rPr lang="en-US" sz="4000" dirty="0"/>
              <a:t>“A mere recitation that [any] legal requirement has been met will not suffice.” </a:t>
            </a:r>
            <a:r>
              <a:rPr lang="en-US" sz="4000" i="1" dirty="0"/>
              <a:t>ITIO A.S.,</a:t>
            </a:r>
            <a:endParaRPr lang="en-US" sz="4000" dirty="0"/>
          </a:p>
          <a:p>
            <a:r>
              <a:rPr lang="en-US" sz="4000" dirty="0"/>
              <a:t>339 </a:t>
            </a:r>
            <a:r>
              <a:rPr lang="en-US" sz="4000" dirty="0" err="1"/>
              <a:t>Ga.App</a:t>
            </a:r>
            <a:r>
              <a:rPr lang="en-US" sz="4000" dirty="0"/>
              <a:t>. 875, 881 (2016)</a:t>
            </a:r>
          </a:p>
          <a:p>
            <a:pPr indent="-182880">
              <a:lnSpc>
                <a:spcPct val="90000"/>
              </a:lnSpc>
              <a:spcAft>
                <a:spcPts val="600"/>
              </a:spcAft>
              <a:buClr>
                <a:schemeClr val="accent1">
                  <a:lumMod val="75000"/>
                </a:schemeClr>
              </a:buClr>
              <a:buSzPct val="85000"/>
              <a:buFont typeface="Wingdings" pitchFamily="2" charset="2"/>
              <a:buChar char="§"/>
            </a:pPr>
            <a:endParaRPr lang="en-US" dirty="0"/>
          </a:p>
        </p:txBody>
      </p:sp>
      <p:sp>
        <p:nvSpPr>
          <p:cNvPr id="34" name="Rectangle 3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6" name="Group 35">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7" name="Oval 36">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EE4D162D-E71F-3041-94A1-783897806073}"/>
              </a:ext>
            </a:extLst>
          </p:cNvPr>
          <p:cNvSpPr>
            <a:spLocks noGrp="1"/>
          </p:cNvSpPr>
          <p:nvPr>
            <p:ph type="title"/>
          </p:nvPr>
        </p:nvSpPr>
        <p:spPr>
          <a:xfrm>
            <a:off x="8371968" y="2376862"/>
            <a:ext cx="2640646" cy="2104273"/>
          </a:xfrm>
          <a:noFill/>
        </p:spPr>
        <p:txBody>
          <a:bodyPr vert="horz" lIns="91440" tIns="45720" rIns="91440" bIns="45720" rtlCol="0" anchor="ctr">
            <a:normAutofit/>
          </a:bodyPr>
          <a:lstStyle/>
          <a:p>
            <a:pPr algn="ctr"/>
            <a:r>
              <a:rPr lang="en-US" sz="3000" dirty="0">
                <a:solidFill>
                  <a:schemeClr val="bg1">
                    <a:shade val="97000"/>
                    <a:satMod val="150000"/>
                  </a:schemeClr>
                </a:solidFill>
              </a:rPr>
              <a:t>Clear</a:t>
            </a:r>
            <a:br>
              <a:rPr lang="en-US" sz="3000" dirty="0">
                <a:solidFill>
                  <a:schemeClr val="bg1">
                    <a:shade val="97000"/>
                    <a:satMod val="150000"/>
                  </a:schemeClr>
                </a:solidFill>
              </a:rPr>
            </a:br>
            <a:r>
              <a:rPr lang="en-US" sz="3000" dirty="0">
                <a:solidFill>
                  <a:schemeClr val="bg1">
                    <a:shade val="97000"/>
                    <a:satMod val="150000"/>
                  </a:schemeClr>
                </a:solidFill>
              </a:rPr>
              <a:t>&amp;</a:t>
            </a:r>
            <a:br>
              <a:rPr lang="en-US" sz="3000" dirty="0">
                <a:solidFill>
                  <a:schemeClr val="bg1">
                    <a:shade val="97000"/>
                    <a:satMod val="150000"/>
                  </a:schemeClr>
                </a:solidFill>
              </a:rPr>
            </a:br>
            <a:r>
              <a:rPr lang="en-US" sz="3000" dirty="0">
                <a:solidFill>
                  <a:schemeClr val="bg1">
                    <a:shade val="97000"/>
                    <a:satMod val="150000"/>
                  </a:schemeClr>
                </a:solidFill>
              </a:rPr>
              <a:t>Convincing</a:t>
            </a:r>
            <a:br>
              <a:rPr lang="en-US" sz="3000" dirty="0">
                <a:solidFill>
                  <a:schemeClr val="bg1">
                    <a:shade val="97000"/>
                    <a:satMod val="150000"/>
                  </a:schemeClr>
                </a:solidFill>
              </a:rPr>
            </a:br>
            <a:r>
              <a:rPr lang="en-US" sz="3000" dirty="0">
                <a:solidFill>
                  <a:schemeClr val="bg1">
                    <a:shade val="97000"/>
                    <a:satMod val="150000"/>
                  </a:schemeClr>
                </a:solidFill>
              </a:rPr>
              <a:t>evidence</a:t>
            </a:r>
          </a:p>
        </p:txBody>
      </p:sp>
    </p:spTree>
    <p:extLst>
      <p:ext uri="{BB962C8B-B14F-4D97-AF65-F5344CB8AC3E}">
        <p14:creationId xmlns:p14="http://schemas.microsoft.com/office/powerpoint/2010/main" val="212424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C262-3BE7-1246-8598-33231C930099}"/>
              </a:ext>
            </a:extLst>
          </p:cNvPr>
          <p:cNvSpPr>
            <a:spLocks noGrp="1"/>
          </p:cNvSpPr>
          <p:nvPr>
            <p:ph type="ctrTitle"/>
          </p:nvPr>
        </p:nvSpPr>
        <p:spPr/>
        <p:txBody>
          <a:bodyPr/>
          <a:lstStyle/>
          <a:p>
            <a:r>
              <a:rPr lang="en-US" dirty="0" err="1"/>
              <a:t>Tpr</a:t>
            </a:r>
            <a:r>
              <a:rPr lang="en-US" dirty="0"/>
              <a:t> architecture</a:t>
            </a:r>
          </a:p>
        </p:txBody>
      </p:sp>
    </p:spTree>
    <p:extLst>
      <p:ext uri="{BB962C8B-B14F-4D97-AF65-F5344CB8AC3E}">
        <p14:creationId xmlns:p14="http://schemas.microsoft.com/office/powerpoint/2010/main" val="415252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A15F60-0540-DC48-B4AE-6E2A9582BE6D}"/>
              </a:ext>
            </a:extLst>
          </p:cNvPr>
          <p:cNvSpPr txBox="1"/>
          <p:nvPr/>
        </p:nvSpPr>
        <p:spPr>
          <a:xfrm>
            <a:off x="8193974" y="2151727"/>
            <a:ext cx="3998026" cy="2246769"/>
          </a:xfrm>
          <a:prstGeom prst="rect">
            <a:avLst/>
          </a:prstGeom>
          <a:noFill/>
        </p:spPr>
        <p:txBody>
          <a:bodyPr wrap="square" rtlCol="0">
            <a:spAutoFit/>
          </a:bodyPr>
          <a:lstStyle/>
          <a:p>
            <a:r>
              <a:rPr lang="en-US" sz="3500" dirty="0"/>
              <a:t>SUBSTANTIALLY </a:t>
            </a:r>
          </a:p>
          <a:p>
            <a:r>
              <a:rPr lang="en-US" sz="3500" dirty="0"/>
              <a:t>MORE</a:t>
            </a:r>
          </a:p>
          <a:p>
            <a:r>
              <a:rPr lang="en-US" sz="3500" dirty="0"/>
              <a:t>LIKELY</a:t>
            </a:r>
          </a:p>
          <a:p>
            <a:r>
              <a:rPr lang="en-US" sz="3500" dirty="0"/>
              <a:t>THAN NOT</a:t>
            </a:r>
          </a:p>
        </p:txBody>
      </p:sp>
      <p:graphicFrame>
        <p:nvGraphicFramePr>
          <p:cNvPr id="7" name="Chart 6">
            <a:extLst>
              <a:ext uri="{FF2B5EF4-FFF2-40B4-BE49-F238E27FC236}">
                <a16:creationId xmlns:a16="http://schemas.microsoft.com/office/drawing/2014/main" id="{39A218C8-EEB8-174D-927F-AC50FD89B03F}"/>
              </a:ext>
            </a:extLst>
          </p:cNvPr>
          <p:cNvGraphicFramePr/>
          <p:nvPr>
            <p:extLst>
              <p:ext uri="{D42A27DB-BD31-4B8C-83A1-F6EECF244321}">
                <p14:modId xmlns:p14="http://schemas.microsoft.com/office/powerpoint/2010/main" val="3521852649"/>
              </p:ext>
            </p:extLst>
          </p:nvPr>
        </p:nvGraphicFramePr>
        <p:xfrm>
          <a:off x="167574" y="130629"/>
          <a:ext cx="8026400" cy="6578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91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C324-CB6D-2140-A946-5B70D569D45D}"/>
              </a:ext>
            </a:extLst>
          </p:cNvPr>
          <p:cNvSpPr>
            <a:spLocks noGrp="1"/>
          </p:cNvSpPr>
          <p:nvPr>
            <p:ph type="title"/>
          </p:nvPr>
        </p:nvSpPr>
        <p:spPr>
          <a:xfrm>
            <a:off x="1066800" y="116497"/>
            <a:ext cx="10058400" cy="1609344"/>
          </a:xfrm>
        </p:spPr>
        <p:txBody>
          <a:bodyPr/>
          <a:lstStyle/>
          <a:p>
            <a:r>
              <a:rPr lang="en-US" dirty="0"/>
              <a:t>evidence</a:t>
            </a:r>
          </a:p>
        </p:txBody>
      </p:sp>
      <p:sp>
        <p:nvSpPr>
          <p:cNvPr id="3" name="Content Placeholder 2">
            <a:extLst>
              <a:ext uri="{FF2B5EF4-FFF2-40B4-BE49-F238E27FC236}">
                <a16:creationId xmlns:a16="http://schemas.microsoft.com/office/drawing/2014/main" id="{98A87796-5290-AA4C-BD40-407B71A31A9F}"/>
              </a:ext>
            </a:extLst>
          </p:cNvPr>
          <p:cNvSpPr>
            <a:spLocks noGrp="1"/>
          </p:cNvSpPr>
          <p:nvPr>
            <p:ph idx="1"/>
          </p:nvPr>
        </p:nvSpPr>
        <p:spPr>
          <a:xfrm>
            <a:off x="1066800" y="1626969"/>
            <a:ext cx="10058400" cy="5000387"/>
          </a:xfrm>
        </p:spPr>
        <p:txBody>
          <a:bodyPr>
            <a:noAutofit/>
          </a:bodyPr>
          <a:lstStyle/>
          <a:p>
            <a:pPr marL="0" indent="0">
              <a:buNone/>
            </a:pPr>
            <a:r>
              <a:rPr lang="en-US" sz="3600" dirty="0"/>
              <a:t>“The Juvenile Code clearly contemplates that witnesses must be sworn and subject to cross-examination, hearsay will not be allowed (unless under a statutory exception), parties have the right to confront witnesses, and rules of evidence regarding the introduction of exhibits should be followed.  Like the right to counsel, these rights are not optional.”  </a:t>
            </a:r>
            <a:r>
              <a:rPr lang="en-US" sz="3100" i="1" dirty="0"/>
              <a:t>ITIO C.H.</a:t>
            </a:r>
            <a:r>
              <a:rPr lang="en-US" sz="3100" dirty="0"/>
              <a:t>, 343 Ga. App. 1, 13</a:t>
            </a:r>
          </a:p>
        </p:txBody>
      </p:sp>
    </p:spTree>
    <p:extLst>
      <p:ext uri="{BB962C8B-B14F-4D97-AF65-F5344CB8AC3E}">
        <p14:creationId xmlns:p14="http://schemas.microsoft.com/office/powerpoint/2010/main" val="421475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A887-69B9-D24A-AE29-4AB28EF3E075}"/>
              </a:ext>
            </a:extLst>
          </p:cNvPr>
          <p:cNvSpPr>
            <a:spLocks noGrp="1"/>
          </p:cNvSpPr>
          <p:nvPr>
            <p:ph type="title"/>
          </p:nvPr>
        </p:nvSpPr>
        <p:spPr/>
        <p:txBody>
          <a:bodyPr/>
          <a:lstStyle/>
          <a:p>
            <a:r>
              <a:rPr lang="en-US" dirty="0"/>
              <a:t>How does a court learn facts?</a:t>
            </a:r>
          </a:p>
        </p:txBody>
      </p:sp>
      <p:sp>
        <p:nvSpPr>
          <p:cNvPr id="3" name="Content Placeholder 2">
            <a:extLst>
              <a:ext uri="{FF2B5EF4-FFF2-40B4-BE49-F238E27FC236}">
                <a16:creationId xmlns:a16="http://schemas.microsoft.com/office/drawing/2014/main" id="{4A529EEE-AF24-F24C-8116-AC2AE4651CCB}"/>
              </a:ext>
            </a:extLst>
          </p:cNvPr>
          <p:cNvSpPr>
            <a:spLocks noGrp="1"/>
          </p:cNvSpPr>
          <p:nvPr>
            <p:ph idx="1"/>
          </p:nvPr>
        </p:nvSpPr>
        <p:spPr>
          <a:xfrm>
            <a:off x="1069848" y="2121408"/>
            <a:ext cx="10545890" cy="4050792"/>
          </a:xfrm>
        </p:spPr>
        <p:txBody>
          <a:bodyPr>
            <a:normAutofit fontScale="92500"/>
          </a:bodyPr>
          <a:lstStyle/>
          <a:p>
            <a:pPr marL="457200" indent="-457200">
              <a:buFont typeface="+mj-lt"/>
              <a:buAutoNum type="arabicPeriod"/>
            </a:pPr>
            <a:r>
              <a:rPr lang="en-US" sz="3600" dirty="0"/>
              <a:t>Sworn testimony of a witness subject to cross-examination (any facts the court hears)</a:t>
            </a:r>
          </a:p>
          <a:p>
            <a:pPr marL="457200" indent="-457200">
              <a:buFont typeface="+mj-lt"/>
              <a:buAutoNum type="arabicPeriod"/>
            </a:pPr>
            <a:r>
              <a:rPr lang="en-US" sz="3600" dirty="0"/>
              <a:t>Properly introduced document or exhibit (any words, pictures, or objects the court sees)</a:t>
            </a:r>
          </a:p>
          <a:p>
            <a:pPr marL="457200" indent="-457200">
              <a:buFont typeface="+mj-lt"/>
              <a:buAutoNum type="arabicPeriod"/>
            </a:pPr>
            <a:r>
              <a:rPr lang="en-US" sz="3600" dirty="0"/>
              <a:t>Stipulation of the parties (any of the above)</a:t>
            </a:r>
          </a:p>
          <a:p>
            <a:pPr marL="457200" indent="-457200">
              <a:buFont typeface="+mj-lt"/>
              <a:buAutoNum type="arabicPeriod"/>
            </a:pPr>
            <a:r>
              <a:rPr lang="en-US" sz="3600" dirty="0"/>
              <a:t>Judicial notice (properly used)</a:t>
            </a:r>
          </a:p>
        </p:txBody>
      </p:sp>
    </p:spTree>
    <p:extLst>
      <p:ext uri="{BB962C8B-B14F-4D97-AF65-F5344CB8AC3E}">
        <p14:creationId xmlns:p14="http://schemas.microsoft.com/office/powerpoint/2010/main" val="275688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1069848" y="148885"/>
            <a:ext cx="10058400" cy="1609344"/>
          </a:xfrm>
        </p:spPr>
        <p:txBody>
          <a:bodyPr/>
          <a:lstStyle/>
          <a:p>
            <a:r>
              <a:rPr lang="en-US" dirty="0"/>
              <a:t>Conducting the hearing</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p:txBody>
          <a:bodyPr/>
          <a:lstStyle/>
          <a:p>
            <a:r>
              <a:rPr lang="en-US" sz="2800" dirty="0"/>
              <a:t>Ensure presence of all parties.  Proof of service of petition.</a:t>
            </a:r>
          </a:p>
          <a:p>
            <a:r>
              <a:rPr lang="en-US" sz="2800" dirty="0"/>
              <a:t>Parties should ensure that all documents and exhibits the court is to consider are ready and in an admissible form (e.g., certification where required), and that all other parties are familiar with them.</a:t>
            </a:r>
          </a:p>
          <a:p>
            <a:r>
              <a:rPr lang="en-US" sz="2800" dirty="0"/>
              <a:t>Parties should ensure that witnesses are present.</a:t>
            </a:r>
          </a:p>
          <a:p>
            <a:r>
              <a:rPr lang="en-US" sz="2800" dirty="0"/>
              <a:t>Continuances, when absolutely necessary, are supported by explicit findings of fact and conclusions of law (”can’t be reached” not sufficient alone).</a:t>
            </a:r>
          </a:p>
          <a:p>
            <a:endParaRPr lang="en-US" dirty="0"/>
          </a:p>
        </p:txBody>
      </p:sp>
    </p:spTree>
    <p:extLst>
      <p:ext uri="{BB962C8B-B14F-4D97-AF65-F5344CB8AC3E}">
        <p14:creationId xmlns:p14="http://schemas.microsoft.com/office/powerpoint/2010/main" val="413060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p:txBody>
          <a:bodyPr/>
          <a:lstStyle/>
          <a:p>
            <a:r>
              <a:rPr lang="en-US" dirty="0"/>
              <a:t>Conducting the hearing</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p:txBody>
          <a:bodyPr>
            <a:normAutofit/>
          </a:bodyPr>
          <a:lstStyle/>
          <a:p>
            <a:pPr marL="0" indent="0">
              <a:buNone/>
            </a:pPr>
            <a:r>
              <a:rPr lang="en-US" sz="2800" dirty="0"/>
              <a:t>“In advance of each hearing to terminate parental rights, DFCS shall give written notice of the date, time, place, and purpose of the hearing to the caregiver of the child at issue, the foster parents of such child, if any, any </a:t>
            </a:r>
            <a:r>
              <a:rPr lang="en-US" sz="2800" dirty="0" err="1"/>
              <a:t>preadoptive</a:t>
            </a:r>
            <a:r>
              <a:rPr lang="en-US" sz="2800" dirty="0"/>
              <a:t> parent, or any relative providing care for such child, including the right to be heard. The written notice shall be delivered to the recipient at least 72 hours before the review or hearing by United States mail, e-mail, or hand delivery.”  OCGA §15-11-300(a)</a:t>
            </a:r>
          </a:p>
        </p:txBody>
      </p:sp>
    </p:spTree>
    <p:extLst>
      <p:ext uri="{BB962C8B-B14F-4D97-AF65-F5344CB8AC3E}">
        <p14:creationId xmlns:p14="http://schemas.microsoft.com/office/powerpoint/2010/main" val="42355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1066800" y="148885"/>
            <a:ext cx="10058400" cy="1609344"/>
          </a:xfrm>
        </p:spPr>
        <p:txBody>
          <a:bodyPr/>
          <a:lstStyle/>
          <a:p>
            <a:r>
              <a:rPr lang="en-US" dirty="0"/>
              <a:t>Waivers and stipulations</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p:txBody>
          <a:bodyPr>
            <a:normAutofit fontScale="92500"/>
          </a:bodyPr>
          <a:lstStyle/>
          <a:p>
            <a:r>
              <a:rPr lang="en-US" sz="2800" dirty="0"/>
              <a:t>Stipulations should be clearly-stated on the record, and the court should ensure that they are specific.  Parties may not stipulate to legal conclusions.</a:t>
            </a:r>
          </a:p>
          <a:p>
            <a:r>
              <a:rPr lang="en-US" sz="2800" dirty="0"/>
              <a:t>Waiver of counsel must be on the record, and there must be an explicit finding on the record that the waiver is made freely, voluntarily, and knowingly.</a:t>
            </a:r>
          </a:p>
          <a:p>
            <a:r>
              <a:rPr lang="en-US" sz="2800" dirty="0"/>
              <a:t>Consent to TPR must be in writing and received in open court.  There should be extensive record-making to ensure that the consent is entered freely, voluntarily, and knowingly, and that the parent truly understands the legal consequences of TPR.</a:t>
            </a:r>
          </a:p>
          <a:p>
            <a:endParaRPr lang="en-US" dirty="0"/>
          </a:p>
        </p:txBody>
      </p:sp>
    </p:spTree>
    <p:extLst>
      <p:ext uri="{BB962C8B-B14F-4D97-AF65-F5344CB8AC3E}">
        <p14:creationId xmlns:p14="http://schemas.microsoft.com/office/powerpoint/2010/main" val="22453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609344"/>
          </a:xfrm>
        </p:spPr>
        <p:txBody>
          <a:bodyPr/>
          <a:lstStyle/>
          <a:p>
            <a:r>
              <a:rPr lang="en-US" dirty="0"/>
              <a:t>surrenders</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6957" y="1350926"/>
            <a:ext cx="11211339" cy="5248656"/>
          </a:xfrm>
        </p:spPr>
        <p:txBody>
          <a:bodyPr>
            <a:noAutofit/>
          </a:bodyPr>
          <a:lstStyle/>
          <a:p>
            <a:r>
              <a:rPr lang="en-US" sz="2800" dirty="0"/>
              <a:t>Once the TPR petition is filed, parents lose the ability to take any action affecting the custody of the child, except:</a:t>
            </a:r>
          </a:p>
          <a:p>
            <a:pPr lvl="1"/>
            <a:r>
              <a:rPr lang="en-US" sz="2800" dirty="0"/>
              <a:t>Consent to TPR</a:t>
            </a:r>
          </a:p>
          <a:p>
            <a:pPr lvl="1"/>
            <a:r>
              <a:rPr lang="en-US" sz="2800" dirty="0"/>
              <a:t>Surrender to DFCS</a:t>
            </a:r>
          </a:p>
          <a:p>
            <a:pPr lvl="1"/>
            <a:r>
              <a:rPr lang="en-US" sz="2800" dirty="0"/>
              <a:t>Surrender to third party if all parties to petition agree.</a:t>
            </a:r>
          </a:p>
          <a:p>
            <a:pPr lvl="1"/>
            <a:endParaRPr lang="en-US" sz="2800" dirty="0"/>
          </a:p>
          <a:p>
            <a:r>
              <a:rPr lang="en-US" sz="2800" dirty="0"/>
              <a:t>The best practice is for the surrender to be reviewed in open court to ensure that it was entered freely, voluntarily, and knowingly.  If the parent is unavailable, then the DFCS representative who assisted the parent should testify to facts sufficient for the court to determine that the surrender was entered freely, voluntarily, and knowingly.</a:t>
            </a:r>
          </a:p>
        </p:txBody>
      </p:sp>
    </p:spTree>
    <p:extLst>
      <p:ext uri="{BB962C8B-B14F-4D97-AF65-F5344CB8AC3E}">
        <p14:creationId xmlns:p14="http://schemas.microsoft.com/office/powerpoint/2010/main" val="56977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609344"/>
          </a:xfrm>
        </p:spPr>
        <p:txBody>
          <a:bodyPr/>
          <a:lstStyle/>
          <a:p>
            <a:r>
              <a:rPr lang="en-US" dirty="0"/>
              <a:t>Reasonable efforts</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6957" y="1350926"/>
            <a:ext cx="11211339" cy="5248656"/>
          </a:xfrm>
        </p:spPr>
        <p:txBody>
          <a:bodyPr>
            <a:noAutofit/>
          </a:bodyPr>
          <a:lstStyle/>
          <a:p>
            <a:r>
              <a:rPr lang="en-US" sz="2800" dirty="0"/>
              <a:t>Clear and convincing evidence must be presented that the agency has used reasonable efforts to set forth the permanency plan (appropriate services).  The court should have this evidence before considering the parent’s actions or inactions (except in cases of aggravated circumstances or abandonment).</a:t>
            </a:r>
          </a:p>
          <a:p>
            <a:r>
              <a:rPr lang="en-US" sz="2800" dirty="0"/>
              <a:t>If there has been a concurrent plan, the court must find that the agency has used reasonable efforts to set forth both concurrent plans.  At TPR, the court and other parties should enquire diligently into pre-TPR efforts to find an appropriate placement and to complete necessary paperwork.</a:t>
            </a:r>
          </a:p>
        </p:txBody>
      </p:sp>
    </p:spTree>
    <p:extLst>
      <p:ext uri="{BB962C8B-B14F-4D97-AF65-F5344CB8AC3E}">
        <p14:creationId xmlns:p14="http://schemas.microsoft.com/office/powerpoint/2010/main" val="197162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609344"/>
          </a:xfrm>
        </p:spPr>
        <p:txBody>
          <a:bodyPr/>
          <a:lstStyle/>
          <a:p>
            <a:r>
              <a:rPr lang="en-US" dirty="0"/>
              <a:t>Gal advocacy</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0330" y="1609344"/>
            <a:ext cx="11211339" cy="4533039"/>
          </a:xfrm>
        </p:spPr>
        <p:txBody>
          <a:bodyPr>
            <a:noAutofit/>
          </a:bodyPr>
          <a:lstStyle/>
          <a:p>
            <a:r>
              <a:rPr lang="en-US" sz="3200" dirty="0"/>
              <a:t>The GAL should give a specific recommendation that shows a consideration of the best interest factors, an independent assessment, and the evidence adduced at the trial.</a:t>
            </a:r>
          </a:p>
          <a:p>
            <a:r>
              <a:rPr lang="en-US" sz="3200" dirty="0"/>
              <a:t>Attorney GALs must be allowed to do lawyer things.</a:t>
            </a:r>
          </a:p>
        </p:txBody>
      </p:sp>
    </p:spTree>
    <p:extLst>
      <p:ext uri="{BB962C8B-B14F-4D97-AF65-F5344CB8AC3E}">
        <p14:creationId xmlns:p14="http://schemas.microsoft.com/office/powerpoint/2010/main" val="37079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609344"/>
          </a:xfrm>
        </p:spPr>
        <p:txBody>
          <a:bodyPr/>
          <a:lstStyle/>
          <a:p>
            <a:r>
              <a:rPr lang="en-US" dirty="0"/>
              <a:t>orders</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6957" y="1350926"/>
            <a:ext cx="11211339" cy="5248656"/>
          </a:xfrm>
        </p:spPr>
        <p:txBody>
          <a:bodyPr>
            <a:noAutofit/>
          </a:bodyPr>
          <a:lstStyle/>
          <a:p>
            <a:r>
              <a:rPr lang="en-US" sz="3600" dirty="0"/>
              <a:t>A recitation of all the evidence presented, no matter how detailed, is not legal fact-finding.</a:t>
            </a:r>
          </a:p>
          <a:p>
            <a:r>
              <a:rPr lang="en-US" sz="3600" dirty="0"/>
              <a:t>Each fact found must be tied explicitly to testimony, exhibits, judicial notice, or stipulation.</a:t>
            </a:r>
          </a:p>
          <a:p>
            <a:r>
              <a:rPr lang="en-US" sz="3600" dirty="0"/>
              <a:t>Each conclusion stated must follow clearly and logically from one or more of the facts found.</a:t>
            </a:r>
          </a:p>
          <a:p>
            <a:r>
              <a:rPr lang="en-US" sz="3600" dirty="0"/>
              <a:t>Every exhibit or document relied upon by the court should be incorporated into the order.</a:t>
            </a:r>
          </a:p>
        </p:txBody>
      </p:sp>
    </p:spTree>
    <p:extLst>
      <p:ext uri="{BB962C8B-B14F-4D97-AF65-F5344CB8AC3E}">
        <p14:creationId xmlns:p14="http://schemas.microsoft.com/office/powerpoint/2010/main" val="31646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1" name="Rectangle 20">
            <a:extLst>
              <a:ext uri="{FF2B5EF4-FFF2-40B4-BE49-F238E27FC236}">
                <a16:creationId xmlns:a16="http://schemas.microsoft.com/office/drawing/2014/main" id="{CFB57ED5-941D-44E2-9320-56A0A026F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7A1BE9A9-6FBF-4CF1-8F0C-BFCFF1FD9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CFD7E031-409A-204E-980D-9320AE0FCB81}"/>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Lst>
          </a:blip>
          <a:srcRect l="15105" r="15103" b="-1"/>
          <a:stretch/>
        </p:blipFill>
        <p:spPr>
          <a:xfrm>
            <a:off x="633999" y="1054100"/>
            <a:ext cx="5462001" cy="4382677"/>
          </a:xfrm>
          <a:prstGeom prst="rect">
            <a:avLst/>
          </a:prstGeom>
        </p:spPr>
      </p:pic>
      <p:sp>
        <p:nvSpPr>
          <p:cNvPr id="25" name="Rectangle 24">
            <a:extLst>
              <a:ext uri="{FF2B5EF4-FFF2-40B4-BE49-F238E27FC236}">
                <a16:creationId xmlns:a16="http://schemas.microsoft.com/office/drawing/2014/main" id="{C4AE8163-578C-46A4-BF65-BD3AEEF2A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AE713-68D0-FE42-81B8-768305794012}"/>
              </a:ext>
            </a:extLst>
          </p:cNvPr>
          <p:cNvSpPr>
            <a:spLocks noGrp="1"/>
          </p:cNvSpPr>
          <p:nvPr>
            <p:ph type="title"/>
          </p:nvPr>
        </p:nvSpPr>
        <p:spPr>
          <a:xfrm>
            <a:off x="6713220" y="1054100"/>
            <a:ext cx="4615180" cy="3736099"/>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You can’t get to this</a:t>
            </a:r>
          </a:p>
        </p:txBody>
      </p:sp>
      <p:sp>
        <p:nvSpPr>
          <p:cNvPr id="27" name="Rectangle 26">
            <a:extLst>
              <a:ext uri="{FF2B5EF4-FFF2-40B4-BE49-F238E27FC236}">
                <a16:creationId xmlns:a16="http://schemas.microsoft.com/office/drawing/2014/main" id="{346F56CC-F97A-40DF-9A88-6D8BF7A6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94818F1-2ACF-4181-B8B6-7637EB92B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0" name="Oval 29">
              <a:extLst>
                <a:ext uri="{FF2B5EF4-FFF2-40B4-BE49-F238E27FC236}">
                  <a16:creationId xmlns:a16="http://schemas.microsoft.com/office/drawing/2014/main" id="{31BF4AB6-91C5-40DA-AFC8-BBDA46BB2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CA6D6306-ED75-4DC2-9BEF-160516C2F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21355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609344"/>
          </a:xfrm>
        </p:spPr>
        <p:txBody>
          <a:bodyPr/>
          <a:lstStyle/>
          <a:p>
            <a:r>
              <a:rPr lang="en-US" dirty="0"/>
              <a:t>orders</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6957" y="1350926"/>
            <a:ext cx="11211339" cy="5248656"/>
          </a:xfrm>
        </p:spPr>
        <p:txBody>
          <a:bodyPr>
            <a:noAutofit/>
          </a:bodyPr>
          <a:lstStyle/>
          <a:p>
            <a:r>
              <a:rPr lang="en-US" sz="3600" dirty="0"/>
              <a:t>Orders are binding upon the parties once they are signed and filed.</a:t>
            </a:r>
          </a:p>
          <a:p>
            <a:r>
              <a:rPr lang="en-US" sz="3600" dirty="0"/>
              <a:t>Orders must be transmitted to the State Adoption Unit within 15 days of filing.</a:t>
            </a:r>
          </a:p>
          <a:p>
            <a:r>
              <a:rPr lang="en-US" sz="3600" dirty="0"/>
              <a:t>Orders must notify the parent whose rights have been terminated of the right to use the Georgia Adoption Reunion Registry.</a:t>
            </a:r>
          </a:p>
          <a:p>
            <a:r>
              <a:rPr lang="en-US" sz="3600" dirty="0"/>
              <a:t>The order must make a custodial disposition.</a:t>
            </a:r>
          </a:p>
        </p:txBody>
      </p:sp>
    </p:spTree>
    <p:extLst>
      <p:ext uri="{BB962C8B-B14F-4D97-AF65-F5344CB8AC3E}">
        <p14:creationId xmlns:p14="http://schemas.microsoft.com/office/powerpoint/2010/main" val="20434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609344"/>
          </a:xfrm>
        </p:spPr>
        <p:txBody>
          <a:bodyPr/>
          <a:lstStyle/>
          <a:p>
            <a:r>
              <a:rPr lang="en-US" dirty="0"/>
              <a:t>orders</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6957" y="1350926"/>
            <a:ext cx="11211339" cy="5248656"/>
          </a:xfrm>
        </p:spPr>
        <p:txBody>
          <a:bodyPr>
            <a:noAutofit/>
          </a:bodyPr>
          <a:lstStyle/>
          <a:p>
            <a:pPr marL="0" indent="0">
              <a:buNone/>
            </a:pPr>
            <a:r>
              <a:rPr lang="en-US" sz="3200" dirty="0"/>
              <a:t>The order must show that the post-TPR placement is based upon a consideration of:</a:t>
            </a:r>
          </a:p>
          <a:p>
            <a:pPr marL="0" indent="0">
              <a:buNone/>
            </a:pPr>
            <a:r>
              <a:rPr lang="en-US" sz="3200" dirty="0"/>
              <a:t>(1) [The] child's need for a placement that offers the greatest degree of legal permanence and security;</a:t>
            </a:r>
          </a:p>
          <a:p>
            <a:pPr marL="0" indent="0">
              <a:buNone/>
            </a:pPr>
            <a:r>
              <a:rPr lang="en-US" sz="3200" dirty="0"/>
              <a:t>(2) The least disruptive placement for such child;</a:t>
            </a:r>
          </a:p>
          <a:p>
            <a:pPr marL="0" indent="0">
              <a:buNone/>
            </a:pPr>
            <a:r>
              <a:rPr lang="en-US" sz="3200" dirty="0"/>
              <a:t>(3) Such child's sense of attachment and need for continuity of relationships;</a:t>
            </a:r>
          </a:p>
          <a:p>
            <a:pPr marL="0" indent="0">
              <a:buNone/>
            </a:pPr>
            <a:r>
              <a:rPr lang="en-US" sz="3200" dirty="0"/>
              <a:t>(4) The value of biological and familial connections; and</a:t>
            </a:r>
          </a:p>
          <a:p>
            <a:pPr marL="0" indent="0">
              <a:buNone/>
            </a:pPr>
            <a:r>
              <a:rPr lang="en-US" sz="3200" dirty="0"/>
              <a:t>(5) Any other factors the court deems relevant to its determination</a:t>
            </a:r>
            <a:r>
              <a:rPr lang="en-US" sz="3600" dirty="0"/>
              <a:t>.</a:t>
            </a:r>
          </a:p>
          <a:p>
            <a:endParaRPr lang="en-US" sz="3600" dirty="0"/>
          </a:p>
        </p:txBody>
      </p:sp>
    </p:spTree>
    <p:extLst>
      <p:ext uri="{BB962C8B-B14F-4D97-AF65-F5344CB8AC3E}">
        <p14:creationId xmlns:p14="http://schemas.microsoft.com/office/powerpoint/2010/main" val="2987802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609344"/>
          </a:xfrm>
        </p:spPr>
        <p:txBody>
          <a:bodyPr/>
          <a:lstStyle/>
          <a:p>
            <a:r>
              <a:rPr lang="en-US" dirty="0"/>
              <a:t>orders</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0330" y="1789042"/>
            <a:ext cx="11211339" cy="4512367"/>
          </a:xfrm>
        </p:spPr>
        <p:txBody>
          <a:bodyPr>
            <a:noAutofit/>
          </a:bodyPr>
          <a:lstStyle/>
          <a:p>
            <a:pPr marL="0" indent="0">
              <a:buNone/>
            </a:pPr>
            <a:r>
              <a:rPr lang="en-US" sz="3600" dirty="0"/>
              <a:t>If the court does not order the termination of parental rights but the court finds that there is clear and convincing evidence that a child is a dependent child, the court may enter a disposition order as it would following an initial adjudication.</a:t>
            </a:r>
          </a:p>
          <a:p>
            <a:pPr marL="0" indent="0">
              <a:buNone/>
            </a:pPr>
            <a:endParaRPr lang="en-US" sz="3600" dirty="0"/>
          </a:p>
          <a:p>
            <a:pPr marL="0" indent="0">
              <a:buNone/>
            </a:pPr>
            <a:r>
              <a:rPr lang="en-US" sz="3600" dirty="0"/>
              <a:t>The order should set the date for the next judicial review.  (Six months out is too long!)</a:t>
            </a:r>
          </a:p>
        </p:txBody>
      </p:sp>
    </p:spTree>
    <p:extLst>
      <p:ext uri="{BB962C8B-B14F-4D97-AF65-F5344CB8AC3E}">
        <p14:creationId xmlns:p14="http://schemas.microsoft.com/office/powerpoint/2010/main" val="1754814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609344"/>
          </a:xfrm>
        </p:spPr>
        <p:txBody>
          <a:bodyPr/>
          <a:lstStyle/>
          <a:p>
            <a:r>
              <a:rPr lang="en-US" dirty="0"/>
              <a:t>orders</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0330" y="1736120"/>
            <a:ext cx="11211339" cy="4308419"/>
          </a:xfrm>
        </p:spPr>
        <p:txBody>
          <a:bodyPr>
            <a:noAutofit/>
          </a:bodyPr>
          <a:lstStyle/>
          <a:p>
            <a:pPr marL="0" indent="0">
              <a:buNone/>
            </a:pPr>
            <a:r>
              <a:rPr lang="en-US" sz="3600" dirty="0"/>
              <a:t>DFCS policy requires that a TPR order prepared by a SAAG be presented to the court within 30 days of the hearing.</a:t>
            </a:r>
          </a:p>
          <a:p>
            <a:pPr marL="0" indent="0">
              <a:buNone/>
            </a:pPr>
            <a:endParaRPr lang="en-US" sz="3600" dirty="0"/>
          </a:p>
          <a:p>
            <a:pPr marL="0" indent="0">
              <a:buNone/>
            </a:pPr>
            <a:r>
              <a:rPr lang="en-US" sz="3600" dirty="0"/>
              <a:t>O.C.G.A. §15-11-301 requires, in the absence of just cause supported by written findings of fact, the entry of a disposition order within 30 days of the TPR hearing.</a:t>
            </a:r>
          </a:p>
        </p:txBody>
      </p:sp>
    </p:spTree>
    <p:extLst>
      <p:ext uri="{BB962C8B-B14F-4D97-AF65-F5344CB8AC3E}">
        <p14:creationId xmlns:p14="http://schemas.microsoft.com/office/powerpoint/2010/main" val="2073170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258784"/>
          </a:xfrm>
        </p:spPr>
        <p:txBody>
          <a:bodyPr/>
          <a:lstStyle/>
          <a:p>
            <a:r>
              <a:rPr lang="en-US" dirty="0"/>
              <a:t>Post-</a:t>
            </a:r>
            <a:r>
              <a:rPr lang="en-US" dirty="0" err="1"/>
              <a:t>tpr</a:t>
            </a:r>
            <a:r>
              <a:rPr lang="en-US" dirty="0"/>
              <a:t> review</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0330" y="1258784"/>
            <a:ext cx="11211339" cy="4785755"/>
          </a:xfrm>
        </p:spPr>
        <p:txBody>
          <a:bodyPr>
            <a:noAutofit/>
          </a:bodyPr>
          <a:lstStyle/>
          <a:p>
            <a:pPr marL="0" indent="0">
              <a:buNone/>
            </a:pPr>
            <a:r>
              <a:rPr lang="en-US" sz="2400" dirty="0"/>
              <a:t>If a petition seeking the adoption of a child whose parents have had their parental rights terminated or surrendered is not filed within six months after the date of the disposition order, the court shall then, and at least every six months thereafter so long as such child remains unadopted, review the circumstances of such child to determine what efforts have been made to assure that such child will be adopted. The court shall:</a:t>
            </a:r>
          </a:p>
          <a:p>
            <a:pPr marL="0" indent="0">
              <a:buNone/>
            </a:pPr>
            <a:r>
              <a:rPr lang="en-US" sz="2400" dirty="0"/>
              <a:t>(1) Make written findings regarding whether reasonable efforts have been made to move such child to permanency;</a:t>
            </a:r>
          </a:p>
          <a:p>
            <a:pPr marL="0" indent="0">
              <a:buNone/>
            </a:pPr>
            <a:r>
              <a:rPr lang="en-US" sz="2400" dirty="0"/>
              <a:t>(2) Evaluate whether, in light of any change in circumstances, the permanency plan for such child remains appropriate; and</a:t>
            </a:r>
          </a:p>
          <a:p>
            <a:pPr marL="0" indent="0">
              <a:buNone/>
            </a:pPr>
            <a:r>
              <a:rPr lang="en-US" sz="2400" dirty="0"/>
              <a:t>(3) Enter such orders as it deems necessary to further adoption or if appropriate, other permanency options, including, but not limited to, another placement.  (O.C.G.A. §15-11-322)</a:t>
            </a:r>
          </a:p>
          <a:p>
            <a:pPr marL="0" indent="0">
              <a:buNone/>
            </a:pPr>
            <a:endParaRPr lang="en-US" sz="3600" dirty="0"/>
          </a:p>
        </p:txBody>
      </p:sp>
    </p:spTree>
    <p:extLst>
      <p:ext uri="{BB962C8B-B14F-4D97-AF65-F5344CB8AC3E}">
        <p14:creationId xmlns:p14="http://schemas.microsoft.com/office/powerpoint/2010/main" val="2979814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502-E9C9-8A47-93EC-81DCE0376DEC}"/>
              </a:ext>
            </a:extLst>
          </p:cNvPr>
          <p:cNvSpPr>
            <a:spLocks noGrp="1"/>
          </p:cNvSpPr>
          <p:nvPr>
            <p:ph type="title"/>
          </p:nvPr>
        </p:nvSpPr>
        <p:spPr>
          <a:xfrm>
            <a:off x="731918" y="0"/>
            <a:ext cx="10058400" cy="1609344"/>
          </a:xfrm>
        </p:spPr>
        <p:txBody>
          <a:bodyPr/>
          <a:lstStyle/>
          <a:p>
            <a:r>
              <a:rPr lang="en-US" dirty="0"/>
              <a:t>Questions?</a:t>
            </a:r>
          </a:p>
        </p:txBody>
      </p:sp>
      <p:sp>
        <p:nvSpPr>
          <p:cNvPr id="3" name="Content Placeholder 2">
            <a:extLst>
              <a:ext uri="{FF2B5EF4-FFF2-40B4-BE49-F238E27FC236}">
                <a16:creationId xmlns:a16="http://schemas.microsoft.com/office/drawing/2014/main" id="{161D695D-A913-D14B-8778-89A19CE8B36E}"/>
              </a:ext>
            </a:extLst>
          </p:cNvPr>
          <p:cNvSpPr>
            <a:spLocks noGrp="1"/>
          </p:cNvSpPr>
          <p:nvPr>
            <p:ph idx="1"/>
          </p:nvPr>
        </p:nvSpPr>
        <p:spPr>
          <a:xfrm>
            <a:off x="496957" y="2365513"/>
            <a:ext cx="11211339" cy="2643810"/>
          </a:xfrm>
        </p:spPr>
        <p:txBody>
          <a:bodyPr>
            <a:noAutofit/>
          </a:bodyPr>
          <a:lstStyle/>
          <a:p>
            <a:pPr marL="0" indent="0" algn="ctr">
              <a:buNone/>
            </a:pPr>
            <a:r>
              <a:rPr lang="en-US" sz="3600" dirty="0"/>
              <a:t>Jerry Bruce</a:t>
            </a:r>
          </a:p>
          <a:p>
            <a:pPr marL="0" indent="0" algn="ctr">
              <a:buNone/>
            </a:pPr>
            <a:r>
              <a:rPr lang="en-US" sz="3600" dirty="0" err="1"/>
              <a:t>jerry.bruce@georgiacourts.gov</a:t>
            </a:r>
            <a:endParaRPr lang="en-US" sz="3600" dirty="0"/>
          </a:p>
        </p:txBody>
      </p:sp>
    </p:spTree>
    <p:extLst>
      <p:ext uri="{BB962C8B-B14F-4D97-AF65-F5344CB8AC3E}">
        <p14:creationId xmlns:p14="http://schemas.microsoft.com/office/powerpoint/2010/main" val="113839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2" name="Group 41">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3" name="Oval 42">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44" name="Oval 43">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46" name="Rectangle 45">
            <a:extLst>
              <a:ext uri="{FF2B5EF4-FFF2-40B4-BE49-F238E27FC236}">
                <a16:creationId xmlns:a16="http://schemas.microsoft.com/office/drawing/2014/main" id="{CFB57ED5-941D-44E2-9320-56A0A026F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a:extLst>
              <a:ext uri="{FF2B5EF4-FFF2-40B4-BE49-F238E27FC236}">
                <a16:creationId xmlns:a16="http://schemas.microsoft.com/office/drawing/2014/main" id="{7A1BE9A9-6FBF-4CF1-8F0C-BFCFF1FD9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B22787F4-245F-A349-A286-18C4808411BD}"/>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Lst>
          </a:blip>
          <a:srcRect l="9293" r="12816" b="2"/>
          <a:stretch/>
        </p:blipFill>
        <p:spPr>
          <a:xfrm>
            <a:off x="633999" y="1054100"/>
            <a:ext cx="5462001" cy="4382677"/>
          </a:xfrm>
          <a:prstGeom prst="rect">
            <a:avLst/>
          </a:prstGeom>
        </p:spPr>
      </p:pic>
      <p:sp>
        <p:nvSpPr>
          <p:cNvPr id="50" name="Rectangle 49">
            <a:extLst>
              <a:ext uri="{FF2B5EF4-FFF2-40B4-BE49-F238E27FC236}">
                <a16:creationId xmlns:a16="http://schemas.microsoft.com/office/drawing/2014/main" id="{C4AE8163-578C-46A4-BF65-BD3AEEF2A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AE713-68D0-FE42-81B8-768305794012}"/>
              </a:ext>
            </a:extLst>
          </p:cNvPr>
          <p:cNvSpPr>
            <a:spLocks noGrp="1"/>
          </p:cNvSpPr>
          <p:nvPr>
            <p:ph type="title"/>
          </p:nvPr>
        </p:nvSpPr>
        <p:spPr>
          <a:xfrm>
            <a:off x="6713220" y="1054100"/>
            <a:ext cx="4615180" cy="3736099"/>
          </a:xfrm>
        </p:spPr>
        <p:txBody>
          <a:bodyPr vert="horz" lIns="91440" tIns="45720" rIns="91440" bIns="45720" rtlCol="0" anchor="ctr">
            <a:normAutofit/>
          </a:bodyPr>
          <a:lstStyle/>
          <a:p>
            <a:pPr>
              <a:lnSpc>
                <a:spcPct val="80000"/>
              </a:lnSpc>
            </a:pPr>
            <a:r>
              <a:rPr lang="en-US" sz="8000" dirty="0">
                <a:blipFill dpi="0" rotWithShape="1">
                  <a:blip r:embed="rId4"/>
                  <a:srcRect/>
                  <a:tile tx="6350" ty="-127000" sx="65000" sy="64000" flip="none" algn="tl"/>
                </a:blipFill>
              </a:rPr>
              <a:t>Without this</a:t>
            </a:r>
          </a:p>
        </p:txBody>
      </p:sp>
      <p:sp>
        <p:nvSpPr>
          <p:cNvPr id="52" name="Rectangle 51">
            <a:extLst>
              <a:ext uri="{FF2B5EF4-FFF2-40B4-BE49-F238E27FC236}">
                <a16:creationId xmlns:a16="http://schemas.microsoft.com/office/drawing/2014/main" id="{346F56CC-F97A-40DF-9A88-6D8BF7A6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694818F1-2ACF-4181-B8B6-7637EB92B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55" name="Oval 54">
              <a:extLst>
                <a:ext uri="{FF2B5EF4-FFF2-40B4-BE49-F238E27FC236}">
                  <a16:creationId xmlns:a16="http://schemas.microsoft.com/office/drawing/2014/main" id="{31BF4AB6-91C5-40DA-AFC8-BBDA46BB2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6" name="Oval 55">
              <a:extLst>
                <a:ext uri="{FF2B5EF4-FFF2-40B4-BE49-F238E27FC236}">
                  <a16:creationId xmlns:a16="http://schemas.microsoft.com/office/drawing/2014/main" id="{CA6D6306-ED75-4DC2-9BEF-160516C2F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6348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6349-248E-7D4B-A108-CD30D117C496}"/>
              </a:ext>
            </a:extLst>
          </p:cNvPr>
          <p:cNvSpPr>
            <a:spLocks noGrp="1"/>
          </p:cNvSpPr>
          <p:nvPr>
            <p:ph type="title"/>
          </p:nvPr>
        </p:nvSpPr>
        <p:spPr/>
        <p:txBody>
          <a:bodyPr/>
          <a:lstStyle/>
          <a:p>
            <a:r>
              <a:rPr lang="en-US" dirty="0"/>
              <a:t>The broken record - Orders</a:t>
            </a:r>
          </a:p>
        </p:txBody>
      </p:sp>
      <p:sp>
        <p:nvSpPr>
          <p:cNvPr id="3" name="Content Placeholder 2">
            <a:extLst>
              <a:ext uri="{FF2B5EF4-FFF2-40B4-BE49-F238E27FC236}">
                <a16:creationId xmlns:a16="http://schemas.microsoft.com/office/drawing/2014/main" id="{9D0D7C6E-FC3E-FF44-84B3-67E95F94C006}"/>
              </a:ext>
            </a:extLst>
          </p:cNvPr>
          <p:cNvSpPr>
            <a:spLocks noGrp="1"/>
          </p:cNvSpPr>
          <p:nvPr>
            <p:ph idx="1"/>
          </p:nvPr>
        </p:nvSpPr>
        <p:spPr/>
        <p:txBody>
          <a:bodyPr>
            <a:normAutofit/>
          </a:bodyPr>
          <a:lstStyle/>
          <a:p>
            <a:r>
              <a:rPr lang="en-US" sz="2800" dirty="0"/>
              <a:t>Clear as to what evidence was presented, whether by witness, documents, stipulation, etc.</a:t>
            </a:r>
          </a:p>
          <a:p>
            <a:r>
              <a:rPr lang="en-US" sz="2800" dirty="0"/>
              <a:t>Clear as to which facts the court finds (not the whole record).</a:t>
            </a:r>
          </a:p>
          <a:p>
            <a:r>
              <a:rPr lang="en-US" sz="2800" dirty="0"/>
              <a:t>Clear as to how those particular findings of fact lead to the conclusions of law.</a:t>
            </a:r>
          </a:p>
          <a:p>
            <a:r>
              <a:rPr lang="en-US" sz="2800" dirty="0"/>
              <a:t>Consider grouping each finding of fact with a conclusion of law.</a:t>
            </a:r>
          </a:p>
        </p:txBody>
      </p:sp>
    </p:spTree>
    <p:extLst>
      <p:ext uri="{BB962C8B-B14F-4D97-AF65-F5344CB8AC3E}">
        <p14:creationId xmlns:p14="http://schemas.microsoft.com/office/powerpoint/2010/main" val="1890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6349-248E-7D4B-A108-CD30D117C496}"/>
              </a:ext>
            </a:extLst>
          </p:cNvPr>
          <p:cNvSpPr>
            <a:spLocks noGrp="1"/>
          </p:cNvSpPr>
          <p:nvPr>
            <p:ph type="title"/>
          </p:nvPr>
        </p:nvSpPr>
        <p:spPr/>
        <p:txBody>
          <a:bodyPr/>
          <a:lstStyle/>
          <a:p>
            <a:r>
              <a:rPr lang="en-US" dirty="0"/>
              <a:t>Two part test</a:t>
            </a:r>
          </a:p>
        </p:txBody>
      </p:sp>
      <p:sp>
        <p:nvSpPr>
          <p:cNvPr id="3" name="Content Placeholder 2">
            <a:extLst>
              <a:ext uri="{FF2B5EF4-FFF2-40B4-BE49-F238E27FC236}">
                <a16:creationId xmlns:a16="http://schemas.microsoft.com/office/drawing/2014/main" id="{9D0D7C6E-FC3E-FF44-84B3-67E95F94C006}"/>
              </a:ext>
            </a:extLst>
          </p:cNvPr>
          <p:cNvSpPr>
            <a:spLocks noGrp="1"/>
          </p:cNvSpPr>
          <p:nvPr>
            <p:ph idx="1"/>
          </p:nvPr>
        </p:nvSpPr>
        <p:spPr/>
        <p:txBody>
          <a:bodyPr>
            <a:normAutofit/>
          </a:bodyPr>
          <a:lstStyle/>
          <a:p>
            <a:r>
              <a:rPr lang="en-US" sz="2800" dirty="0"/>
              <a:t>Determination, by clear and convincing evidence, that one or more of the statutory grounds for termination exist.</a:t>
            </a:r>
          </a:p>
          <a:p>
            <a:endParaRPr lang="en-US" sz="2800" dirty="0"/>
          </a:p>
          <a:p>
            <a:r>
              <a:rPr lang="en-US" sz="2800" dirty="0"/>
              <a:t>Determination, by clear and convincing evidence, that termination of parental rights is in the child’s best interest.</a:t>
            </a:r>
          </a:p>
        </p:txBody>
      </p:sp>
    </p:spTree>
    <p:extLst>
      <p:ext uri="{BB962C8B-B14F-4D97-AF65-F5344CB8AC3E}">
        <p14:creationId xmlns:p14="http://schemas.microsoft.com/office/powerpoint/2010/main" val="288574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Grounds for termination</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805049"/>
            <a:ext cx="11625943" cy="4367151"/>
          </a:xfrm>
        </p:spPr>
        <p:txBody>
          <a:bodyPr>
            <a:noAutofit/>
          </a:bodyPr>
          <a:lstStyle/>
          <a:p>
            <a:pPr marL="0" indent="0">
              <a:buNone/>
            </a:pPr>
            <a:r>
              <a:rPr lang="en-US" sz="2800" dirty="0"/>
              <a:t>(1) The parent has given written consent to termination which has been acknowledged by the court or has voluntarily surrendered his or her child for adoption;</a:t>
            </a:r>
          </a:p>
          <a:p>
            <a:pPr marL="0" indent="0">
              <a:buNone/>
            </a:pPr>
            <a:r>
              <a:rPr lang="en-US" sz="2800" dirty="0"/>
              <a:t>(2) The parent has subjected his or her child to aggravated circumstances;</a:t>
            </a:r>
          </a:p>
          <a:p>
            <a:pPr marL="0" indent="0">
              <a:buNone/>
            </a:pPr>
            <a:r>
              <a:rPr lang="en-US" sz="2800" dirty="0"/>
              <a:t>(3) The parent has wantonly and willfully failed to comply for a period of 12 months or longer with a decree to support his or her child that has been entered by a court of competent jurisdiction of this or any other state;</a:t>
            </a:r>
          </a:p>
          <a:p>
            <a:pPr marL="0" indent="0">
              <a:buNone/>
            </a:pPr>
            <a:r>
              <a:rPr lang="en-US" sz="2800" dirty="0"/>
              <a:t>(4) A child is abandoned by his or her parent; or</a:t>
            </a:r>
          </a:p>
        </p:txBody>
      </p:sp>
    </p:spTree>
    <p:extLst>
      <p:ext uri="{BB962C8B-B14F-4D97-AF65-F5344CB8AC3E}">
        <p14:creationId xmlns:p14="http://schemas.microsoft.com/office/powerpoint/2010/main" val="217995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Grounds for termination</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805049"/>
            <a:ext cx="11625943" cy="4652901"/>
          </a:xfrm>
        </p:spPr>
        <p:txBody>
          <a:bodyPr>
            <a:noAutofit/>
          </a:bodyPr>
          <a:lstStyle/>
          <a:p>
            <a:pPr marL="0" indent="0">
              <a:buNone/>
            </a:pPr>
            <a:r>
              <a:rPr lang="en-US" sz="2800" dirty="0"/>
              <a:t>(5) A child is a dependent child due to lack of proper parental care or control by his or her parent, reasonable efforts to remedy the circumstances have been unsuccessful or were not required, such cause of dependency is likely to continue or will not likely be remedied in the reasonably foreseeable future, and:</a:t>
            </a:r>
          </a:p>
          <a:p>
            <a:pPr marL="274320" lvl="1" indent="0">
              <a:buNone/>
            </a:pPr>
            <a:r>
              <a:rPr lang="en-US" sz="2800" dirty="0"/>
              <a:t>(A) Returning such child to his or her parent is likely to cause serious physical, mental, moral, or emotional harm to such child or threaten the physical safety or well-being of such child; or</a:t>
            </a:r>
          </a:p>
          <a:p>
            <a:pPr marL="274320" lvl="1" indent="0">
              <a:buNone/>
            </a:pPr>
            <a:r>
              <a:rPr lang="en-US" sz="2800" dirty="0"/>
              <a:t>(B) Continuation of the parent and child relationship will cause or is likely to cause serious physical, mental, moral, or emotional harm to such child.</a:t>
            </a:r>
          </a:p>
          <a:p>
            <a:pPr marL="0" indent="0">
              <a:buNone/>
            </a:pPr>
            <a:endParaRPr lang="en-US" sz="2800" dirty="0"/>
          </a:p>
        </p:txBody>
      </p:sp>
    </p:spTree>
    <p:extLst>
      <p:ext uri="{BB962C8B-B14F-4D97-AF65-F5344CB8AC3E}">
        <p14:creationId xmlns:p14="http://schemas.microsoft.com/office/powerpoint/2010/main" val="224164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87A2-72C0-A241-814A-B1E542A5A357}"/>
              </a:ext>
            </a:extLst>
          </p:cNvPr>
          <p:cNvSpPr>
            <a:spLocks noGrp="1"/>
          </p:cNvSpPr>
          <p:nvPr>
            <p:ph type="title"/>
          </p:nvPr>
        </p:nvSpPr>
        <p:spPr>
          <a:xfrm>
            <a:off x="1066800" y="0"/>
            <a:ext cx="10058400" cy="1609344"/>
          </a:xfrm>
        </p:spPr>
        <p:txBody>
          <a:bodyPr/>
          <a:lstStyle/>
          <a:p>
            <a:r>
              <a:rPr lang="en-US" dirty="0"/>
              <a:t>Grounds for termination</a:t>
            </a:r>
          </a:p>
        </p:txBody>
      </p:sp>
      <p:sp>
        <p:nvSpPr>
          <p:cNvPr id="3" name="Content Placeholder 2">
            <a:extLst>
              <a:ext uri="{FF2B5EF4-FFF2-40B4-BE49-F238E27FC236}">
                <a16:creationId xmlns:a16="http://schemas.microsoft.com/office/drawing/2014/main" id="{D0E75308-2CDD-7144-9068-BB2FEFFCA17D}"/>
              </a:ext>
            </a:extLst>
          </p:cNvPr>
          <p:cNvSpPr>
            <a:spLocks noGrp="1"/>
          </p:cNvSpPr>
          <p:nvPr>
            <p:ph idx="1"/>
          </p:nvPr>
        </p:nvSpPr>
        <p:spPr>
          <a:xfrm>
            <a:off x="320633" y="1485901"/>
            <a:ext cx="11625943" cy="4972050"/>
          </a:xfrm>
        </p:spPr>
        <p:txBody>
          <a:bodyPr>
            <a:noAutofit/>
          </a:bodyPr>
          <a:lstStyle/>
          <a:p>
            <a:pPr marL="0" indent="0">
              <a:buNone/>
            </a:pPr>
            <a:r>
              <a:rPr lang="en-US" sz="2800" dirty="0"/>
              <a:t>In determining whether a child who is not in the custody and care of his or her parent is without proper parental care and control, the court shall also consider, without being limited to, whether such parent, without justifiable cause, has failed significantly for a period of six months prior to the date of the termination hearing:</a:t>
            </a:r>
          </a:p>
          <a:p>
            <a:pPr marL="0" indent="0">
              <a:buNone/>
            </a:pPr>
            <a:r>
              <a:rPr lang="en-US" sz="2800" dirty="0"/>
              <a:t>(1) To develop and maintain a parental bond with his or her child in a meaningful, supportive manner;</a:t>
            </a:r>
          </a:p>
          <a:p>
            <a:pPr marL="0" indent="0">
              <a:buNone/>
            </a:pPr>
            <a:r>
              <a:rPr lang="en-US" sz="2800" dirty="0"/>
              <a:t>(2) To provide for the care and support of his or her child as required by law or judicial decree; and</a:t>
            </a:r>
          </a:p>
          <a:p>
            <a:pPr marL="0" indent="0">
              <a:buNone/>
            </a:pPr>
            <a:r>
              <a:rPr lang="en-US" sz="2800" dirty="0"/>
              <a:t>(3) To comply with a court ordered plan designed to reunite such parent with his or her child.</a:t>
            </a:r>
          </a:p>
          <a:p>
            <a:pPr marL="0" indent="0">
              <a:buNone/>
            </a:pPr>
            <a:endParaRPr lang="en-US" sz="2800" dirty="0"/>
          </a:p>
        </p:txBody>
      </p:sp>
    </p:spTree>
    <p:extLst>
      <p:ext uri="{BB962C8B-B14F-4D97-AF65-F5344CB8AC3E}">
        <p14:creationId xmlns:p14="http://schemas.microsoft.com/office/powerpoint/2010/main" val="26497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2847</TotalTime>
  <Words>3033</Words>
  <Application>Microsoft Macintosh PowerPoint</Application>
  <PresentationFormat>Widescreen</PresentationFormat>
  <Paragraphs>193</Paragraphs>
  <Slides>35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Rockwell</vt:lpstr>
      <vt:lpstr>Rockwell Condensed</vt:lpstr>
      <vt:lpstr>Rockwell Extra Bold</vt:lpstr>
      <vt:lpstr>Wingdings</vt:lpstr>
      <vt:lpstr>Wood Type</vt:lpstr>
      <vt:lpstr>Termination  of parental rights</vt:lpstr>
      <vt:lpstr>Tpr architecture</vt:lpstr>
      <vt:lpstr>You can’t get to this</vt:lpstr>
      <vt:lpstr>Without this</vt:lpstr>
      <vt:lpstr>The broken record - Orders</vt:lpstr>
      <vt:lpstr>Two part test</vt:lpstr>
      <vt:lpstr>Grounds for termination</vt:lpstr>
      <vt:lpstr>Grounds for termination</vt:lpstr>
      <vt:lpstr>Grounds for termination</vt:lpstr>
      <vt:lpstr>Best interest considerations</vt:lpstr>
      <vt:lpstr>Best interest considerations</vt:lpstr>
      <vt:lpstr>service</vt:lpstr>
      <vt:lpstr>service</vt:lpstr>
      <vt:lpstr>Service is a matter of proof</vt:lpstr>
      <vt:lpstr>service</vt:lpstr>
      <vt:lpstr>service</vt:lpstr>
      <vt:lpstr>Pretrial considerations</vt:lpstr>
      <vt:lpstr>Burden of proof</vt:lpstr>
      <vt:lpstr>Clear &amp; Convincing evidence</vt:lpstr>
      <vt:lpstr>PowerPoint Presentation</vt:lpstr>
      <vt:lpstr>evidence</vt:lpstr>
      <vt:lpstr>How does a court learn facts?</vt:lpstr>
      <vt:lpstr>Conducting the hearing</vt:lpstr>
      <vt:lpstr>Conducting the hearing</vt:lpstr>
      <vt:lpstr>Waivers and stipulations</vt:lpstr>
      <vt:lpstr>surrenders</vt:lpstr>
      <vt:lpstr>Reasonable efforts</vt:lpstr>
      <vt:lpstr>Gal advocacy</vt:lpstr>
      <vt:lpstr>orders</vt:lpstr>
      <vt:lpstr>orders</vt:lpstr>
      <vt:lpstr>orders</vt:lpstr>
      <vt:lpstr>orders</vt:lpstr>
      <vt:lpstr>orders</vt:lpstr>
      <vt:lpstr>Post-tpr review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Termination  of parental rights</dc:title>
  <dc:creator>Jonah Bruce</dc:creator>
  <cp:lastModifiedBy>Jerry Bruce</cp:lastModifiedBy>
  <cp:revision>39</cp:revision>
  <dcterms:created xsi:type="dcterms:W3CDTF">2019-08-06T23:17:27Z</dcterms:created>
  <dcterms:modified xsi:type="dcterms:W3CDTF">2021-04-16T20:20:40Z</dcterms:modified>
</cp:coreProperties>
</file>