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19" r:id="rId1"/>
  </p:sldMasterIdLst>
  <p:notesMasterIdLst>
    <p:notesMasterId r:id="rId56"/>
  </p:notesMasterIdLst>
  <p:handoutMasterIdLst>
    <p:handoutMasterId r:id="rId57"/>
  </p:handoutMasterIdLst>
  <p:sldIdLst>
    <p:sldId id="373" r:id="rId2"/>
    <p:sldId id="257" r:id="rId3"/>
    <p:sldId id="292" r:id="rId4"/>
    <p:sldId id="259" r:id="rId5"/>
    <p:sldId id="321" r:id="rId6"/>
    <p:sldId id="269" r:id="rId7"/>
    <p:sldId id="323" r:id="rId8"/>
    <p:sldId id="299" r:id="rId9"/>
    <p:sldId id="260" r:id="rId10"/>
    <p:sldId id="346" r:id="rId11"/>
    <p:sldId id="261" r:id="rId12"/>
    <p:sldId id="293" r:id="rId13"/>
    <p:sldId id="313" r:id="rId14"/>
    <p:sldId id="345" r:id="rId15"/>
    <p:sldId id="374" r:id="rId16"/>
    <p:sldId id="283" r:id="rId17"/>
    <p:sldId id="347" r:id="rId18"/>
    <p:sldId id="351" r:id="rId19"/>
    <p:sldId id="329" r:id="rId20"/>
    <p:sldId id="348" r:id="rId21"/>
    <p:sldId id="326" r:id="rId22"/>
    <p:sldId id="352" r:id="rId23"/>
    <p:sldId id="365" r:id="rId24"/>
    <p:sldId id="368" r:id="rId25"/>
    <p:sldId id="355" r:id="rId26"/>
    <p:sldId id="356" r:id="rId27"/>
    <p:sldId id="325" r:id="rId28"/>
    <p:sldId id="358" r:id="rId29"/>
    <p:sldId id="357" r:id="rId30"/>
    <p:sldId id="258" r:id="rId31"/>
    <p:sldId id="280" r:id="rId32"/>
    <p:sldId id="328" r:id="rId33"/>
    <p:sldId id="371" r:id="rId34"/>
    <p:sldId id="372" r:id="rId35"/>
    <p:sldId id="282" r:id="rId36"/>
    <p:sldId id="301" r:id="rId37"/>
    <p:sldId id="362" r:id="rId38"/>
    <p:sldId id="363" r:id="rId39"/>
    <p:sldId id="364" r:id="rId40"/>
    <p:sldId id="270" r:id="rId41"/>
    <p:sldId id="302" r:id="rId42"/>
    <p:sldId id="294" r:id="rId43"/>
    <p:sldId id="273" r:id="rId44"/>
    <p:sldId id="303" r:id="rId45"/>
    <p:sldId id="350" r:id="rId46"/>
    <p:sldId id="274" r:id="rId47"/>
    <p:sldId id="276" r:id="rId48"/>
    <p:sldId id="367" r:id="rId49"/>
    <p:sldId id="370" r:id="rId50"/>
    <p:sldId id="366" r:id="rId51"/>
    <p:sldId id="360" r:id="rId52"/>
    <p:sldId id="369" r:id="rId53"/>
    <p:sldId id="264" r:id="rId54"/>
    <p:sldId id="277" r:id="rId5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h Bruce" initials="JB" lastIdx="1" clrIdx="0">
    <p:extLst>
      <p:ext uri="{19B8F6BF-5375-455C-9EA6-DF929625EA0E}">
        <p15:presenceInfo xmlns:p15="http://schemas.microsoft.com/office/powerpoint/2012/main" userId="df47f8c9b9c647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5" autoAdjust="0"/>
    <p:restoredTop sz="75923" autoAdjust="0"/>
  </p:normalViewPr>
  <p:slideViewPr>
    <p:cSldViewPr snapToGrid="0">
      <p:cViewPr varScale="1">
        <p:scale>
          <a:sx n="83" d="100"/>
          <a:sy n="83" d="100"/>
        </p:scale>
        <p:origin x="1960" y="208"/>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RELAPSE</a:t>
            </a:r>
            <a:r>
              <a:rPr lang="en-US" baseline="0" dirty="0"/>
              <a:t> RATES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Type 1 Diabetes</c:v>
                </c:pt>
                <c:pt idx="1">
                  <c:v>Substance Abuse</c:v>
                </c:pt>
                <c:pt idx="2">
                  <c:v>Hypertension</c:v>
                </c:pt>
                <c:pt idx="3">
                  <c:v>Asthma</c:v>
                </c:pt>
              </c:strCache>
            </c:strRef>
          </c:cat>
          <c:val>
            <c:numRef>
              <c:f>Sheet1!$B$2:$B$5</c:f>
              <c:numCache>
                <c:formatCode>General</c:formatCode>
                <c:ptCount val="4"/>
                <c:pt idx="0">
                  <c:v>30</c:v>
                </c:pt>
                <c:pt idx="1">
                  <c:v>40</c:v>
                </c:pt>
                <c:pt idx="2">
                  <c:v>50</c:v>
                </c:pt>
                <c:pt idx="3">
                  <c:v>50</c:v>
                </c:pt>
              </c:numCache>
            </c:numRef>
          </c:val>
          <c:extLst>
            <c:ext xmlns:c16="http://schemas.microsoft.com/office/drawing/2014/chart" uri="{C3380CC4-5D6E-409C-BE32-E72D297353CC}">
              <c16:uniqueId val="{00000000-D572-8C47-8622-F363707EB92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Type 1 Diabetes</c:v>
                </c:pt>
                <c:pt idx="1">
                  <c:v>Substance Abuse</c:v>
                </c:pt>
                <c:pt idx="2">
                  <c:v>Hypertension</c:v>
                </c:pt>
                <c:pt idx="3">
                  <c:v>Asthma</c:v>
                </c:pt>
              </c:strCache>
            </c:strRef>
          </c:cat>
          <c:val>
            <c:numRef>
              <c:f>Sheet1!$C$2:$C$5</c:f>
              <c:numCache>
                <c:formatCode>General</c:formatCode>
                <c:ptCount val="4"/>
                <c:pt idx="0">
                  <c:v>20</c:v>
                </c:pt>
                <c:pt idx="1">
                  <c:v>20</c:v>
                </c:pt>
                <c:pt idx="2">
                  <c:v>20</c:v>
                </c:pt>
                <c:pt idx="3">
                  <c:v>20</c:v>
                </c:pt>
              </c:numCache>
            </c:numRef>
          </c:val>
          <c:extLst>
            <c:ext xmlns:c16="http://schemas.microsoft.com/office/drawing/2014/chart" uri="{C3380CC4-5D6E-409C-BE32-E72D297353CC}">
              <c16:uniqueId val="{00000001-D572-8C47-8622-F363707EB922}"/>
            </c:ext>
          </c:extLst>
        </c:ser>
        <c:dLbls>
          <c:showLegendKey val="0"/>
          <c:showVal val="0"/>
          <c:showCatName val="0"/>
          <c:showSerName val="0"/>
          <c:showPercent val="0"/>
          <c:showBubbleSize val="0"/>
        </c:dLbls>
        <c:gapWidth val="150"/>
        <c:overlap val="100"/>
        <c:axId val="343973552"/>
        <c:axId val="343975184"/>
      </c:barChart>
      <c:catAx>
        <c:axId val="343973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975184"/>
        <c:crosses val="autoZero"/>
        <c:auto val="1"/>
        <c:lblAlgn val="ctr"/>
        <c:lblOffset val="100"/>
        <c:noMultiLvlLbl val="0"/>
      </c:catAx>
      <c:valAx>
        <c:axId val="34397518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97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0.5514</cdr:x>
      <cdr:y>0.15054</cdr:y>
    </cdr:from>
    <cdr:to>
      <cdr:x>0.71162</cdr:x>
      <cdr:y>0.21935</cdr:y>
    </cdr:to>
    <cdr:sp macro="" textlink="">
      <cdr:nvSpPr>
        <cdr:cNvPr id="2" name="TextBox 1">
          <a:extLst xmlns:a="http://schemas.openxmlformats.org/drawingml/2006/main">
            <a:ext uri="{FF2B5EF4-FFF2-40B4-BE49-F238E27FC236}">
              <a16:creationId xmlns:a16="http://schemas.microsoft.com/office/drawing/2014/main" id="{A7A0F70D-04F7-C846-B980-E1A94FC7810C}"/>
            </a:ext>
          </a:extLst>
        </cdr:cNvPr>
        <cdr:cNvSpPr txBox="1"/>
      </cdr:nvSpPr>
      <cdr:spPr>
        <a:xfrm xmlns:a="http://schemas.openxmlformats.org/drawingml/2006/main">
          <a:off x="6091084" y="1032387"/>
          <a:ext cx="1769806" cy="4719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0.54389</cdr:x>
      <cdr:y>0.15054</cdr:y>
    </cdr:from>
    <cdr:to>
      <cdr:x>0.71345</cdr:x>
      <cdr:y>0.22366</cdr:y>
    </cdr:to>
    <cdr:sp macro="" textlink="">
      <cdr:nvSpPr>
        <cdr:cNvPr id="3" name="TextBox 2">
          <a:extLst xmlns:a="http://schemas.openxmlformats.org/drawingml/2006/main">
            <a:ext uri="{FF2B5EF4-FFF2-40B4-BE49-F238E27FC236}">
              <a16:creationId xmlns:a16="http://schemas.microsoft.com/office/drawing/2014/main" id="{F55FD185-DD75-0744-878F-C459D78978E0}"/>
            </a:ext>
          </a:extLst>
        </cdr:cNvPr>
        <cdr:cNvSpPr txBox="1"/>
      </cdr:nvSpPr>
      <cdr:spPr>
        <a:xfrm xmlns:a="http://schemas.openxmlformats.org/drawingml/2006/main">
          <a:off x="6631142" y="1032387"/>
          <a:ext cx="2067268" cy="5014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solidFill>
                <a:schemeClr val="tx1"/>
              </a:solidFill>
            </a:rPr>
            <a:t>50% - 70%</a:t>
          </a:r>
        </a:p>
      </cdr:txBody>
    </cdr:sp>
  </cdr:relSizeAnchor>
  <cdr:relSizeAnchor xmlns:cdr="http://schemas.openxmlformats.org/drawingml/2006/chartDrawing">
    <cdr:from>
      <cdr:x>0.54402</cdr:x>
      <cdr:y>0.36344</cdr:y>
    </cdr:from>
    <cdr:to>
      <cdr:x>0.71091</cdr:x>
      <cdr:y>0.44086</cdr:y>
    </cdr:to>
    <cdr:sp macro="" textlink="">
      <cdr:nvSpPr>
        <cdr:cNvPr id="4" name="TextBox 3">
          <a:extLst xmlns:a="http://schemas.openxmlformats.org/drawingml/2006/main">
            <a:ext uri="{FF2B5EF4-FFF2-40B4-BE49-F238E27FC236}">
              <a16:creationId xmlns:a16="http://schemas.microsoft.com/office/drawing/2014/main" id="{2B5FEC02-02C7-1448-89AC-FA4340EFD795}"/>
            </a:ext>
          </a:extLst>
        </cdr:cNvPr>
        <cdr:cNvSpPr txBox="1"/>
      </cdr:nvSpPr>
      <cdr:spPr>
        <a:xfrm xmlns:a="http://schemas.openxmlformats.org/drawingml/2006/main">
          <a:off x="6632672" y="2492477"/>
          <a:ext cx="2034714" cy="5309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solidFill>
                <a:schemeClr val="tx1"/>
              </a:solidFill>
            </a:rPr>
            <a:t>50% - 70%</a:t>
          </a:r>
        </a:p>
      </cdr:txBody>
    </cdr:sp>
  </cdr:relSizeAnchor>
  <cdr:relSizeAnchor xmlns:cdr="http://schemas.openxmlformats.org/drawingml/2006/chartDrawing">
    <cdr:from>
      <cdr:x>0.45711</cdr:x>
      <cdr:y>0.58065</cdr:y>
    </cdr:from>
    <cdr:to>
      <cdr:x>0.62533</cdr:x>
      <cdr:y>0.65591</cdr:y>
    </cdr:to>
    <cdr:sp macro="" textlink="">
      <cdr:nvSpPr>
        <cdr:cNvPr id="5" name="TextBox 4">
          <a:extLst xmlns:a="http://schemas.openxmlformats.org/drawingml/2006/main">
            <a:ext uri="{FF2B5EF4-FFF2-40B4-BE49-F238E27FC236}">
              <a16:creationId xmlns:a16="http://schemas.microsoft.com/office/drawing/2014/main" id="{273F8756-04EE-6A49-9D31-A1ADBE9320D1}"/>
            </a:ext>
          </a:extLst>
        </cdr:cNvPr>
        <cdr:cNvSpPr txBox="1"/>
      </cdr:nvSpPr>
      <cdr:spPr>
        <a:xfrm xmlns:a="http://schemas.openxmlformats.org/drawingml/2006/main">
          <a:off x="5573092" y="3982064"/>
          <a:ext cx="2050991" cy="5161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solidFill>
                <a:schemeClr val="tx1"/>
              </a:solidFill>
            </a:rPr>
            <a:t>40% - 60%</a:t>
          </a:r>
        </a:p>
      </cdr:txBody>
    </cdr:sp>
  </cdr:relSizeAnchor>
  <cdr:relSizeAnchor xmlns:cdr="http://schemas.openxmlformats.org/drawingml/2006/chartDrawing">
    <cdr:from>
      <cdr:x>0.36924</cdr:x>
      <cdr:y>0.8</cdr:y>
    </cdr:from>
    <cdr:to>
      <cdr:x>0.53613</cdr:x>
      <cdr:y>0.87957</cdr:y>
    </cdr:to>
    <cdr:sp macro="" textlink="">
      <cdr:nvSpPr>
        <cdr:cNvPr id="7" name="TextBox 6">
          <a:extLst xmlns:a="http://schemas.openxmlformats.org/drawingml/2006/main">
            <a:ext uri="{FF2B5EF4-FFF2-40B4-BE49-F238E27FC236}">
              <a16:creationId xmlns:a16="http://schemas.microsoft.com/office/drawing/2014/main" id="{8DEA1658-DE2B-5A47-B98E-1CFF495FAEEB}"/>
            </a:ext>
          </a:extLst>
        </cdr:cNvPr>
        <cdr:cNvSpPr txBox="1"/>
      </cdr:nvSpPr>
      <cdr:spPr>
        <a:xfrm xmlns:a="http://schemas.openxmlformats.org/drawingml/2006/main">
          <a:off x="4501822" y="5486400"/>
          <a:ext cx="2034713" cy="5456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solidFill>
                <a:schemeClr val="tx1"/>
              </a:solidFill>
            </a:rPr>
            <a:t>30% - 50%</a:t>
          </a:r>
        </a:p>
      </cdr:txBody>
    </cdr:sp>
  </cdr:relSizeAnchor>
</c:userShapes>
</file>

<file path=ppt/drawings/drawing2.xml><?xml version="1.0" encoding="utf-8"?>
<c:userShapes xmlns:c="http://schemas.openxmlformats.org/drawingml/2006/chart">
  <cdr:relSizeAnchor xmlns:cdr="http://schemas.openxmlformats.org/drawingml/2006/chartDrawing">
    <cdr:from>
      <cdr:x>0.02159</cdr:x>
      <cdr:y>0.21966</cdr:y>
    </cdr:from>
    <cdr:to>
      <cdr:x>0.94713</cdr:x>
      <cdr:y>0.40363</cdr:y>
    </cdr:to>
    <cdr:sp macro="" textlink="">
      <cdr:nvSpPr>
        <cdr:cNvPr id="2" name="TextBox 1">
          <a:extLst xmlns:a="http://schemas.openxmlformats.org/drawingml/2006/main">
            <a:ext uri="{FF2B5EF4-FFF2-40B4-BE49-F238E27FC236}">
              <a16:creationId xmlns:a16="http://schemas.microsoft.com/office/drawing/2014/main" id="{445D819E-7E59-0145-AD83-C594EA27F938}"/>
            </a:ext>
          </a:extLst>
        </cdr:cNvPr>
        <cdr:cNvSpPr txBox="1"/>
      </cdr:nvSpPr>
      <cdr:spPr>
        <a:xfrm xmlns:a="http://schemas.openxmlformats.org/drawingml/2006/main">
          <a:off x="255326" y="1091830"/>
          <a:ext cx="1094774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0.10006</cdr:x>
      <cdr:y>0.09994</cdr:y>
    </cdr:from>
    <cdr:to>
      <cdr:x>0.94667</cdr:x>
      <cdr:y>0.79088</cdr:y>
    </cdr:to>
    <cdr:sp macro="" textlink="">
      <cdr:nvSpPr>
        <cdr:cNvPr id="3" name="TextBox 2">
          <a:extLst xmlns:a="http://schemas.openxmlformats.org/drawingml/2006/main">
            <a:ext uri="{FF2B5EF4-FFF2-40B4-BE49-F238E27FC236}">
              <a16:creationId xmlns:a16="http://schemas.microsoft.com/office/drawing/2014/main" id="{B7A23C87-5BBB-8844-9CDD-6ED89A08E84A}"/>
            </a:ext>
          </a:extLst>
        </cdr:cNvPr>
        <cdr:cNvSpPr txBox="1"/>
      </cdr:nvSpPr>
      <cdr:spPr>
        <a:xfrm xmlns:a="http://schemas.openxmlformats.org/drawingml/2006/main">
          <a:off x="1159918" y="470130"/>
          <a:ext cx="9813952" cy="32501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dirty="0">
              <a:solidFill>
                <a:schemeClr val="tx1"/>
              </a:solidFill>
            </a:rPr>
            <a:t>APPLA may apply regardless of the quality of the parent-child relationship.</a:t>
          </a:r>
        </a:p>
        <a:p xmlns:a="http://schemas.openxmlformats.org/drawingml/2006/main">
          <a:endParaRPr lang="en-US" sz="3200" dirty="0">
            <a:solidFill>
              <a:schemeClr val="tx1"/>
            </a:solidFill>
          </a:endParaRPr>
        </a:p>
        <a:p xmlns:a="http://schemas.openxmlformats.org/drawingml/2006/main">
          <a:r>
            <a:rPr lang="en-US" sz="3200" dirty="0">
              <a:solidFill>
                <a:schemeClr val="tx1"/>
              </a:solidFill>
            </a:rPr>
            <a:t>APPLA placement should be with a foster family committed to providing long-term care to the child (up to two years).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4E8F780-A7D1-460A-8B17-14498039727D}" type="datetimeFigureOut">
              <a:rPr lang="en-US" smtClean="0"/>
              <a:t>4/15/21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B04329E-4A34-481D-BAF1-5EAE95F1A856}" type="slidenum">
              <a:rPr lang="en-US" smtClean="0"/>
              <a:t>‹#›</a:t>
            </a:fld>
            <a:endParaRPr lang="en-US"/>
          </a:p>
        </p:txBody>
      </p:sp>
    </p:spTree>
    <p:extLst>
      <p:ext uri="{BB962C8B-B14F-4D97-AF65-F5344CB8AC3E}">
        <p14:creationId xmlns:p14="http://schemas.microsoft.com/office/powerpoint/2010/main" val="1858772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47665-ABEA-48AA-AD2D-09FD9CC152FC}" type="datetimeFigureOut">
              <a:rPr lang="en-US" smtClean="0"/>
              <a:t>4/15/21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1EF64E-0CD2-4A73-9FBC-FB78230552CC}" type="slidenum">
              <a:rPr lang="en-US" smtClean="0"/>
              <a:t>‹#›</a:t>
            </a:fld>
            <a:endParaRPr lang="en-US"/>
          </a:p>
        </p:txBody>
      </p:sp>
    </p:spTree>
    <p:extLst>
      <p:ext uri="{BB962C8B-B14F-4D97-AF65-F5344CB8AC3E}">
        <p14:creationId xmlns:p14="http://schemas.microsoft.com/office/powerpoint/2010/main" val="1845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charts to 6, 20, &amp; 33</a:t>
            </a:r>
          </a:p>
        </p:txBody>
      </p:sp>
      <p:sp>
        <p:nvSpPr>
          <p:cNvPr id="4" name="Slide Number Placeholder 3"/>
          <p:cNvSpPr>
            <a:spLocks noGrp="1"/>
          </p:cNvSpPr>
          <p:nvPr>
            <p:ph type="sldNum" sz="quarter" idx="10"/>
          </p:nvPr>
        </p:nvSpPr>
        <p:spPr/>
        <p:txBody>
          <a:bodyPr/>
          <a:lstStyle/>
          <a:p>
            <a:fld id="{DC1EF64E-0CD2-4A73-9FBC-FB78230552CC}" type="slidenum">
              <a:rPr lang="en-US" smtClean="0"/>
              <a:t>1</a:t>
            </a:fld>
            <a:endParaRPr lang="en-US"/>
          </a:p>
        </p:txBody>
      </p:sp>
    </p:spTree>
    <p:extLst>
      <p:ext uri="{BB962C8B-B14F-4D97-AF65-F5344CB8AC3E}">
        <p14:creationId xmlns:p14="http://schemas.microsoft.com/office/powerpoint/2010/main" val="252465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endParaRPr lang="en-US" dirty="0"/>
          </a:p>
          <a:p>
            <a:r>
              <a:rPr lang="en-US" dirty="0"/>
              <a:t>Resource lens</a:t>
            </a:r>
          </a:p>
          <a:p>
            <a:r>
              <a:rPr lang="en-US" dirty="0"/>
              <a:t>Family Strengths</a:t>
            </a:r>
          </a:p>
        </p:txBody>
      </p:sp>
      <p:sp>
        <p:nvSpPr>
          <p:cNvPr id="4" name="Slide Number Placeholder 3"/>
          <p:cNvSpPr>
            <a:spLocks noGrp="1"/>
          </p:cNvSpPr>
          <p:nvPr>
            <p:ph type="sldNum" sz="quarter" idx="10"/>
          </p:nvPr>
        </p:nvSpPr>
        <p:spPr/>
        <p:txBody>
          <a:bodyPr/>
          <a:lstStyle/>
          <a:p>
            <a:fld id="{DC1EF64E-0CD2-4A73-9FBC-FB78230552CC}" type="slidenum">
              <a:rPr lang="en-US" smtClean="0"/>
              <a:t>10</a:t>
            </a:fld>
            <a:endParaRPr lang="en-US"/>
          </a:p>
        </p:txBody>
      </p:sp>
    </p:spTree>
    <p:extLst>
      <p:ext uri="{BB962C8B-B14F-4D97-AF65-F5344CB8AC3E}">
        <p14:creationId xmlns:p14="http://schemas.microsoft.com/office/powerpoint/2010/main" val="10962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a:t>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sz="1100" dirty="0"/>
              <a:t>Decisions</a:t>
            </a:r>
            <a:r>
              <a:rPr lang="en-US" sz="1100" baseline="0" dirty="0"/>
              <a:t> to remove &amp; reunify must center on safety</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100" baseline="0" dirty="0"/>
              <a:t>---meet basic needs, not ideal</a:t>
            </a:r>
            <a:endParaRPr lang="en-US" sz="1100"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sz="1100" dirty="0"/>
              <a:t>---relative standard not likely the same for every family or every child within that family</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sz="1100" dirty="0"/>
              <a:t>Conditions for return</a:t>
            </a:r>
            <a:r>
              <a:rPr lang="en-US" sz="1100" baseline="0" dirty="0"/>
              <a:t> based on behavioral changes &amp; safety</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100" baseline="0" dirty="0"/>
              <a:t>---tendency to move/raise the bar</a:t>
            </a:r>
            <a:endParaRPr lang="en-US" sz="1100"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sz="1100" dirty="0"/>
              <a:t>we remove because of risk of imminent harm, not because of dependency;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100" dirty="0"/>
              <a:t>we return when risk of imminent harm is gone, not when home returned to some ideal situation that may never have existed before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sz="1100" dirty="0"/>
              <a:t>Reluctant to return,</a:t>
            </a:r>
            <a:r>
              <a:rPr lang="en-US" sz="1100" baseline="0" dirty="0"/>
              <a:t> </a:t>
            </a:r>
            <a:r>
              <a:rPr lang="en-US" sz="1100" dirty="0"/>
              <a:t>Want guarantees</a:t>
            </a:r>
            <a:r>
              <a:rPr lang="en-US" sz="1100" baseline="0" dirty="0"/>
              <a:t> </a:t>
            </a:r>
            <a:endParaRPr lang="en-US" sz="1100" dirty="0"/>
          </a:p>
          <a:p>
            <a:endParaRPr lang="en-US" sz="1100" dirty="0"/>
          </a:p>
          <a:p>
            <a:r>
              <a:rPr lang="en-US" sz="1100" dirty="0"/>
              <a:t>Resource lens—focused on strengths,</a:t>
            </a:r>
            <a:r>
              <a:rPr lang="en-US" sz="1100" baseline="0" dirty="0"/>
              <a:t> family autonomy, acknowledge progress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11</a:t>
            </a:fld>
            <a:endParaRPr lang="en-US"/>
          </a:p>
        </p:txBody>
      </p:sp>
    </p:spTree>
    <p:extLst>
      <p:ext uri="{BB962C8B-B14F-4D97-AF65-F5344CB8AC3E}">
        <p14:creationId xmlns:p14="http://schemas.microsoft.com/office/powerpoint/2010/main" val="111601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endParaRPr lang="en-US" dirty="0"/>
          </a:p>
          <a:p>
            <a:r>
              <a:rPr lang="en-US" dirty="0"/>
              <a:t>Case plan </a:t>
            </a:r>
            <a:r>
              <a:rPr lang="en-US" dirty="0">
                <a:sym typeface="Wingdings" panose="05000000000000000000" pitchFamily="2" charset="2"/>
              </a:rPr>
              <a:t> reunification</a:t>
            </a:r>
          </a:p>
          <a:p>
            <a:endParaRPr lang="en-US" dirty="0">
              <a:sym typeface="Wingdings" panose="05000000000000000000" pitchFamily="2" charset="2"/>
            </a:endParaRPr>
          </a:p>
          <a:p>
            <a:r>
              <a:rPr lang="en-US" dirty="0">
                <a:sym typeface="Wingdings" panose="05000000000000000000" pitchFamily="2" charset="2"/>
              </a:rPr>
              <a:t>Everyone has a role and should be invested from the development to implementation to monitoring</a:t>
            </a:r>
            <a:endParaRPr lang="en-US" baseline="0" dirty="0">
              <a:sym typeface="Wingdings" panose="05000000000000000000" pitchFamily="2" charset="2"/>
            </a:endParaRPr>
          </a:p>
          <a:p>
            <a:endParaRPr lang="en-US" baseline="0" dirty="0">
              <a:sym typeface="Wingdings" panose="05000000000000000000" pitchFamily="2" charset="2"/>
            </a:endParaRPr>
          </a:p>
          <a:p>
            <a:r>
              <a:rPr lang="en-US" baseline="0" dirty="0">
                <a:sym typeface="Wingdings" panose="05000000000000000000" pitchFamily="2" charset="2"/>
              </a:rPr>
              <a:t>Must be focused on safety and risk</a:t>
            </a:r>
          </a:p>
          <a:p>
            <a:r>
              <a:rPr lang="en-US" baseline="0" dirty="0">
                <a:sym typeface="Wingdings" panose="05000000000000000000" pitchFamily="2" charset="2"/>
              </a:rPr>
              <a:t>----------not GED, not transportation</a:t>
            </a:r>
          </a:p>
          <a:p>
            <a:endParaRPr lang="en-US" baseline="0" dirty="0">
              <a:sym typeface="Wingdings" panose="05000000000000000000" pitchFamily="2" charset="2"/>
            </a:endParaRPr>
          </a:p>
          <a:p>
            <a:r>
              <a:rPr lang="en-US" baseline="0" dirty="0">
                <a:sym typeface="Wingdings" panose="05000000000000000000" pitchFamily="2" charset="2"/>
              </a:rPr>
              <a:t>If parent has a disability, reasonable accommodations </a:t>
            </a:r>
          </a:p>
          <a:p>
            <a:endParaRPr lang="en-US" baseline="0" dirty="0">
              <a:sym typeface="Wingdings" panose="05000000000000000000" pitchFamily="2" charset="2"/>
            </a:endParaRPr>
          </a:p>
          <a:p>
            <a:r>
              <a:rPr lang="en-US" baseline="0" dirty="0">
                <a:sym typeface="Wingdings" panose="05000000000000000000" pitchFamily="2" charset="2"/>
              </a:rPr>
              <a:t>Offering evidence-based services that will yield behavior changes</a:t>
            </a:r>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12</a:t>
            </a:fld>
            <a:endParaRPr lang="en-US"/>
          </a:p>
        </p:txBody>
      </p:sp>
    </p:spTree>
    <p:extLst>
      <p:ext uri="{BB962C8B-B14F-4D97-AF65-F5344CB8AC3E}">
        <p14:creationId xmlns:p14="http://schemas.microsoft.com/office/powerpoint/2010/main" val="208871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Children and parents have right to maintain their relationship after removal</a:t>
            </a:r>
          </a:p>
          <a:p>
            <a:pPr lvl="0"/>
            <a:r>
              <a:rPr lang="en-US" sz="1200" kern="1200" dirty="0">
                <a:solidFill>
                  <a:schemeClr val="tx1"/>
                </a:solidFill>
                <a:effectLst/>
                <a:latin typeface="+mn-lt"/>
                <a:ea typeface="+mn-ea"/>
                <a:cs typeface="+mn-cs"/>
              </a:rPr>
              <a:t>Frequent Family Time is essential to strengthening child-parent bonds and minimizing time child spends in care.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BUILDING</a:t>
            </a:r>
            <a:r>
              <a:rPr lang="en-US" sz="1200" kern="1200" baseline="0" dirty="0">
                <a:solidFill>
                  <a:schemeClr val="tx1"/>
                </a:solidFill>
                <a:effectLst/>
                <a:latin typeface="+mn-lt"/>
                <a:ea typeface="+mn-ea"/>
                <a:cs typeface="+mn-cs"/>
              </a:rPr>
              <a:t> RESILIENCE boils down to preserving centrality of relationships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Visitation to maintain bond, connections—really consider that relationship when considering TPR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Family Time should minimize disruptions to family relationships. </a:t>
            </a:r>
          </a:p>
          <a:p>
            <a:pPr lvl="0"/>
            <a:r>
              <a:rPr lang="en-US" sz="1200" kern="1200" dirty="0">
                <a:solidFill>
                  <a:schemeClr val="tx1"/>
                </a:solidFill>
                <a:effectLst/>
                <a:latin typeface="+mn-lt"/>
                <a:ea typeface="+mn-ea"/>
                <a:cs typeface="+mn-cs"/>
              </a:rPr>
              <a:t>Family Time must not be used as a threat, discipline, or reward.</a:t>
            </a:r>
          </a:p>
          <a:p>
            <a:pPr lvl="0"/>
            <a:r>
              <a:rPr lang="en-US" sz="1200" kern="1200" dirty="0">
                <a:solidFill>
                  <a:schemeClr val="tx1"/>
                </a:solidFill>
                <a:effectLst/>
                <a:latin typeface="+mn-lt"/>
                <a:ea typeface="+mn-ea"/>
                <a:cs typeface="+mn-cs"/>
              </a:rPr>
              <a:t>Meaningful Family Time requires appropriate frequency, locations, and activities</a:t>
            </a:r>
            <a:r>
              <a:rPr lang="en-US" sz="1200" kern="1200" baseline="0" dirty="0">
                <a:solidFill>
                  <a:schemeClr val="tx1"/>
                </a:solidFill>
                <a:effectLst/>
                <a:latin typeface="+mn-lt"/>
                <a:ea typeface="+mn-ea"/>
                <a:cs typeface="+mn-cs"/>
              </a:rPr>
              <a:t> to maintain bond</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Controversial:</a:t>
            </a:r>
          </a:p>
          <a:p>
            <a:pPr lvl="0"/>
            <a:r>
              <a:rPr lang="en-US" sz="1200" kern="1200" dirty="0">
                <a:solidFill>
                  <a:schemeClr val="tx1"/>
                </a:solidFill>
                <a:effectLst/>
                <a:latin typeface="+mn-lt"/>
                <a:ea typeface="+mn-ea"/>
                <a:cs typeface="+mn-cs"/>
              </a:rPr>
              <a:t>--Even when incarcerated</a:t>
            </a:r>
          </a:p>
          <a:p>
            <a:pPr lvl="0"/>
            <a:r>
              <a:rPr lang="en-US" sz="1200" kern="1200" dirty="0">
                <a:solidFill>
                  <a:schemeClr val="tx1"/>
                </a:solidFill>
                <a:effectLst/>
                <a:latin typeface="+mn-lt"/>
                <a:ea typeface="+mn-ea"/>
                <a:cs typeface="+mn-cs"/>
              </a:rPr>
              <a:t>--Even when a baby</a:t>
            </a: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13</a:t>
            </a:fld>
            <a:endParaRPr lang="en-US"/>
          </a:p>
        </p:txBody>
      </p:sp>
    </p:spTree>
    <p:extLst>
      <p:ext uri="{BB962C8B-B14F-4D97-AF65-F5344CB8AC3E}">
        <p14:creationId xmlns:p14="http://schemas.microsoft.com/office/powerpoint/2010/main" val="24527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dirty="0"/>
              <a:t>We justly celebrate adoptions.  Everyone takes a picture with the judge.  No one is standing in the background in dismay.  How often do these things happen when a court orders reunification?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Poverty is the most common characteristic linking all children who are removed from their homes (“Poverty Among Foster Children”, Soc Serv Rev. 2017 Mar; 91(1): 8–40. </a:t>
            </a:r>
          </a:p>
        </p:txBody>
      </p:sp>
      <p:sp>
        <p:nvSpPr>
          <p:cNvPr id="4" name="Slide Number Placeholder 3"/>
          <p:cNvSpPr>
            <a:spLocks noGrp="1"/>
          </p:cNvSpPr>
          <p:nvPr>
            <p:ph type="sldNum" sz="quarter" idx="5"/>
          </p:nvPr>
        </p:nvSpPr>
        <p:spPr/>
        <p:txBody>
          <a:bodyPr/>
          <a:lstStyle/>
          <a:p>
            <a:fld id="{DC1EF64E-0CD2-4A73-9FBC-FB78230552CC}" type="slidenum">
              <a:rPr lang="en-US" smtClean="0"/>
              <a:t>14</a:t>
            </a:fld>
            <a:endParaRPr lang="en-US"/>
          </a:p>
        </p:txBody>
      </p:sp>
    </p:spTree>
    <p:extLst>
      <p:ext uri="{BB962C8B-B14F-4D97-AF65-F5344CB8AC3E}">
        <p14:creationId xmlns:p14="http://schemas.microsoft.com/office/powerpoint/2010/main" val="361573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dirty="0"/>
              <a:t>Need for true evidence-based practices</a:t>
            </a:r>
          </a:p>
          <a:p>
            <a:r>
              <a:rPr lang="en-US" dirty="0"/>
              <a:t>Need for preventing removal and children entering care in the first place</a:t>
            </a:r>
          </a:p>
        </p:txBody>
      </p:sp>
      <p:sp>
        <p:nvSpPr>
          <p:cNvPr id="4" name="Slide Number Placeholder 3"/>
          <p:cNvSpPr>
            <a:spLocks noGrp="1"/>
          </p:cNvSpPr>
          <p:nvPr>
            <p:ph type="sldNum" sz="quarter" idx="10"/>
          </p:nvPr>
        </p:nvSpPr>
        <p:spPr/>
        <p:txBody>
          <a:bodyPr/>
          <a:lstStyle/>
          <a:p>
            <a:fld id="{DC1EF64E-0CD2-4A73-9FBC-FB78230552CC}" type="slidenum">
              <a:rPr lang="en-US" smtClean="0"/>
              <a:t>16</a:t>
            </a:fld>
            <a:endParaRPr lang="en-US"/>
          </a:p>
        </p:txBody>
      </p:sp>
    </p:spTree>
    <p:extLst>
      <p:ext uri="{BB962C8B-B14F-4D97-AF65-F5344CB8AC3E}">
        <p14:creationId xmlns:p14="http://schemas.microsoft.com/office/powerpoint/2010/main" val="3269739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dirty="0"/>
              <a:t>What happens when someone with Asthma or Hypertension or Diabetes relapses (and there is often a behavioral component to relapse in these cases)?  We get the person back in front of the treatment provider, we review dosage and frequency of treatment, we adjust based on the particular facts of the person’s case.  But when parents with SA relapse, we assume treatment hasn’t worked and we either stop treatment or we continue with exactly the same dosage and frequency we used before.</a:t>
            </a:r>
          </a:p>
          <a:p>
            <a:endParaRPr lang="en-US" dirty="0"/>
          </a:p>
          <a:p>
            <a:r>
              <a:rPr lang="en-US" dirty="0"/>
              <a:t>If we took reunification seriously we’d provide personalized, evidence-based treatment for our most common disorders, like SA and MH.</a:t>
            </a:r>
          </a:p>
        </p:txBody>
      </p:sp>
      <p:sp>
        <p:nvSpPr>
          <p:cNvPr id="4" name="Slide Number Placeholder 3"/>
          <p:cNvSpPr>
            <a:spLocks noGrp="1"/>
          </p:cNvSpPr>
          <p:nvPr>
            <p:ph type="sldNum" sz="quarter" idx="5"/>
          </p:nvPr>
        </p:nvSpPr>
        <p:spPr/>
        <p:txBody>
          <a:bodyPr/>
          <a:lstStyle/>
          <a:p>
            <a:fld id="{DC1EF64E-0CD2-4A73-9FBC-FB78230552CC}" type="slidenum">
              <a:rPr lang="en-US" smtClean="0"/>
              <a:t>17</a:t>
            </a:fld>
            <a:endParaRPr lang="en-US"/>
          </a:p>
        </p:txBody>
      </p:sp>
    </p:spTree>
    <p:extLst>
      <p:ext uri="{BB962C8B-B14F-4D97-AF65-F5344CB8AC3E}">
        <p14:creationId xmlns:p14="http://schemas.microsoft.com/office/powerpoint/2010/main" val="311807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“Reasonable efforts” means due diligence and the provision of appropriate services.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15-11-2 </a:t>
            </a: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18</a:t>
            </a:fld>
            <a:endParaRPr lang="en-US"/>
          </a:p>
        </p:txBody>
      </p:sp>
    </p:spTree>
    <p:extLst>
      <p:ext uri="{BB962C8B-B14F-4D97-AF65-F5344CB8AC3E}">
        <p14:creationId xmlns:p14="http://schemas.microsoft.com/office/powerpoint/2010/main" val="2568801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a:t>JB</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a:t>Decry instability of FC while</a:t>
            </a:r>
            <a:r>
              <a:rPr lang="en-US" sz="1100" baseline="0" dirty="0"/>
              <a:t> contributing to it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aseline="0" dirty="0"/>
              <a:t>Long-term FC is bad when it 1) cuts off contact w/ bio family &amp; 2) due to placement instability</a:t>
            </a: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a:t>Scrutinize placement moves that are lateral or step away from permanency</a:t>
            </a: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19</a:t>
            </a:fld>
            <a:endParaRPr lang="en-US"/>
          </a:p>
        </p:txBody>
      </p:sp>
    </p:spTree>
    <p:extLst>
      <p:ext uri="{BB962C8B-B14F-4D97-AF65-F5344CB8AC3E}">
        <p14:creationId xmlns:p14="http://schemas.microsoft.com/office/powerpoint/2010/main" val="1746851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a:t>JB</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a:t>Decry instability of FC while</a:t>
            </a:r>
            <a:r>
              <a:rPr lang="en-US" sz="1100" baseline="0" dirty="0"/>
              <a:t> contributing to it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aseline="0" dirty="0"/>
              <a:t>Long-term FC is bad when it 1) cuts off contact w/ bio family &amp; 2) due to placement instability</a:t>
            </a: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a:t>Scrutinize placement moves that are lateral or step away from permanency</a:t>
            </a: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20</a:t>
            </a:fld>
            <a:endParaRPr lang="en-US"/>
          </a:p>
        </p:txBody>
      </p:sp>
    </p:spTree>
    <p:extLst>
      <p:ext uri="{BB962C8B-B14F-4D97-AF65-F5344CB8AC3E}">
        <p14:creationId xmlns:p14="http://schemas.microsoft.com/office/powerpoint/2010/main" val="292052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endParaRPr lang="en-US" dirty="0"/>
          </a:p>
          <a:p>
            <a:r>
              <a:rPr lang="en-US" dirty="0"/>
              <a:t>75 Day challenge w/ bracelet</a:t>
            </a:r>
            <a:r>
              <a:rPr lang="en-US" baseline="0" dirty="0"/>
              <a:t> to wear, how long it is to a child</a:t>
            </a:r>
          </a:p>
          <a:p>
            <a:r>
              <a:rPr lang="en-US" baseline="0" dirty="0"/>
              <a:t>13,000 in care for not a single day longer</a:t>
            </a:r>
          </a:p>
          <a:p>
            <a:r>
              <a:rPr lang="en-US" dirty="0"/>
              <a:t>Concept</a:t>
            </a:r>
            <a:r>
              <a:rPr lang="en-US" baseline="0" dirty="0"/>
              <a:t> holds true for whole life of a case</a:t>
            </a:r>
          </a:p>
          <a:p>
            <a:endParaRPr lang="en-US" baseline="0" dirty="0"/>
          </a:p>
          <a:p>
            <a:r>
              <a:rPr lang="en-US" baseline="0" dirty="0"/>
              <a:t>When does permanency planning begin?</a:t>
            </a:r>
          </a:p>
          <a:p>
            <a:r>
              <a:rPr lang="en-US" baseline="0" dirty="0"/>
              <a:t>Each interaction is opportunity to move a step closer </a:t>
            </a:r>
          </a:p>
          <a:p>
            <a:r>
              <a:rPr lang="en-US" baseline="0" dirty="0"/>
              <a:t>--no matter our role in case, no matter the time</a:t>
            </a:r>
          </a:p>
          <a:p>
            <a:r>
              <a:rPr lang="en-US" baseline="0" dirty="0"/>
              <a:t>--no presumption to remain in care</a:t>
            </a:r>
          </a:p>
          <a:p>
            <a:r>
              <a:rPr lang="en-US" baseline="0" dirty="0"/>
              <a:t>--want kids home as soon as it’s safe</a:t>
            </a:r>
            <a:endParaRPr lang="en-US" dirty="0"/>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2</a:t>
            </a:fld>
            <a:endParaRPr lang="en-US"/>
          </a:p>
        </p:txBody>
      </p:sp>
    </p:spTree>
    <p:extLst>
      <p:ext uri="{BB962C8B-B14F-4D97-AF65-F5344CB8AC3E}">
        <p14:creationId xmlns:p14="http://schemas.microsoft.com/office/powerpoint/2010/main" val="2208369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Want to sustain permanency and avoid re-entry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-----Increase frequency/duration of family time to trial home visit;</a:t>
            </a:r>
            <a:r>
              <a:rPr lang="en-US" baseline="0" dirty="0"/>
              <a:t> phase in kids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-----therapeutic</a:t>
            </a:r>
            <a:r>
              <a:rPr lang="en-US" baseline="0" dirty="0"/>
              <a:t> supports to enhance parent-child interactions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-----intensive in-home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-----increased contact </a:t>
            </a:r>
            <a:r>
              <a:rPr lang="en-US" baseline="0" dirty="0" err="1"/>
              <a:t>btwn</a:t>
            </a:r>
            <a:r>
              <a:rPr lang="en-US" baseline="0" dirty="0"/>
              <a:t> workers &amp; caregivers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-----post-reunifications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-----respite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-----social supports/connections/networks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C1EF64E-0CD2-4A73-9FBC-FB78230552CC}" type="slidenum">
              <a:rPr lang="en-US" smtClean="0"/>
              <a:t>21</a:t>
            </a:fld>
            <a:endParaRPr lang="en-US"/>
          </a:p>
        </p:txBody>
      </p:sp>
    </p:spTree>
    <p:extLst>
      <p:ext uri="{BB962C8B-B14F-4D97-AF65-F5344CB8AC3E}">
        <p14:creationId xmlns:p14="http://schemas.microsoft.com/office/powerpoint/2010/main" val="357501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p:txBody>
      </p:sp>
      <p:sp>
        <p:nvSpPr>
          <p:cNvPr id="4" name="Slide Number Placeholder 3"/>
          <p:cNvSpPr>
            <a:spLocks noGrp="1"/>
          </p:cNvSpPr>
          <p:nvPr>
            <p:ph type="sldNum" sz="quarter" idx="10"/>
          </p:nvPr>
        </p:nvSpPr>
        <p:spPr/>
        <p:txBody>
          <a:bodyPr/>
          <a:lstStyle/>
          <a:p>
            <a:fld id="{DC1EF64E-0CD2-4A73-9FBC-FB78230552CC}" type="slidenum">
              <a:rPr lang="en-US" smtClean="0"/>
              <a:t>22</a:t>
            </a:fld>
            <a:endParaRPr lang="en-US"/>
          </a:p>
        </p:txBody>
      </p:sp>
    </p:spTree>
    <p:extLst>
      <p:ext uri="{BB962C8B-B14F-4D97-AF65-F5344CB8AC3E}">
        <p14:creationId xmlns:p14="http://schemas.microsoft.com/office/powerpoint/2010/main" val="1493625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dirty="0"/>
              <a:t>Before entering a concurrent plan, we should ask ourselves why we’re doing it?  Are there substantial steps we could take to implement EACH part of the cc plan, and are we prepared to report on RE to that end at every hearing?</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Assess and identify a concurrent plan within 30 days of child entering care.  Simultaneously implement concurrent plan of either adoption or permanent guardianship, with a primary plan of reunification if determined to be in the best interest of the child (10.22)</a:t>
            </a:r>
          </a:p>
          <a:p>
            <a:endParaRPr lang="en-US" dirty="0"/>
          </a:p>
        </p:txBody>
      </p:sp>
      <p:sp>
        <p:nvSpPr>
          <p:cNvPr id="4" name="Slide Number Placeholder 3"/>
          <p:cNvSpPr>
            <a:spLocks noGrp="1"/>
          </p:cNvSpPr>
          <p:nvPr>
            <p:ph type="sldNum" sz="quarter" idx="5"/>
          </p:nvPr>
        </p:nvSpPr>
        <p:spPr/>
        <p:txBody>
          <a:bodyPr/>
          <a:lstStyle/>
          <a:p>
            <a:fld id="{DC1EF64E-0CD2-4A73-9FBC-FB78230552CC}" type="slidenum">
              <a:rPr lang="en-US" smtClean="0"/>
              <a:t>23</a:t>
            </a:fld>
            <a:endParaRPr lang="en-US"/>
          </a:p>
        </p:txBody>
      </p:sp>
    </p:spTree>
    <p:extLst>
      <p:ext uri="{BB962C8B-B14F-4D97-AF65-F5344CB8AC3E}">
        <p14:creationId xmlns:p14="http://schemas.microsoft.com/office/powerpoint/2010/main" val="189545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dirty="0"/>
              <a:t>There is, therefore, a presumption that remaining with or returning to the parent is the child’s best interest.  This presumption must be overcome by </a:t>
            </a:r>
            <a:r>
              <a:rPr lang="en-US" dirty="0" err="1"/>
              <a:t>c&amp;c</a:t>
            </a:r>
            <a:r>
              <a:rPr lang="en-US" dirty="0"/>
              <a:t> evidence from the state that the child is at risk of imminent serious harm for returning or remaining.  </a:t>
            </a:r>
          </a:p>
          <a:p>
            <a:r>
              <a:rPr lang="en-US" dirty="0"/>
              <a:t> </a:t>
            </a:r>
          </a:p>
          <a:p>
            <a:r>
              <a:rPr lang="en-US" dirty="0"/>
              <a:t>Best interest never comes into play until there has been </a:t>
            </a:r>
            <a:r>
              <a:rPr lang="en-US" dirty="0" err="1"/>
              <a:t>c&amp;c</a:t>
            </a:r>
            <a:r>
              <a:rPr lang="en-US" dirty="0"/>
              <a:t> </a:t>
            </a:r>
            <a:r>
              <a:rPr lang="en-US" dirty="0" err="1"/>
              <a:t>evid</a:t>
            </a:r>
            <a:r>
              <a:rPr lang="en-US" dirty="0"/>
              <a:t> that the child has been abused/neglected.</a:t>
            </a:r>
          </a:p>
        </p:txBody>
      </p:sp>
      <p:sp>
        <p:nvSpPr>
          <p:cNvPr id="4" name="Slide Number Placeholder 3"/>
          <p:cNvSpPr>
            <a:spLocks noGrp="1"/>
          </p:cNvSpPr>
          <p:nvPr>
            <p:ph type="sldNum" sz="quarter" idx="5"/>
          </p:nvPr>
        </p:nvSpPr>
        <p:spPr/>
        <p:txBody>
          <a:bodyPr/>
          <a:lstStyle/>
          <a:p>
            <a:fld id="{DC1EF64E-0CD2-4A73-9FBC-FB78230552CC}" type="slidenum">
              <a:rPr lang="en-US" smtClean="0"/>
              <a:t>24</a:t>
            </a:fld>
            <a:endParaRPr lang="en-US"/>
          </a:p>
        </p:txBody>
      </p:sp>
    </p:spTree>
    <p:extLst>
      <p:ext uri="{BB962C8B-B14F-4D97-AF65-F5344CB8AC3E}">
        <p14:creationId xmlns:p14="http://schemas.microsoft.com/office/powerpoint/2010/main" val="240299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dirty="0"/>
              <a:t>15-11-203(a):</a:t>
            </a:r>
          </a:p>
          <a:p>
            <a:r>
              <a:rPr lang="en-US" dirty="0"/>
              <a:t>(1) Has subjected his or her child to aggravated circumstances;</a:t>
            </a:r>
          </a:p>
          <a:p>
            <a:r>
              <a:rPr lang="en-US" dirty="0"/>
              <a:t>(2) Has been convicted of the murder or murder in the second degree of another child of such parent;</a:t>
            </a:r>
          </a:p>
          <a:p>
            <a:r>
              <a:rPr lang="en-US" dirty="0"/>
              <a:t>(3) Has been convicted of the voluntary manslaughter of another child of such parent;</a:t>
            </a:r>
          </a:p>
          <a:p>
            <a:r>
              <a:rPr lang="en-US" dirty="0"/>
              <a:t>(4) Has been convicted of aiding or abetting, attempting, conspiring, or soliciting to commit murder or voluntary manslaughter of another child of such parent;</a:t>
            </a:r>
          </a:p>
          <a:p>
            <a:r>
              <a:rPr lang="en-US" dirty="0"/>
              <a:t>(5) Has been convicted of committing a felony assault that results in serious bodily injury to the child or another child of such parent;</a:t>
            </a:r>
          </a:p>
          <a:p>
            <a:r>
              <a:rPr lang="en-US" dirty="0"/>
              <a:t>(6) Has been convicted of rape, sodomy, aggravated sodomy, child molestation, aggravated child molestation, incest, sexual battery, or aggravated sexual battery of the alleged dependent child or another child of the parent;</a:t>
            </a:r>
          </a:p>
          <a:p>
            <a:r>
              <a:rPr lang="en-US" dirty="0"/>
              <a:t>(7) Is required to register as a sex offender and that preservation of a parent-child relationship is not in the alleged dependent child's best interests; or</a:t>
            </a:r>
          </a:p>
          <a:p>
            <a:r>
              <a:rPr lang="en-US" dirty="0"/>
              <a:t>(8) Has had his or her rights to a sibling of the alleged dependent child terminated involuntarily and the circumstances leading to such termination of parental rights to that sibling have not been resolved.</a:t>
            </a:r>
          </a:p>
          <a:p>
            <a:endParaRPr lang="en-US" dirty="0"/>
          </a:p>
          <a:p>
            <a:r>
              <a:rPr lang="en-US" b="1" dirty="0"/>
              <a:t>15-11-204</a:t>
            </a:r>
          </a:p>
          <a:p>
            <a:r>
              <a:rPr lang="en-US" dirty="0"/>
              <a:t>(a) If the DFCS report does not contain a plan for reunification services, the court shall hold a </a:t>
            </a:r>
            <a:r>
              <a:rPr lang="en-US" dirty="0" err="1"/>
              <a:t>nonreunification</a:t>
            </a:r>
            <a:r>
              <a:rPr lang="en-US" dirty="0"/>
              <a:t> hearing to review the report and the determination that a plan for reunification services is not appropriate.</a:t>
            </a:r>
          </a:p>
          <a:p>
            <a:r>
              <a:rPr lang="en-US" dirty="0"/>
              <a:t>(b) The </a:t>
            </a:r>
            <a:r>
              <a:rPr lang="en-US" dirty="0" err="1"/>
              <a:t>nonreunification</a:t>
            </a:r>
            <a:r>
              <a:rPr lang="en-US" dirty="0"/>
              <a:t> hearing shall be held no later than 30 days from the time the DFCS report is filed. Notice of the </a:t>
            </a:r>
            <a:r>
              <a:rPr lang="en-US" dirty="0" err="1"/>
              <a:t>nonreunification</a:t>
            </a:r>
            <a:r>
              <a:rPr lang="en-US" dirty="0"/>
              <a:t> hearing shall be provided, by summons, to the child adjudicated as a dependent child if he or she is 14 years of age or older, his or her parent, guardian, or legal custodian, attorney, guardian ad litem, if any, and specified nonparties entitled to notice.</a:t>
            </a: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25</a:t>
            </a:fld>
            <a:endParaRPr lang="en-US"/>
          </a:p>
        </p:txBody>
      </p:sp>
    </p:spTree>
    <p:extLst>
      <p:ext uri="{BB962C8B-B14F-4D97-AF65-F5344CB8AC3E}">
        <p14:creationId xmlns:p14="http://schemas.microsoft.com/office/powerpoint/2010/main" val="2783190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p:txBody>
      </p:sp>
      <p:sp>
        <p:nvSpPr>
          <p:cNvPr id="4" name="Slide Number Placeholder 3"/>
          <p:cNvSpPr>
            <a:spLocks noGrp="1"/>
          </p:cNvSpPr>
          <p:nvPr>
            <p:ph type="sldNum" sz="quarter" idx="10"/>
          </p:nvPr>
        </p:nvSpPr>
        <p:spPr/>
        <p:txBody>
          <a:bodyPr/>
          <a:lstStyle/>
          <a:p>
            <a:fld id="{DC1EF64E-0CD2-4A73-9FBC-FB78230552CC}" type="slidenum">
              <a:rPr lang="en-US" smtClean="0"/>
              <a:t>26</a:t>
            </a:fld>
            <a:endParaRPr lang="en-US"/>
          </a:p>
        </p:txBody>
      </p:sp>
    </p:spTree>
    <p:extLst>
      <p:ext uri="{BB962C8B-B14F-4D97-AF65-F5344CB8AC3E}">
        <p14:creationId xmlns:p14="http://schemas.microsoft.com/office/powerpoint/2010/main" val="1039589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r>
              <a:rPr lang="en-US" dirty="0"/>
              <a:t>Not just reunification/adoption/guardianship—”placement”</a:t>
            </a:r>
          </a:p>
          <a:p>
            <a:endParaRPr lang="en-US" dirty="0"/>
          </a:p>
          <a:p>
            <a:r>
              <a:rPr lang="en-US" baseline="0" dirty="0"/>
              <a:t>permanence requires a placement, but is so much more</a:t>
            </a:r>
          </a:p>
          <a:p>
            <a:endParaRPr lang="en-US" baseline="0" dirty="0"/>
          </a:p>
          <a:p>
            <a:r>
              <a:rPr lang="en-US" dirty="0"/>
              <a:t>Relational Permanency more Important than legal</a:t>
            </a:r>
            <a:r>
              <a:rPr lang="en-US" baseline="0" dirty="0"/>
              <a:t> permanency</a:t>
            </a:r>
          </a:p>
          <a:p>
            <a:r>
              <a:rPr lang="en-US" baseline="0" dirty="0"/>
              <a:t>----------Court orders only a part of it, only good until next one</a:t>
            </a:r>
          </a:p>
          <a:p>
            <a:endParaRPr lang="en-US" baseline="0" dirty="0"/>
          </a:p>
          <a:p>
            <a:r>
              <a:rPr lang="en-US" baseline="0" dirty="0"/>
              <a:t>NOT ADVOCATING FOR KIDS TO STAY IN CARE!</a:t>
            </a:r>
          </a:p>
          <a:p>
            <a:endParaRPr lang="en-US" baseline="0" dirty="0"/>
          </a:p>
          <a:p>
            <a:r>
              <a:rPr lang="en-US" baseline="0" dirty="0"/>
              <a:t>Kevin Campbell/Family Finding:  Permanence is mindset/state of belonging</a:t>
            </a:r>
          </a:p>
          <a:p>
            <a:r>
              <a:rPr lang="en-US" baseline="0" dirty="0"/>
              <a:t>---------unconditional love/acceptance even if not a placement</a:t>
            </a:r>
          </a:p>
          <a:p>
            <a:pPr lvl="1"/>
            <a:r>
              <a:rPr lang="en-US" sz="1100" dirty="0"/>
              <a:t>-------A relative may be able to provide temporary or occasional care. </a:t>
            </a:r>
          </a:p>
          <a:p>
            <a:pPr lvl="1"/>
            <a:r>
              <a:rPr lang="en-US" sz="1100" dirty="0"/>
              <a:t>-------A relative may be able to provide family history and documentation (</a:t>
            </a:r>
            <a:r>
              <a:rPr lang="en-US" sz="1100" dirty="0" err="1"/>
              <a:t>ie</a:t>
            </a:r>
            <a:r>
              <a:rPr lang="en-US" sz="1100" dirty="0"/>
              <a:t>. Photos) </a:t>
            </a:r>
            <a:endParaRPr lang="en-US" baseline="0" dirty="0"/>
          </a:p>
          <a:p>
            <a:endParaRPr lang="en-US" baseline="0" dirty="0"/>
          </a:p>
          <a:p>
            <a:r>
              <a:rPr lang="en-US" baseline="0" dirty="0" err="1"/>
              <a:t>PoP</a:t>
            </a:r>
            <a:r>
              <a:rPr lang="en-US" baseline="0" dirty="0"/>
              <a:t> </a:t>
            </a:r>
            <a:r>
              <a:rPr lang="en-US" baseline="0" dirty="0" err="1"/>
              <a:t>Defn</a:t>
            </a:r>
            <a:r>
              <a:rPr lang="en-US" baseline="0" dirty="0"/>
              <a:t>:  Didn’t call it relational permanency, but Sense of belonging &amp; security</a:t>
            </a:r>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27</a:t>
            </a:fld>
            <a:endParaRPr lang="en-US"/>
          </a:p>
        </p:txBody>
      </p:sp>
    </p:spTree>
    <p:extLst>
      <p:ext uri="{BB962C8B-B14F-4D97-AF65-F5344CB8AC3E}">
        <p14:creationId xmlns:p14="http://schemas.microsoft.com/office/powerpoint/2010/main" val="181960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dirty="0"/>
              <a:t>ALL OF WHAT FOLLOWS ASSUMES THAT REUNIFICATION IS NOT POSSIBLE OR APPROPRIATE.</a:t>
            </a:r>
          </a:p>
          <a:p>
            <a:endParaRPr lang="en-US" dirty="0"/>
          </a:p>
          <a:p>
            <a:r>
              <a:rPr lang="en-US" dirty="0"/>
              <a:t>2. As opposed to other circumstances being harmful to the child (e.g., frequent placement changes or other hazards of the foster care system).</a:t>
            </a:r>
          </a:p>
        </p:txBody>
      </p:sp>
      <p:sp>
        <p:nvSpPr>
          <p:cNvPr id="4" name="Slide Number Placeholder 3"/>
          <p:cNvSpPr>
            <a:spLocks noGrp="1"/>
          </p:cNvSpPr>
          <p:nvPr>
            <p:ph type="sldNum" sz="quarter" idx="10"/>
          </p:nvPr>
        </p:nvSpPr>
        <p:spPr/>
        <p:txBody>
          <a:bodyPr/>
          <a:lstStyle/>
          <a:p>
            <a:fld id="{DC1EF64E-0CD2-4A73-9FBC-FB78230552CC}" type="slidenum">
              <a:rPr lang="en-US" smtClean="0"/>
              <a:t>28</a:t>
            </a:fld>
            <a:endParaRPr lang="en-US"/>
          </a:p>
        </p:txBody>
      </p:sp>
    </p:spTree>
    <p:extLst>
      <p:ext uri="{BB962C8B-B14F-4D97-AF65-F5344CB8AC3E}">
        <p14:creationId xmlns:p14="http://schemas.microsoft.com/office/powerpoint/2010/main" val="2044511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p:txBody>
      </p:sp>
      <p:sp>
        <p:nvSpPr>
          <p:cNvPr id="4" name="Slide Number Placeholder 3"/>
          <p:cNvSpPr>
            <a:spLocks noGrp="1"/>
          </p:cNvSpPr>
          <p:nvPr>
            <p:ph type="sldNum" sz="quarter" idx="10"/>
          </p:nvPr>
        </p:nvSpPr>
        <p:spPr/>
        <p:txBody>
          <a:bodyPr/>
          <a:lstStyle/>
          <a:p>
            <a:fld id="{DC1EF64E-0CD2-4A73-9FBC-FB78230552CC}" type="slidenum">
              <a:rPr lang="en-US" smtClean="0"/>
              <a:t>29</a:t>
            </a:fld>
            <a:endParaRPr lang="en-US"/>
          </a:p>
        </p:txBody>
      </p:sp>
    </p:spTree>
    <p:extLst>
      <p:ext uri="{BB962C8B-B14F-4D97-AF65-F5344CB8AC3E}">
        <p14:creationId xmlns:p14="http://schemas.microsoft.com/office/powerpoint/2010/main" val="87483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p:txBody>
      </p:sp>
      <p:sp>
        <p:nvSpPr>
          <p:cNvPr id="4" name="Slide Number Placeholder 3"/>
          <p:cNvSpPr>
            <a:spLocks noGrp="1"/>
          </p:cNvSpPr>
          <p:nvPr>
            <p:ph type="sldNum" sz="quarter" idx="10"/>
          </p:nvPr>
        </p:nvSpPr>
        <p:spPr/>
        <p:txBody>
          <a:bodyPr/>
          <a:lstStyle/>
          <a:p>
            <a:fld id="{DC1EF64E-0CD2-4A73-9FBC-FB78230552CC}" type="slidenum">
              <a:rPr lang="en-US" smtClean="0"/>
              <a:t>30</a:t>
            </a:fld>
            <a:endParaRPr lang="en-US"/>
          </a:p>
        </p:txBody>
      </p:sp>
    </p:spTree>
    <p:extLst>
      <p:ext uri="{BB962C8B-B14F-4D97-AF65-F5344CB8AC3E}">
        <p14:creationId xmlns:p14="http://schemas.microsoft.com/office/powerpoint/2010/main" val="230105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endParaRPr lang="en-US" dirty="0"/>
          </a:p>
          <a:p>
            <a:r>
              <a:rPr lang="en-US" dirty="0"/>
              <a:t>Objectives</a:t>
            </a:r>
          </a:p>
          <a:p>
            <a:r>
              <a:rPr lang="en-US" dirty="0"/>
              <a:t>Over next 2 hours (</a:t>
            </a:r>
            <a:r>
              <a:rPr lang="en-US" dirty="0" err="1"/>
              <a:t>ish</a:t>
            </a:r>
            <a:r>
              <a:rPr lang="en-US" dirty="0"/>
              <a:t>),</a:t>
            </a:r>
            <a:r>
              <a:rPr lang="en-US" baseline="0" dirty="0"/>
              <a:t> we’ll discuss:</a:t>
            </a:r>
          </a:p>
          <a:p>
            <a:pPr marL="228600" indent="-228600">
              <a:buAutoNum type="arabicPeriod"/>
            </a:pPr>
            <a:r>
              <a:rPr lang="en-US" baseline="0" dirty="0"/>
              <a:t>Reunification is preferred outcome; Belief/value</a:t>
            </a:r>
          </a:p>
          <a:p>
            <a:pPr marL="228600" indent="-228600">
              <a:buAutoNum type="arabicPeriod"/>
            </a:pPr>
            <a:r>
              <a:rPr lang="en-US" baseline="0" dirty="0"/>
              <a:t>TPR is equivalent to the civil death penalty/nuclear option to families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--much of philosophy on TPR/adoption based on flaws assumptions/practices</a:t>
            </a:r>
          </a:p>
          <a:p>
            <a:pPr marL="228600" indent="-228600">
              <a:buAutoNum type="arabicPeriod"/>
            </a:pPr>
            <a:r>
              <a:rPr lang="en-US" baseline="0" dirty="0"/>
              <a:t>Kin First from preventing removal/FFPSA to permanency options</a:t>
            </a:r>
          </a:p>
          <a:p>
            <a:pPr marL="228600" indent="-228600">
              <a:buAutoNum type="arabicPeriod"/>
            </a:pPr>
            <a:r>
              <a:rPr lang="en-US" baseline="0" dirty="0"/>
              <a:t>Scrutinize placement moves, especially ones away from permanency, b/c each one reduce chances of permanency + why FC is bad</a:t>
            </a:r>
          </a:p>
          <a:p>
            <a:pPr marL="228600" indent="-228600">
              <a:buAutoNum type="arabicPeriod"/>
            </a:pPr>
            <a:r>
              <a:rPr lang="en-US" baseline="0" dirty="0"/>
              <a:t>Challenge complacency and strive for legal permanency, but</a:t>
            </a:r>
          </a:p>
          <a:p>
            <a:pPr marL="228600" indent="-228600">
              <a:buAutoNum type="arabicPeriod"/>
            </a:pPr>
            <a:r>
              <a:rPr lang="en-US" baseline="0" dirty="0"/>
              <a:t>Recognize that relational &gt; legal</a:t>
            </a:r>
          </a:p>
          <a:p>
            <a:pPr marL="0" indent="0">
              <a:buNone/>
            </a:pPr>
            <a:endParaRPr lang="en-US" baseline="0" dirty="0"/>
          </a:p>
        </p:txBody>
      </p:sp>
      <p:sp>
        <p:nvSpPr>
          <p:cNvPr id="4" name="Slide Number Placeholder 3"/>
          <p:cNvSpPr>
            <a:spLocks noGrp="1"/>
          </p:cNvSpPr>
          <p:nvPr>
            <p:ph type="sldNum" sz="quarter" idx="10"/>
          </p:nvPr>
        </p:nvSpPr>
        <p:spPr/>
        <p:txBody>
          <a:bodyPr/>
          <a:lstStyle/>
          <a:p>
            <a:fld id="{DC1EF64E-0CD2-4A73-9FBC-FB78230552CC}" type="slidenum">
              <a:rPr lang="en-US" smtClean="0"/>
              <a:t>3</a:t>
            </a:fld>
            <a:endParaRPr lang="en-US"/>
          </a:p>
        </p:txBody>
      </p:sp>
    </p:spTree>
    <p:extLst>
      <p:ext uri="{BB962C8B-B14F-4D97-AF65-F5344CB8AC3E}">
        <p14:creationId xmlns:p14="http://schemas.microsoft.com/office/powerpoint/2010/main" val="189792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a:t>JB</a:t>
            </a:r>
          </a:p>
          <a:p>
            <a:r>
              <a:rPr lang="en-US" sz="1100" baseline="0" dirty="0"/>
              <a:t>Compelling reasons: </a:t>
            </a:r>
          </a:p>
          <a:p>
            <a:r>
              <a:rPr lang="en-US" sz="1100" baseline="0" dirty="0"/>
              <a:t>Parent undergoing intensive SA treatment that will take 18-24 months to complete</a:t>
            </a:r>
          </a:p>
          <a:p>
            <a:r>
              <a:rPr lang="en-US" sz="1100" baseline="0" dirty="0"/>
              <a:t>Child has a real bond with the parent</a:t>
            </a:r>
          </a:p>
          <a:p>
            <a:r>
              <a:rPr lang="en-US" sz="1100" baseline="0" dirty="0"/>
              <a:t>EXAMPLES OF. COMPELLING REASONS</a:t>
            </a:r>
          </a:p>
          <a:p>
            <a:pPr lvl="1">
              <a:lnSpc>
                <a:spcPct val="80000"/>
              </a:lnSpc>
            </a:pPr>
            <a:r>
              <a:rPr lang="en-US" sz="1100" dirty="0"/>
              <a:t>Parent successfully participates in services</a:t>
            </a:r>
          </a:p>
          <a:p>
            <a:pPr lvl="1">
              <a:lnSpc>
                <a:spcPct val="80000"/>
              </a:lnSpc>
            </a:pPr>
            <a:r>
              <a:rPr lang="en-US" sz="1100" dirty="0"/>
              <a:t> another permanency plan is better suited</a:t>
            </a:r>
          </a:p>
          <a:p>
            <a:pPr lvl="2">
              <a:lnSpc>
                <a:spcPct val="80000"/>
              </a:lnSpc>
            </a:pPr>
            <a:r>
              <a:rPr lang="en-US" sz="1100" dirty="0"/>
              <a:t>Child is 14+ and objects to TPR</a:t>
            </a:r>
          </a:p>
          <a:p>
            <a:pPr lvl="2">
              <a:lnSpc>
                <a:spcPct val="80000"/>
              </a:lnSpc>
            </a:pPr>
            <a:r>
              <a:rPr lang="en-US" sz="1100" dirty="0"/>
              <a:t>Child is 16+ and specifically requests emancipation</a:t>
            </a:r>
          </a:p>
          <a:p>
            <a:pPr lvl="2">
              <a:lnSpc>
                <a:spcPct val="80000"/>
              </a:lnSpc>
            </a:pPr>
            <a:r>
              <a:rPr lang="en-US" sz="1100" dirty="0"/>
              <a:t>Significant bond, but parent can’t care for child b/c of emotional or physical disability and caregiver committed to raising child and facilitating visitation, or</a:t>
            </a:r>
          </a:p>
          <a:p>
            <a:pPr lvl="2">
              <a:lnSpc>
                <a:spcPct val="80000"/>
              </a:lnSpc>
            </a:pPr>
            <a:r>
              <a:rPr lang="en-US" sz="1100" dirty="0"/>
              <a:t>Child is in residential treatment facility specifically designed for needs</a:t>
            </a:r>
          </a:p>
          <a:p>
            <a:pPr lvl="1">
              <a:lnSpc>
                <a:spcPct val="80000"/>
              </a:lnSpc>
            </a:pPr>
            <a:r>
              <a:rPr lang="en-US" sz="1100" dirty="0"/>
              <a:t>Child is living with relative who is unable/unwilling to adopt but provides child with stable and permanent home and removal would be detrimental to well being</a:t>
            </a:r>
          </a:p>
          <a:p>
            <a:pPr lvl="1">
              <a:lnSpc>
                <a:spcPct val="80000"/>
              </a:lnSpc>
            </a:pPr>
            <a:r>
              <a:rPr lang="en-US" sz="1100" dirty="0"/>
              <a:t>In prior hearing, it was found DFCS did not make RE on reunification case plan, or</a:t>
            </a:r>
          </a:p>
          <a:p>
            <a:pPr lvl="1">
              <a:lnSpc>
                <a:spcPct val="80000"/>
              </a:lnSpc>
            </a:pPr>
            <a:r>
              <a:rPr lang="en-US" sz="1100" dirty="0"/>
              <a:t>Child is unaccompanied refugee or international legal obligation/foreign policy reason precluding TPR, or </a:t>
            </a: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31</a:t>
            </a:fld>
            <a:endParaRPr lang="en-US"/>
          </a:p>
        </p:txBody>
      </p:sp>
    </p:spTree>
    <p:extLst>
      <p:ext uri="{BB962C8B-B14F-4D97-AF65-F5344CB8AC3E}">
        <p14:creationId xmlns:p14="http://schemas.microsoft.com/office/powerpoint/2010/main" val="1050398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r>
              <a:rPr lang="en-US" baseline="0" dirty="0"/>
              <a:t>  </a:t>
            </a:r>
          </a:p>
          <a:p>
            <a:r>
              <a:rPr lang="en-US" baseline="0" dirty="0"/>
              <a:t>Why do we consider TPR after reunification ruled out?</a:t>
            </a:r>
          </a:p>
          <a:p>
            <a:r>
              <a:rPr lang="en-US" dirty="0"/>
              <a:t>-Is it more</a:t>
            </a:r>
            <a:r>
              <a:rPr lang="en-US" baseline="0" dirty="0"/>
              <a:t> permanent?</a:t>
            </a:r>
          </a:p>
          <a:p>
            <a:r>
              <a:rPr lang="en-US" baseline="0" dirty="0"/>
              <a:t>-----doesn’t expire at 18</a:t>
            </a:r>
          </a:p>
          <a:p>
            <a:endParaRPr lang="en-US" dirty="0"/>
          </a:p>
          <a:p>
            <a:r>
              <a:rPr lang="en-US" dirty="0"/>
              <a:t>-We confuse legal and factual permanency</a:t>
            </a:r>
          </a:p>
          <a:p>
            <a:r>
              <a:rPr lang="en-US" dirty="0"/>
              <a:t>----no</a:t>
            </a:r>
            <a:r>
              <a:rPr lang="en-US" baseline="0" dirty="0"/>
              <a:t> such thing as legal order being factually permanent</a:t>
            </a:r>
          </a:p>
          <a:p>
            <a:r>
              <a:rPr lang="en-US" baseline="0" dirty="0"/>
              <a:t>----Legally, order is permanent if filing of new legal action required to modify/dissolve</a:t>
            </a:r>
          </a:p>
          <a:p>
            <a:r>
              <a:rPr lang="en-US" baseline="0" dirty="0"/>
              <a:t>--------------speculated 25% adoptions disrupt/dissolve</a:t>
            </a:r>
          </a:p>
          <a:p>
            <a:r>
              <a:rPr lang="en-US" baseline="0" dirty="0"/>
              <a:t>---------------not a “forever family”</a:t>
            </a:r>
          </a:p>
          <a:p>
            <a:r>
              <a:rPr lang="en-US" baseline="0" dirty="0"/>
              <a:t>-Significant foster care drift occurs after TPR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least half dozen</a:t>
            </a:r>
            <a:r>
              <a:rPr lang="en-US" baseline="0" dirty="0"/>
              <a:t> Acts incentivizing adoptions over 30+ years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-Option of last resort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----rule out other options</a:t>
            </a:r>
            <a:endParaRPr lang="en-US" dirty="0"/>
          </a:p>
          <a:p>
            <a:r>
              <a:rPr lang="en-US" dirty="0"/>
              <a:t>----Is it a healthy/mutual relationship?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----Constitutional</a:t>
            </a:r>
            <a:r>
              <a:rPr lang="en-US" baseline="0" dirty="0"/>
              <a:t> right to raise child, only </a:t>
            </a:r>
            <a:r>
              <a:rPr lang="en-US" baseline="0" dirty="0" err="1"/>
              <a:t>tpr</a:t>
            </a:r>
            <a:r>
              <a:rPr lang="en-US" baseline="0" dirty="0"/>
              <a:t> when no other option.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----Nuclear option to families</a:t>
            </a: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32</a:t>
            </a:fld>
            <a:endParaRPr lang="en-US"/>
          </a:p>
        </p:txBody>
      </p:sp>
    </p:spTree>
    <p:extLst>
      <p:ext uri="{BB962C8B-B14F-4D97-AF65-F5344CB8AC3E}">
        <p14:creationId xmlns:p14="http://schemas.microsoft.com/office/powerpoint/2010/main" val="979366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p:txBody>
      </p:sp>
      <p:sp>
        <p:nvSpPr>
          <p:cNvPr id="4" name="Slide Number Placeholder 3"/>
          <p:cNvSpPr>
            <a:spLocks noGrp="1"/>
          </p:cNvSpPr>
          <p:nvPr>
            <p:ph type="sldNum" sz="quarter" idx="10"/>
          </p:nvPr>
        </p:nvSpPr>
        <p:spPr/>
        <p:txBody>
          <a:bodyPr/>
          <a:lstStyle/>
          <a:p>
            <a:fld id="{DC1EF64E-0CD2-4A73-9FBC-FB78230552CC}" type="slidenum">
              <a:rPr lang="en-US" smtClean="0"/>
              <a:t>33</a:t>
            </a:fld>
            <a:endParaRPr lang="en-US"/>
          </a:p>
        </p:txBody>
      </p:sp>
    </p:spTree>
    <p:extLst>
      <p:ext uri="{BB962C8B-B14F-4D97-AF65-F5344CB8AC3E}">
        <p14:creationId xmlns:p14="http://schemas.microsoft.com/office/powerpoint/2010/main" val="2586542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p:txBody>
      </p:sp>
      <p:sp>
        <p:nvSpPr>
          <p:cNvPr id="4" name="Slide Number Placeholder 3"/>
          <p:cNvSpPr>
            <a:spLocks noGrp="1"/>
          </p:cNvSpPr>
          <p:nvPr>
            <p:ph type="sldNum" sz="quarter" idx="5"/>
          </p:nvPr>
        </p:nvSpPr>
        <p:spPr/>
        <p:txBody>
          <a:bodyPr/>
          <a:lstStyle/>
          <a:p>
            <a:fld id="{DC1EF64E-0CD2-4A73-9FBC-FB78230552CC}" type="slidenum">
              <a:rPr lang="en-US" smtClean="0"/>
              <a:t>34</a:t>
            </a:fld>
            <a:endParaRPr lang="en-US"/>
          </a:p>
        </p:txBody>
      </p:sp>
    </p:spTree>
    <p:extLst>
      <p:ext uri="{BB962C8B-B14F-4D97-AF65-F5344CB8AC3E}">
        <p14:creationId xmlns:p14="http://schemas.microsoft.com/office/powerpoint/2010/main" val="4034112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dirty="0"/>
              <a:t>339 Ga.</a:t>
            </a:r>
            <a:r>
              <a:rPr lang="en-US" baseline="0" dirty="0"/>
              <a:t> App.875, 882 (2016)</a:t>
            </a:r>
          </a:p>
          <a:p>
            <a:r>
              <a:rPr lang="en-US" baseline="0" dirty="0"/>
              <a:t>Will not </a:t>
            </a:r>
            <a:r>
              <a:rPr lang="en-US" baseline="0" dirty="0" err="1"/>
              <a:t>tpr</a:t>
            </a:r>
            <a:r>
              <a:rPr lang="en-US" baseline="0" dirty="0"/>
              <a:t> because child has a good relationship with foster parent, good for dispositional phase for who should adopt, not termination</a:t>
            </a:r>
          </a:p>
          <a:p>
            <a:r>
              <a:rPr lang="en-US" baseline="0" dirty="0"/>
              <a:t>The only place outside of disposition where this might be relevant is once the court determines that a statutory ground for </a:t>
            </a:r>
            <a:r>
              <a:rPr lang="en-US" baseline="0" dirty="0" err="1"/>
              <a:t>tpr</a:t>
            </a:r>
            <a:r>
              <a:rPr lang="en-US" baseline="0" dirty="0"/>
              <a:t> has been proven and moves to the BI determination (15-11-310) – there, a consideration of the child’s attachments is relevant.  The problem is that courts don’t usually bifurcate these parts of the hearing and often seem in the findings of fact and conclusions of law to be using the fact of bonding to FP as support for the legal conclusion that TPR has been proven, as opposed to simply considering it only in the context of making a BI determination.  But the consistent language of the appellate cases is that the </a:t>
            </a:r>
            <a:r>
              <a:rPr lang="en-US" baseline="0" dirty="0" err="1"/>
              <a:t>consi</a:t>
            </a:r>
            <a:endParaRPr lang="en-US" baseline="0" dirty="0"/>
          </a:p>
          <a:p>
            <a:r>
              <a:rPr lang="en-US" baseline="0" dirty="0"/>
              <a:t>It’s not the quality of the relationship but the status of the child</a:t>
            </a:r>
          </a:p>
          <a:p>
            <a:endParaRPr lang="en-US" baseline="0" dirty="0"/>
          </a:p>
          <a:p>
            <a:r>
              <a:rPr lang="en-US" baseline="0" dirty="0"/>
              <a:t>Cases where CASA reports simply talk about how great the foster parents are.  NO.</a:t>
            </a:r>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35</a:t>
            </a:fld>
            <a:endParaRPr lang="en-US"/>
          </a:p>
        </p:txBody>
      </p:sp>
    </p:spTree>
    <p:extLst>
      <p:ext uri="{BB962C8B-B14F-4D97-AF65-F5344CB8AC3E}">
        <p14:creationId xmlns:p14="http://schemas.microsoft.com/office/powerpoint/2010/main" val="166088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36</a:t>
            </a:fld>
            <a:endParaRPr lang="en-US"/>
          </a:p>
        </p:txBody>
      </p:sp>
    </p:spTree>
    <p:extLst>
      <p:ext uri="{BB962C8B-B14F-4D97-AF65-F5344CB8AC3E}">
        <p14:creationId xmlns:p14="http://schemas.microsoft.com/office/powerpoint/2010/main" val="4148537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dirty="0"/>
              <a:t>Best adoptions never happened</a:t>
            </a:r>
          </a:p>
        </p:txBody>
      </p:sp>
      <p:sp>
        <p:nvSpPr>
          <p:cNvPr id="4" name="Slide Number Placeholder 3"/>
          <p:cNvSpPr>
            <a:spLocks noGrp="1"/>
          </p:cNvSpPr>
          <p:nvPr>
            <p:ph type="sldNum" sz="quarter" idx="10"/>
          </p:nvPr>
        </p:nvSpPr>
        <p:spPr/>
        <p:txBody>
          <a:bodyPr/>
          <a:lstStyle/>
          <a:p>
            <a:fld id="{DC1EF64E-0CD2-4A73-9FBC-FB78230552CC}" type="slidenum">
              <a:rPr lang="en-US" smtClean="0"/>
              <a:t>37</a:t>
            </a:fld>
            <a:endParaRPr lang="en-US"/>
          </a:p>
        </p:txBody>
      </p:sp>
    </p:spTree>
    <p:extLst>
      <p:ext uri="{BB962C8B-B14F-4D97-AF65-F5344CB8AC3E}">
        <p14:creationId xmlns:p14="http://schemas.microsoft.com/office/powerpoint/2010/main" val="2129510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sz="1200" kern="1200" dirty="0">
                <a:solidFill>
                  <a:schemeClr val="tx1"/>
                </a:solidFill>
                <a:effectLst/>
                <a:latin typeface="+mn-lt"/>
                <a:ea typeface="+mn-ea"/>
                <a:cs typeface="+mn-cs"/>
              </a:rPr>
              <a:t>Before placement review history thoroughly with CW, move up chain if necessary.  Review the medical info of a child and their history yourself, don’t let someone else gloss over it for you, lots of adoptive parents have found major inherited illness after adoption.  </a:t>
            </a:r>
          </a:p>
          <a:p>
            <a:r>
              <a:rPr lang="en-US" sz="1200" kern="1200" dirty="0">
                <a:solidFill>
                  <a:schemeClr val="tx1"/>
                </a:solidFill>
                <a:effectLst/>
                <a:latin typeface="+mn-lt"/>
                <a:ea typeface="+mn-ea"/>
                <a:cs typeface="+mn-cs"/>
              </a:rPr>
              <a:t>Review history:  Attachment disorder not easily labeled.  </a:t>
            </a:r>
          </a:p>
          <a:p>
            <a:r>
              <a:rPr lang="en-US" sz="1200" kern="1200" dirty="0">
                <a:solidFill>
                  <a:schemeClr val="tx1"/>
                </a:solidFill>
                <a:effectLst/>
                <a:latin typeface="+mn-lt"/>
                <a:ea typeface="+mn-ea"/>
                <a:cs typeface="+mn-cs"/>
              </a:rPr>
              <a:t>	Will not show up in a psychological</a:t>
            </a:r>
          </a:p>
          <a:p>
            <a:r>
              <a:rPr lang="en-US" sz="1200" kern="1200" dirty="0">
                <a:solidFill>
                  <a:schemeClr val="tx1"/>
                </a:solidFill>
                <a:effectLst/>
                <a:latin typeface="+mn-lt"/>
                <a:ea typeface="+mn-ea"/>
                <a:cs typeface="+mn-cs"/>
              </a:rPr>
              <a:t>	Will not show up in a psychiatric-no meds for it</a:t>
            </a:r>
          </a:p>
          <a:p>
            <a:r>
              <a:rPr lang="en-US" sz="1200" kern="1200" dirty="0">
                <a:solidFill>
                  <a:schemeClr val="tx1"/>
                </a:solidFill>
                <a:effectLst/>
                <a:latin typeface="+mn-lt"/>
                <a:ea typeface="+mn-ea"/>
                <a:cs typeface="+mn-cs"/>
              </a:rPr>
              <a:t>	Look for caregivers reports-behavior occurs within relationship</a:t>
            </a:r>
          </a:p>
          <a:p>
            <a:r>
              <a:rPr lang="en-US" sz="1200" kern="1200" dirty="0">
                <a:solidFill>
                  <a:schemeClr val="tx1"/>
                </a:solidFill>
                <a:effectLst/>
                <a:latin typeface="+mn-lt"/>
                <a:ea typeface="+mn-ea"/>
                <a:cs typeface="+mn-cs"/>
              </a:rPr>
              <a:t>	Were siblings together first, if separated, why?</a:t>
            </a:r>
          </a:p>
          <a:p>
            <a:endParaRPr lang="en-US" dirty="0"/>
          </a:p>
          <a:p>
            <a:r>
              <a:rPr lang="en-US" sz="1200" dirty="0"/>
              <a:t>Assessing an adoptive</a:t>
            </a:r>
            <a:r>
              <a:rPr lang="en-US" sz="1200" baseline="0" dirty="0"/>
              <a:t> resource:</a:t>
            </a:r>
          </a:p>
          <a:p>
            <a:r>
              <a:rPr lang="en-US" sz="1200" baseline="0" dirty="0"/>
              <a:t>-</a:t>
            </a:r>
            <a:r>
              <a:rPr lang="en-US" sz="1200" dirty="0"/>
              <a:t>willingness to maintain connections</a:t>
            </a:r>
          </a:p>
          <a:p>
            <a:r>
              <a:rPr lang="en-US" sz="1200" dirty="0"/>
              <a:t>-skilled at handling challenges</a:t>
            </a:r>
          </a:p>
          <a:p>
            <a:r>
              <a:rPr lang="en-US" sz="1200" dirty="0"/>
              <a:t>-reasonable expectations</a:t>
            </a:r>
          </a:p>
          <a:p>
            <a:r>
              <a:rPr lang="en-US" sz="1200" dirty="0"/>
              <a:t>-familiarity w/ child</a:t>
            </a: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38</a:t>
            </a:fld>
            <a:endParaRPr lang="en-US"/>
          </a:p>
        </p:txBody>
      </p:sp>
    </p:spTree>
    <p:extLst>
      <p:ext uri="{BB962C8B-B14F-4D97-AF65-F5344CB8AC3E}">
        <p14:creationId xmlns:p14="http://schemas.microsoft.com/office/powerpoint/2010/main" val="1169422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39</a:t>
            </a:fld>
            <a:endParaRPr lang="en-US"/>
          </a:p>
        </p:txBody>
      </p:sp>
    </p:spTree>
    <p:extLst>
      <p:ext uri="{BB962C8B-B14F-4D97-AF65-F5344CB8AC3E}">
        <p14:creationId xmlns:p14="http://schemas.microsoft.com/office/powerpoint/2010/main" val="3201819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p:txBody>
      </p:sp>
      <p:sp>
        <p:nvSpPr>
          <p:cNvPr id="4" name="Slide Number Placeholder 3"/>
          <p:cNvSpPr>
            <a:spLocks noGrp="1"/>
          </p:cNvSpPr>
          <p:nvPr>
            <p:ph type="sldNum" sz="quarter" idx="10"/>
          </p:nvPr>
        </p:nvSpPr>
        <p:spPr/>
        <p:txBody>
          <a:bodyPr/>
          <a:lstStyle/>
          <a:p>
            <a:fld id="{DC1EF64E-0CD2-4A73-9FBC-FB78230552CC}" type="slidenum">
              <a:rPr lang="en-US" smtClean="0"/>
              <a:t>40</a:t>
            </a:fld>
            <a:endParaRPr lang="en-US"/>
          </a:p>
        </p:txBody>
      </p:sp>
    </p:spTree>
    <p:extLst>
      <p:ext uri="{BB962C8B-B14F-4D97-AF65-F5344CB8AC3E}">
        <p14:creationId xmlns:p14="http://schemas.microsoft.com/office/powerpoint/2010/main" val="102419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dirty="0"/>
              <a:t>All 4 are permanency plan goals, only the top</a:t>
            </a:r>
            <a:r>
              <a:rPr lang="en-US" baseline="0" dirty="0"/>
              <a:t> 3 are permanent placements</a:t>
            </a:r>
          </a:p>
          <a:p>
            <a:endParaRPr lang="en-US" baseline="0" dirty="0"/>
          </a:p>
          <a:p>
            <a:r>
              <a:rPr lang="en-US" dirty="0"/>
              <a:t>Notice also that we do not recommend the “dangling disposition” of temporary custody to a relative.  G-ship is a specific type of custody, and its petition and other requirements, as well as the availability of guardianship subsidies, makes is preferable.</a:t>
            </a:r>
          </a:p>
          <a:p>
            <a:endParaRPr lang="en-US" dirty="0"/>
          </a:p>
          <a:p>
            <a:r>
              <a:rPr lang="en-US" dirty="0"/>
              <a:t>No mention of custody to an “agency or private organization” under 15-11-212(a)(2)(B).  This is pretty rare, and every other option should be exhausted before permanency with individual people is abandoned in favor of permanency with an institution.  Even children who require institutional care deserve relational permanency in a family setting.  Often the lack of relational permanency may contribute to the need for institutional care.</a:t>
            </a: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4</a:t>
            </a:fld>
            <a:endParaRPr lang="en-US"/>
          </a:p>
        </p:txBody>
      </p:sp>
    </p:spTree>
    <p:extLst>
      <p:ext uri="{BB962C8B-B14F-4D97-AF65-F5344CB8AC3E}">
        <p14:creationId xmlns:p14="http://schemas.microsoft.com/office/powerpoint/2010/main" val="3879491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pPr marL="342900" lvl="1" indent="-342900"/>
            <a:r>
              <a:rPr lang="en-US" sz="2600" dirty="0"/>
              <a:t>Notice must be given to biological family</a:t>
            </a:r>
          </a:p>
          <a:p>
            <a:r>
              <a:rPr lang="en-US" sz="2600" dirty="0"/>
              <a:t>Court must make findings:</a:t>
            </a:r>
          </a:p>
          <a:p>
            <a:pPr lvl="1"/>
            <a:r>
              <a:rPr lang="en-US" sz="2100" dirty="0"/>
              <a:t>RE to reunify would be detrimental</a:t>
            </a:r>
          </a:p>
          <a:p>
            <a:pPr lvl="1"/>
            <a:r>
              <a:rPr lang="en-US" sz="2100" dirty="0"/>
              <a:t>TPR and adoption is not in the BIC</a:t>
            </a:r>
          </a:p>
          <a:p>
            <a:pPr lvl="1"/>
            <a:r>
              <a:rPr lang="en-US" sz="2100" dirty="0"/>
              <a:t>Proposed guardian can provide safe, permanent home, and</a:t>
            </a:r>
          </a:p>
          <a:p>
            <a:pPr lvl="1"/>
            <a:r>
              <a:rPr lang="en-US" sz="2100" dirty="0"/>
              <a:t>Appointment of guardian is in the BIC and chosen person is most appropriate considering BIC</a:t>
            </a:r>
          </a:p>
          <a:p>
            <a:r>
              <a:rPr lang="en-US" sz="2600" dirty="0"/>
              <a:t>Court may order child support</a:t>
            </a:r>
          </a:p>
          <a:p>
            <a:r>
              <a:rPr lang="en-US" sz="2600" dirty="0"/>
              <a:t>Guardianship orders:</a:t>
            </a:r>
          </a:p>
          <a:p>
            <a:pPr lvl="1"/>
            <a:r>
              <a:rPr lang="en-US" sz="2100" dirty="0"/>
              <a:t>Remain in effect until child is 18</a:t>
            </a:r>
          </a:p>
          <a:p>
            <a:pPr lvl="1"/>
            <a:r>
              <a:rPr lang="en-US" sz="2100" dirty="0"/>
              <a:t>Not subject to review by court, and</a:t>
            </a:r>
          </a:p>
          <a:p>
            <a:pPr lvl="1"/>
            <a:r>
              <a:rPr lang="en-US" sz="2100" dirty="0"/>
              <a:t>Establish reasonable visitation schedule that allows child to maintain meaningful contact with parents through visits, calls, letter, or other forms of communication or specifically includes any restrictions on parents right to visitation </a:t>
            </a:r>
            <a:endParaRPr lang="en-US" dirty="0"/>
          </a:p>
        </p:txBody>
      </p:sp>
      <p:sp>
        <p:nvSpPr>
          <p:cNvPr id="4" name="Slide Number Placeholder 3"/>
          <p:cNvSpPr>
            <a:spLocks noGrp="1"/>
          </p:cNvSpPr>
          <p:nvPr>
            <p:ph type="sldNum" sz="quarter" idx="10"/>
          </p:nvPr>
        </p:nvSpPr>
        <p:spPr/>
        <p:txBody>
          <a:bodyPr/>
          <a:lstStyle/>
          <a:p>
            <a:fld id="{45BE00A6-E1B6-4703-A875-E62C8308E740}" type="slidenum">
              <a:rPr lang="en-US" smtClean="0"/>
              <a:pPr/>
              <a:t>41</a:t>
            </a:fld>
            <a:endParaRPr lang="en-US"/>
          </a:p>
        </p:txBody>
      </p:sp>
    </p:spTree>
    <p:extLst>
      <p:ext uri="{BB962C8B-B14F-4D97-AF65-F5344CB8AC3E}">
        <p14:creationId xmlns:p14="http://schemas.microsoft.com/office/powerpoint/2010/main" val="3224474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JB</a:t>
            </a:r>
          </a:p>
          <a:p>
            <a:r>
              <a:rPr lang="en-US" dirty="0"/>
              <a:t>MF 298 Ga. 138 (2015): Perm G-ship is a type of permanent custody.  A change in the circumstance of the parent may constitute a material change in the circumstance of the child.</a:t>
            </a:r>
          </a:p>
        </p:txBody>
      </p:sp>
      <p:sp>
        <p:nvSpPr>
          <p:cNvPr id="4" name="Slide Number Placeholder 3"/>
          <p:cNvSpPr>
            <a:spLocks noGrp="1"/>
          </p:cNvSpPr>
          <p:nvPr>
            <p:ph type="sldNum" sz="quarter" idx="10"/>
          </p:nvPr>
        </p:nvSpPr>
        <p:spPr/>
        <p:txBody>
          <a:bodyPr/>
          <a:lstStyle/>
          <a:p>
            <a:fld id="{DC1EF64E-0CD2-4A73-9FBC-FB78230552CC}" type="slidenum">
              <a:rPr lang="en-US" smtClean="0"/>
              <a:t>42</a:t>
            </a:fld>
            <a:endParaRPr lang="en-US"/>
          </a:p>
        </p:txBody>
      </p:sp>
    </p:spTree>
    <p:extLst>
      <p:ext uri="{BB962C8B-B14F-4D97-AF65-F5344CB8AC3E}">
        <p14:creationId xmlns:p14="http://schemas.microsoft.com/office/powerpoint/2010/main" val="995779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p:txBody>
      </p:sp>
      <p:sp>
        <p:nvSpPr>
          <p:cNvPr id="4" name="Slide Number Placeholder 3"/>
          <p:cNvSpPr>
            <a:spLocks noGrp="1"/>
          </p:cNvSpPr>
          <p:nvPr>
            <p:ph type="sldNum" sz="quarter" idx="10"/>
          </p:nvPr>
        </p:nvSpPr>
        <p:spPr/>
        <p:txBody>
          <a:bodyPr/>
          <a:lstStyle/>
          <a:p>
            <a:fld id="{DC1EF64E-0CD2-4A73-9FBC-FB78230552CC}" type="slidenum">
              <a:rPr lang="en-US" smtClean="0"/>
              <a:t>43</a:t>
            </a:fld>
            <a:endParaRPr lang="en-US"/>
          </a:p>
        </p:txBody>
      </p:sp>
    </p:spTree>
    <p:extLst>
      <p:ext uri="{BB962C8B-B14F-4D97-AF65-F5344CB8AC3E}">
        <p14:creationId xmlns:p14="http://schemas.microsoft.com/office/powerpoint/2010/main" val="3175614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endParaRPr lang="en-US" dirty="0"/>
          </a:p>
          <a:p>
            <a:r>
              <a:rPr lang="en-US" dirty="0"/>
              <a:t>For last 5 </a:t>
            </a:r>
            <a:r>
              <a:rPr lang="en-US" dirty="0" err="1"/>
              <a:t>yrs</a:t>
            </a:r>
            <a:r>
              <a:rPr lang="en-US" dirty="0"/>
              <a:t>, restricted to 16 + per Preventing</a:t>
            </a:r>
            <a:r>
              <a:rPr lang="en-US" baseline="0" dirty="0"/>
              <a:t> Sex Trafficking &amp; Strengthening Families Act</a:t>
            </a:r>
          </a:p>
          <a:p>
            <a:endParaRPr lang="en-US" baseline="0" dirty="0"/>
          </a:p>
          <a:p>
            <a:r>
              <a:rPr lang="en-US" baseline="0" dirty="0"/>
              <a:t>Other permanency options are ruled out &amp; a compelling reason documented</a:t>
            </a:r>
          </a:p>
          <a:p>
            <a:r>
              <a:rPr lang="en-US" baseline="0" dirty="0"/>
              <a:t>----Ex. Long term foster care, medically fragile, need per diem</a:t>
            </a:r>
          </a:p>
          <a:p>
            <a:endParaRPr lang="en-US" baseline="0" dirty="0"/>
          </a:p>
          <a:p>
            <a:r>
              <a:rPr lang="en-US" baseline="0" dirty="0"/>
              <a:t>Case-specific reason, don’t accept generalizations (too old to be adopted)</a:t>
            </a:r>
          </a:p>
          <a:p>
            <a:r>
              <a:rPr lang="en-US" baseline="0" dirty="0"/>
              <a:t>Identify specific barriers to permanency</a:t>
            </a:r>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44</a:t>
            </a:fld>
            <a:endParaRPr lang="en-US"/>
          </a:p>
        </p:txBody>
      </p:sp>
    </p:spTree>
    <p:extLst>
      <p:ext uri="{BB962C8B-B14F-4D97-AF65-F5344CB8AC3E}">
        <p14:creationId xmlns:p14="http://schemas.microsoft.com/office/powerpoint/2010/main" val="1129068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endParaRPr lang="en-US" dirty="0"/>
          </a:p>
          <a:p>
            <a:r>
              <a:rPr lang="en-US" dirty="0"/>
              <a:t>Not the end of the story</a:t>
            </a:r>
          </a:p>
          <a:p>
            <a:endParaRPr lang="en-US" dirty="0"/>
          </a:p>
          <a:p>
            <a:r>
              <a:rPr lang="en-US" dirty="0"/>
              <a:t>Permanency Plan Hearing</a:t>
            </a:r>
            <a:r>
              <a:rPr lang="en-US" baseline="0" dirty="0"/>
              <a:t> every 6 months</a:t>
            </a:r>
            <a:endParaRPr lang="en-US" dirty="0"/>
          </a:p>
          <a:p>
            <a:r>
              <a:rPr lang="en-US" dirty="0"/>
              <a:t>------Why? Because APPLA is not really a permanency plan </a:t>
            </a:r>
          </a:p>
          <a:p>
            <a:r>
              <a:rPr lang="en-US" dirty="0"/>
              <a:t>-----– it is the LACK of a permanency plan leading to a permanent placement.</a:t>
            </a:r>
          </a:p>
          <a:p>
            <a:endParaRPr lang="en-US" dirty="0"/>
          </a:p>
          <a:p>
            <a:r>
              <a:rPr lang="en-US" dirty="0"/>
              <a:t>DFCS must have intensive, ongoing</a:t>
            </a:r>
            <a:r>
              <a:rPr lang="en-US" baseline="0" dirty="0"/>
              <a:t> efforts to </a:t>
            </a:r>
          </a:p>
          <a:p>
            <a:r>
              <a:rPr lang="en-US" baseline="0" dirty="0"/>
              <a:t>--return child or find permanent placement AND </a:t>
            </a:r>
          </a:p>
          <a:p>
            <a:r>
              <a:rPr lang="en-US" baseline="0" dirty="0"/>
              <a:t>--ensure FH or CCI is following RPPS</a:t>
            </a:r>
          </a:p>
          <a:p>
            <a:r>
              <a:rPr lang="en-US" baseline="0" dirty="0"/>
              <a:t>-----engage in appropriate activities </a:t>
            </a: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45</a:t>
            </a:fld>
            <a:endParaRPr lang="en-US"/>
          </a:p>
        </p:txBody>
      </p:sp>
    </p:spTree>
    <p:extLst>
      <p:ext uri="{BB962C8B-B14F-4D97-AF65-F5344CB8AC3E}">
        <p14:creationId xmlns:p14="http://schemas.microsoft.com/office/powerpoint/2010/main" val="2981891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endParaRPr lang="en-US" dirty="0"/>
          </a:p>
          <a:p>
            <a:r>
              <a:rPr lang="en-US" dirty="0"/>
              <a:t>Hardest cases</a:t>
            </a:r>
          </a:p>
          <a:p>
            <a:endParaRPr lang="en-US" dirty="0"/>
          </a:p>
          <a:p>
            <a:r>
              <a:rPr lang="en-US" dirty="0"/>
              <a:t>Tend to yield</a:t>
            </a:r>
            <a:r>
              <a:rPr lang="en-US" baseline="0" dirty="0"/>
              <a:t> to complacency</a:t>
            </a:r>
          </a:p>
          <a:p>
            <a:endParaRPr lang="en-US" baseline="0" dirty="0"/>
          </a:p>
          <a:p>
            <a:r>
              <a:rPr lang="en-US" baseline="0" dirty="0"/>
              <a:t>Quote reminds me of CASA, reminds me of Cold Case Project</a:t>
            </a:r>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46</a:t>
            </a:fld>
            <a:endParaRPr lang="en-US"/>
          </a:p>
        </p:txBody>
      </p:sp>
    </p:spTree>
    <p:extLst>
      <p:ext uri="{BB962C8B-B14F-4D97-AF65-F5344CB8AC3E}">
        <p14:creationId xmlns:p14="http://schemas.microsoft.com/office/powerpoint/2010/main" val="3171630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100" dirty="0"/>
              <a:t>AT</a:t>
            </a:r>
          </a:p>
          <a:p>
            <a:pPr lvl="1"/>
            <a:endParaRPr lang="en-US" sz="1100" dirty="0"/>
          </a:p>
          <a:p>
            <a:pPr lvl="1"/>
            <a:r>
              <a:rPr lang="en-US" sz="1100" dirty="0"/>
              <a:t>Don’t come off, especially for those in CCI w/o relational</a:t>
            </a:r>
            <a:r>
              <a:rPr lang="en-US" sz="1100" baseline="0" dirty="0"/>
              <a:t> permanency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baseline="0" dirty="0"/>
              <a:t>-------We may be only consistent adult connection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baseline="0" dirty="0"/>
              <a:t>May have dissolved adoption; regardless, continue to advocate for legal permanency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baseline="0" dirty="0"/>
              <a:t>---- (Cold Case 35%)</a:t>
            </a:r>
            <a:endParaRPr lang="en-US" sz="1100" dirty="0"/>
          </a:p>
          <a:p>
            <a:pPr lvl="1"/>
            <a:endParaRPr lang="en-US" sz="1100" dirty="0"/>
          </a:p>
          <a:p>
            <a:pPr lvl="1"/>
            <a:r>
              <a:rPr lang="en-US" sz="1100" dirty="0"/>
              <a:t>Advocate for well-being</a:t>
            </a:r>
          </a:p>
          <a:p>
            <a:pPr lvl="1"/>
            <a:r>
              <a:rPr lang="en-US" sz="1100" dirty="0"/>
              <a:t>---RPPs, not w/holding phone</a:t>
            </a:r>
            <a:r>
              <a:rPr lang="en-US" sz="1100" baseline="0" dirty="0"/>
              <a:t> contact as punishment</a:t>
            </a:r>
          </a:p>
          <a:p>
            <a:pPr lvl="1"/>
            <a:r>
              <a:rPr lang="en-US" sz="1100" baseline="0" dirty="0"/>
              <a:t>---have what they need for adulthood</a:t>
            </a:r>
          </a:p>
          <a:p>
            <a:pPr lvl="1"/>
            <a:endParaRPr lang="en-US" sz="1100" baseline="0" dirty="0"/>
          </a:p>
          <a:p>
            <a:pPr lvl="1"/>
            <a:r>
              <a:rPr lang="en-US" sz="1100" baseline="0" dirty="0"/>
              <a:t>Voluntary Placement Agreement</a:t>
            </a:r>
          </a:p>
          <a:p>
            <a:pPr lvl="1"/>
            <a:endParaRPr lang="en-US" sz="1100" baseline="0" dirty="0"/>
          </a:p>
          <a:p>
            <a:pPr lvl="1"/>
            <a:endParaRPr lang="en-US" sz="1100" dirty="0"/>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47</a:t>
            </a:fld>
            <a:endParaRPr lang="en-US"/>
          </a:p>
        </p:txBody>
      </p:sp>
    </p:spTree>
    <p:extLst>
      <p:ext uri="{BB962C8B-B14F-4D97-AF65-F5344CB8AC3E}">
        <p14:creationId xmlns:p14="http://schemas.microsoft.com/office/powerpoint/2010/main" val="3290313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p:txBody>
      </p:sp>
      <p:sp>
        <p:nvSpPr>
          <p:cNvPr id="4" name="Slide Number Placeholder 3"/>
          <p:cNvSpPr>
            <a:spLocks noGrp="1"/>
          </p:cNvSpPr>
          <p:nvPr>
            <p:ph type="sldNum" sz="quarter" idx="10"/>
          </p:nvPr>
        </p:nvSpPr>
        <p:spPr/>
        <p:txBody>
          <a:bodyPr/>
          <a:lstStyle/>
          <a:p>
            <a:fld id="{DC1EF64E-0CD2-4A73-9FBC-FB78230552CC}" type="slidenum">
              <a:rPr lang="en-US" smtClean="0"/>
              <a:t>48</a:t>
            </a:fld>
            <a:endParaRPr lang="en-US"/>
          </a:p>
        </p:txBody>
      </p:sp>
    </p:spTree>
    <p:extLst>
      <p:ext uri="{BB962C8B-B14F-4D97-AF65-F5344CB8AC3E}">
        <p14:creationId xmlns:p14="http://schemas.microsoft.com/office/powerpoint/2010/main" val="22946231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-Reunification</a:t>
            </a:r>
            <a:r>
              <a:rPr lang="en-US" sz="1200" kern="1200" baseline="0" dirty="0">
                <a:solidFill>
                  <a:schemeClr val="tx1"/>
                </a:solidFill>
                <a:effectLst/>
                <a:latin typeface="+mn-lt"/>
                <a:ea typeface="+mn-ea"/>
                <a:cs typeface="+mn-cs"/>
              </a:rPr>
              <a:t> 1</a:t>
            </a:r>
            <a:r>
              <a:rPr lang="en-US" sz="1200" kern="1200" baseline="30000" dirty="0">
                <a:solidFill>
                  <a:schemeClr val="tx1"/>
                </a:solidFill>
                <a:effectLst/>
                <a:latin typeface="+mn-lt"/>
                <a:ea typeface="+mn-ea"/>
                <a:cs typeface="+mn-cs"/>
              </a:rPr>
              <a:t>st</a:t>
            </a:r>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TPR/Adoption &amp; Guardianship</a:t>
            </a:r>
            <a:r>
              <a:rPr lang="en-US" sz="1200" kern="1200" baseline="0" dirty="0">
                <a:solidFill>
                  <a:schemeClr val="tx1"/>
                </a:solidFill>
                <a:effectLst/>
                <a:latin typeface="+mn-lt"/>
                <a:ea typeface="+mn-ea"/>
                <a:cs typeface="+mn-cs"/>
              </a:rPr>
              <a:t> as equally permanent</a:t>
            </a:r>
          </a:p>
          <a:p>
            <a:r>
              <a:rPr lang="en-US" sz="1200" kern="1200" baseline="0" dirty="0">
                <a:solidFill>
                  <a:schemeClr val="tx1"/>
                </a:solidFill>
                <a:effectLst/>
                <a:latin typeface="+mn-lt"/>
                <a:ea typeface="+mn-ea"/>
                <a:cs typeface="+mn-cs"/>
              </a:rPr>
              <a:t>----assess relationship/bond to know what option</a:t>
            </a:r>
          </a:p>
          <a:p>
            <a:r>
              <a:rPr lang="en-US" sz="1200" kern="1200" baseline="0" dirty="0">
                <a:solidFill>
                  <a:schemeClr val="tx1"/>
                </a:solidFill>
                <a:effectLst/>
                <a:latin typeface="+mn-lt"/>
                <a:ea typeface="+mn-ea"/>
                <a:cs typeface="+mn-cs"/>
              </a:rPr>
              <a:t>----just b/c can’t reunify doesn’t mean we go straight to adoption</a:t>
            </a:r>
          </a:p>
          <a:p>
            <a:r>
              <a:rPr lang="en-US" sz="1200" kern="1200" baseline="0" dirty="0">
                <a:solidFill>
                  <a:schemeClr val="tx1"/>
                </a:solidFill>
                <a:effectLst/>
                <a:latin typeface="+mn-lt"/>
                <a:ea typeface="+mn-ea"/>
                <a:cs typeface="+mn-cs"/>
              </a:rPr>
              <a:t>---Why family time &amp; Bond so important</a:t>
            </a:r>
          </a:p>
          <a:p>
            <a:r>
              <a:rPr lang="en-US" sz="1200" kern="1200" baseline="0" dirty="0">
                <a:solidFill>
                  <a:schemeClr val="tx1"/>
                </a:solidFill>
                <a:effectLst/>
                <a:latin typeface="+mn-lt"/>
                <a:ea typeface="+mn-ea"/>
                <a:cs typeface="+mn-cs"/>
              </a:rPr>
              <a:t>---NOT JUST THAT KID LIKES PARENT, MUTUALLY BENEFICIAL RELATIONSHP</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Going straight to 310(a)(5)A/B</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-APPLA @ bottom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49</a:t>
            </a:fld>
            <a:endParaRPr lang="en-US"/>
          </a:p>
        </p:txBody>
      </p:sp>
    </p:spTree>
    <p:extLst>
      <p:ext uri="{BB962C8B-B14F-4D97-AF65-F5344CB8AC3E}">
        <p14:creationId xmlns:p14="http://schemas.microsoft.com/office/powerpoint/2010/main" val="3152308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AT</a:t>
            </a:r>
          </a:p>
          <a:p>
            <a:endParaRPr lang="en-US" sz="1100" kern="1200" dirty="0">
              <a:solidFill>
                <a:schemeClr val="tx1"/>
              </a:solidFill>
              <a:effectLst/>
              <a:latin typeface="+mn-lt"/>
              <a:ea typeface="+mn-ea"/>
              <a:cs typeface="+mn-cs"/>
            </a:endParaRPr>
          </a:p>
          <a:p>
            <a:r>
              <a:rPr lang="en-US" sz="1100" kern="1200" baseline="0" dirty="0">
                <a:solidFill>
                  <a:schemeClr val="tx1"/>
                </a:solidFill>
                <a:effectLst/>
                <a:latin typeface="+mn-lt"/>
                <a:ea typeface="+mn-ea"/>
                <a:cs typeface="+mn-cs"/>
              </a:rPr>
              <a:t>Not a harmful relationship</a:t>
            </a:r>
          </a:p>
          <a:p>
            <a:endParaRPr lang="en-US" sz="1100" kern="1200" dirty="0">
              <a:solidFill>
                <a:schemeClr val="tx1"/>
              </a:solidFill>
              <a:effectLst/>
              <a:latin typeface="+mn-lt"/>
              <a:ea typeface="+mn-ea"/>
              <a:cs typeface="+mn-cs"/>
            </a:endParaRPr>
          </a:p>
          <a:p>
            <a:r>
              <a:rPr lang="en-US" sz="1100" dirty="0"/>
              <a:t>1) </a:t>
            </a:r>
            <a:r>
              <a:rPr lang="en-US" sz="1100" dirty="0" err="1"/>
              <a:t>Let’ts</a:t>
            </a:r>
            <a:r>
              <a:rPr lang="en-US" sz="1100" baseline="0" dirty="0"/>
              <a:t> talk about relatives &amp; </a:t>
            </a:r>
            <a:r>
              <a:rPr lang="en-US" sz="1100" dirty="0"/>
              <a:t>Kin First Philosophy</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i="0" dirty="0"/>
              <a:t>--------</a:t>
            </a:r>
            <a:r>
              <a:rPr lang="en-US" sz="1100" dirty="0"/>
              <a:t>Every youth has healthy family members, identify thru diligent</a:t>
            </a:r>
            <a:r>
              <a:rPr lang="en-US" sz="1100" baseline="0" dirty="0"/>
              <a:t> search</a:t>
            </a:r>
            <a:endParaRPr lang="en-US" sz="1100" dirty="0"/>
          </a:p>
          <a:p>
            <a:r>
              <a:rPr lang="en-US" sz="1100" dirty="0"/>
              <a:t>--------Importance of familial connections &amp; lifelong relationships</a:t>
            </a:r>
          </a:p>
          <a:p>
            <a:r>
              <a:rPr lang="en-US" sz="1100" dirty="0"/>
              <a:t>--------------- single</a:t>
            </a:r>
            <a:r>
              <a:rPr lang="en-US" sz="1100" baseline="0" dirty="0"/>
              <a:t> most important </a:t>
            </a:r>
            <a:r>
              <a:rPr lang="en-US" sz="1100" dirty="0"/>
              <a:t>factor contributing to positive outcomes (</a:t>
            </a:r>
            <a:r>
              <a:rPr lang="en-US" sz="1100" baseline="0" dirty="0"/>
              <a:t> - </a:t>
            </a:r>
            <a:r>
              <a:rPr lang="en-US" sz="1100" dirty="0"/>
              <a:t> </a:t>
            </a:r>
            <a:r>
              <a:rPr lang="en-US" sz="1100" i="1" dirty="0"/>
              <a:t>especially those which existed prior to foster care)</a:t>
            </a:r>
            <a:endParaRPr lang="en-US" sz="1100" i="0" dirty="0"/>
          </a:p>
          <a:p>
            <a:r>
              <a:rPr lang="en-US" sz="1100" dirty="0"/>
              <a:t>----------------as important as services provided</a:t>
            </a:r>
          </a:p>
          <a:p>
            <a:endParaRPr lang="en-US" sz="1100" dirty="0"/>
          </a:p>
          <a:p>
            <a:r>
              <a:rPr lang="en-US" sz="1100" dirty="0"/>
              <a:t>Preferred</a:t>
            </a:r>
            <a:r>
              <a:rPr lang="en-US" sz="1100" baseline="0" dirty="0"/>
              <a:t> b/c maintain connection/facilitate relationship, less susceptible to disruption, maintain cultural identity </a:t>
            </a:r>
            <a:endParaRPr lang="en-US" sz="1100" dirty="0"/>
          </a:p>
          <a:p>
            <a:endParaRPr lang="en-US" sz="1100" dirty="0"/>
          </a:p>
          <a:p>
            <a:r>
              <a:rPr lang="en-US" sz="1100" dirty="0"/>
              <a:t>2) Ki</a:t>
            </a:r>
            <a:r>
              <a:rPr lang="en-US" sz="1100" baseline="0" dirty="0"/>
              <a:t>n First = </a:t>
            </a:r>
            <a:r>
              <a:rPr lang="en-US" sz="1100" dirty="0"/>
              <a:t>Expansive definition of kin/fictive</a:t>
            </a:r>
            <a:r>
              <a:rPr lang="en-US" sz="1100" baseline="0" dirty="0"/>
              <a:t> kin, child knows and loves (472 </a:t>
            </a:r>
            <a:r>
              <a:rPr lang="en-US" sz="1100" baseline="0" dirty="0" err="1"/>
              <a:t>defn</a:t>
            </a:r>
            <a:r>
              <a:rPr lang="en-US" sz="1100" baseline="0" dirty="0"/>
              <a:t>)</a:t>
            </a:r>
          </a:p>
          <a:p>
            <a:r>
              <a:rPr lang="en-US" sz="1100" baseline="0" dirty="0"/>
              <a:t>3) Again, relationship to </a:t>
            </a:r>
            <a:r>
              <a:rPr lang="en-US" sz="1100" baseline="0"/>
              <a:t>child critical</a:t>
            </a:r>
            <a:r>
              <a:rPr lang="en-US" sz="1100" baseline="0" dirty="0"/>
              <a:t>, prefer willingness to maintain bond</a:t>
            </a:r>
          </a:p>
          <a:p>
            <a:r>
              <a:rPr lang="en-US" sz="1100" baseline="0" dirty="0"/>
              <a:t>--------SB 167, presumption placement in BIC after 12 months </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4) Distant,</a:t>
            </a:r>
            <a:r>
              <a:rPr lang="en-US" sz="1100" baseline="0" dirty="0"/>
              <a:t> probably identified thru 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5) 16+ --want this over APPLA in a CCI</a:t>
            </a:r>
            <a:endParaRPr lang="en-US" sz="1100" dirty="0"/>
          </a:p>
        </p:txBody>
      </p:sp>
      <p:sp>
        <p:nvSpPr>
          <p:cNvPr id="4" name="Slide Number Placeholder 3"/>
          <p:cNvSpPr>
            <a:spLocks noGrp="1"/>
          </p:cNvSpPr>
          <p:nvPr>
            <p:ph type="sldNum" sz="quarter" idx="10"/>
          </p:nvPr>
        </p:nvSpPr>
        <p:spPr/>
        <p:txBody>
          <a:bodyPr/>
          <a:lstStyle/>
          <a:p>
            <a:fld id="{DC1EF64E-0CD2-4A73-9FBC-FB78230552CC}" type="slidenum">
              <a:rPr lang="en-US" smtClean="0"/>
              <a:t>50</a:t>
            </a:fld>
            <a:endParaRPr lang="en-US"/>
          </a:p>
        </p:txBody>
      </p:sp>
    </p:spTree>
    <p:extLst>
      <p:ext uri="{BB962C8B-B14F-4D97-AF65-F5344CB8AC3E}">
        <p14:creationId xmlns:p14="http://schemas.microsoft.com/office/powerpoint/2010/main" val="2503697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a:p>
            <a:endParaRPr lang="en-US" dirty="0"/>
          </a:p>
          <a:p>
            <a:r>
              <a:rPr lang="en-US" dirty="0"/>
              <a:t>1</a:t>
            </a:r>
            <a:r>
              <a:rPr lang="en-US" baseline="30000" dirty="0"/>
              <a:t>st</a:t>
            </a:r>
            <a:r>
              <a:rPr lang="en-US" dirty="0"/>
              <a:t> time period Guardianship not at the bottom</a:t>
            </a:r>
          </a:p>
          <a:p>
            <a:r>
              <a:rPr lang="en-US" dirty="0"/>
              <a:t>---perhaps due to policy</a:t>
            </a:r>
            <a:r>
              <a:rPr lang="en-US" baseline="0" dirty="0"/>
              <a:t> change</a:t>
            </a:r>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5</a:t>
            </a:fld>
            <a:endParaRPr lang="en-US"/>
          </a:p>
        </p:txBody>
      </p:sp>
    </p:spTree>
    <p:extLst>
      <p:ext uri="{BB962C8B-B14F-4D97-AF65-F5344CB8AC3E}">
        <p14:creationId xmlns:p14="http://schemas.microsoft.com/office/powerpoint/2010/main" val="36672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endParaRPr lang="en-US" dirty="0"/>
          </a:p>
          <a:p>
            <a:r>
              <a:rPr lang="en-US" dirty="0"/>
              <a:t>Same order w/ adoption</a:t>
            </a:r>
          </a:p>
          <a:p>
            <a:endParaRPr lang="en-US" dirty="0"/>
          </a:p>
          <a:p>
            <a:r>
              <a:rPr lang="en-US" dirty="0"/>
              <a:t>through the lens of relational permanency, our current most common adoption (by non-relative or non-fictive-kin) is the least desirable.  </a:t>
            </a:r>
          </a:p>
          <a:p>
            <a:r>
              <a:rPr lang="en-US" dirty="0"/>
              <a:t>--------This will make some people uncomfortable.</a:t>
            </a:r>
          </a:p>
          <a:p>
            <a:r>
              <a:rPr lang="en-US" dirty="0"/>
              <a:t>-----------not permanency</a:t>
            </a:r>
            <a:r>
              <a:rPr lang="en-US" baseline="0" dirty="0"/>
              <a:t> presentation I would have given 5 years ago</a:t>
            </a:r>
          </a:p>
          <a:p>
            <a:endParaRPr lang="en-US" dirty="0"/>
          </a:p>
          <a:p>
            <a:r>
              <a:rPr lang="en-US" dirty="0"/>
              <a:t>#5 My Turn Now/Wednesday’s Child/adoption</a:t>
            </a:r>
            <a:r>
              <a:rPr lang="en-US" baseline="0" dirty="0"/>
              <a:t> event</a:t>
            </a:r>
            <a:endParaRPr lang="en-US" dirty="0"/>
          </a:p>
          <a:p>
            <a:endParaRPr lang="en-US" sz="1000" dirty="0"/>
          </a:p>
        </p:txBody>
      </p:sp>
      <p:sp>
        <p:nvSpPr>
          <p:cNvPr id="4" name="Slide Number Placeholder 3"/>
          <p:cNvSpPr>
            <a:spLocks noGrp="1"/>
          </p:cNvSpPr>
          <p:nvPr>
            <p:ph type="sldNum" sz="quarter" idx="10"/>
          </p:nvPr>
        </p:nvSpPr>
        <p:spPr/>
        <p:txBody>
          <a:bodyPr/>
          <a:lstStyle/>
          <a:p>
            <a:fld id="{DC1EF64E-0CD2-4A73-9FBC-FB78230552CC}" type="slidenum">
              <a:rPr lang="en-US" smtClean="0"/>
              <a:t>51</a:t>
            </a:fld>
            <a:endParaRPr lang="en-US"/>
          </a:p>
        </p:txBody>
      </p:sp>
    </p:spTree>
    <p:extLst>
      <p:ext uri="{BB962C8B-B14F-4D97-AF65-F5344CB8AC3E}">
        <p14:creationId xmlns:p14="http://schemas.microsoft.com/office/powerpoint/2010/main" val="16369014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endParaRPr lang="en-US" dirty="0"/>
          </a:p>
          <a:p>
            <a:r>
              <a:rPr lang="en-US" dirty="0"/>
              <a:t>Congregate</a:t>
            </a:r>
            <a:r>
              <a:rPr lang="en-US" baseline="0" dirty="0"/>
              <a:t> care restrictions with FFPSA</a:t>
            </a:r>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52</a:t>
            </a:fld>
            <a:endParaRPr lang="en-US"/>
          </a:p>
        </p:txBody>
      </p:sp>
    </p:spTree>
    <p:extLst>
      <p:ext uri="{BB962C8B-B14F-4D97-AF65-F5344CB8AC3E}">
        <p14:creationId xmlns:p14="http://schemas.microsoft.com/office/powerpoint/2010/main" val="2928630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p:txBody>
      </p:sp>
      <p:sp>
        <p:nvSpPr>
          <p:cNvPr id="4" name="Slide Number Placeholder 3"/>
          <p:cNvSpPr>
            <a:spLocks noGrp="1"/>
          </p:cNvSpPr>
          <p:nvPr>
            <p:ph type="sldNum" sz="quarter" idx="10"/>
          </p:nvPr>
        </p:nvSpPr>
        <p:spPr/>
        <p:txBody>
          <a:bodyPr/>
          <a:lstStyle/>
          <a:p>
            <a:fld id="{DC1EF64E-0CD2-4A73-9FBC-FB78230552CC}" type="slidenum">
              <a:rPr lang="en-US" smtClean="0"/>
              <a:t>53</a:t>
            </a:fld>
            <a:endParaRPr lang="en-US"/>
          </a:p>
        </p:txBody>
      </p:sp>
    </p:spTree>
    <p:extLst>
      <p:ext uri="{BB962C8B-B14F-4D97-AF65-F5344CB8AC3E}">
        <p14:creationId xmlns:p14="http://schemas.microsoft.com/office/powerpoint/2010/main" val="2702118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54</a:t>
            </a:fld>
            <a:endParaRPr lang="en-US"/>
          </a:p>
        </p:txBody>
      </p:sp>
    </p:spTree>
    <p:extLst>
      <p:ext uri="{BB962C8B-B14F-4D97-AF65-F5344CB8AC3E}">
        <p14:creationId xmlns:p14="http://schemas.microsoft.com/office/powerpoint/2010/main" val="316074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p:txBody>
      </p:sp>
      <p:sp>
        <p:nvSpPr>
          <p:cNvPr id="4" name="Slide Number Placeholder 3"/>
          <p:cNvSpPr>
            <a:spLocks noGrp="1"/>
          </p:cNvSpPr>
          <p:nvPr>
            <p:ph type="sldNum" sz="quarter" idx="10"/>
          </p:nvPr>
        </p:nvSpPr>
        <p:spPr/>
        <p:txBody>
          <a:bodyPr/>
          <a:lstStyle/>
          <a:p>
            <a:fld id="{DC1EF64E-0CD2-4A73-9FBC-FB78230552CC}" type="slidenum">
              <a:rPr lang="en-US" smtClean="0"/>
              <a:t>6</a:t>
            </a:fld>
            <a:endParaRPr lang="en-US"/>
          </a:p>
        </p:txBody>
      </p:sp>
    </p:spTree>
    <p:extLst>
      <p:ext uri="{BB962C8B-B14F-4D97-AF65-F5344CB8AC3E}">
        <p14:creationId xmlns:p14="http://schemas.microsoft.com/office/powerpoint/2010/main" val="111528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endParaRPr lang="en-US" dirty="0"/>
          </a:p>
          <a:p>
            <a:r>
              <a:rPr lang="en-US" dirty="0"/>
              <a:t>Child’s rights within family integrity </a:t>
            </a:r>
          </a:p>
          <a:p>
            <a:endParaRPr lang="en-US" dirty="0"/>
          </a:p>
          <a:p>
            <a:r>
              <a:rPr lang="en-US" dirty="0"/>
              <a:t>Child’s voice/youth engagement</a:t>
            </a:r>
            <a:r>
              <a:rPr lang="en-US" baseline="0" dirty="0"/>
              <a:t> big part of our advocacy</a:t>
            </a:r>
          </a:p>
          <a:p>
            <a:r>
              <a:rPr lang="en-US" baseline="0" dirty="0"/>
              <a:t>--listen to them</a:t>
            </a:r>
          </a:p>
          <a:p>
            <a:endParaRPr lang="en-US" baseline="0" dirty="0"/>
          </a:p>
          <a:p>
            <a:r>
              <a:rPr lang="en-US" baseline="0" dirty="0"/>
              <a:t>Jean </a:t>
            </a:r>
            <a:r>
              <a:rPr lang="en-US" baseline="0" dirty="0" err="1"/>
              <a:t>Koh</a:t>
            </a:r>
            <a:r>
              <a:rPr lang="en-US" baseline="0" dirty="0"/>
              <a:t> Peters says, every best interest analysis starts w/ child in context of their own family and their own desires</a:t>
            </a:r>
          </a:p>
          <a:p>
            <a:endParaRPr lang="en-US" baseline="0" dirty="0"/>
          </a:p>
          <a:p>
            <a:r>
              <a:rPr lang="en-US" baseline="0" dirty="0"/>
              <a:t>Our job as system is to help families get better, not to find better fam</a:t>
            </a:r>
            <a:endParaRPr lang="en-US" dirty="0"/>
          </a:p>
        </p:txBody>
      </p:sp>
      <p:sp>
        <p:nvSpPr>
          <p:cNvPr id="4" name="Slide Number Placeholder 3"/>
          <p:cNvSpPr>
            <a:spLocks noGrp="1"/>
          </p:cNvSpPr>
          <p:nvPr>
            <p:ph type="sldNum" sz="quarter" idx="5"/>
          </p:nvPr>
        </p:nvSpPr>
        <p:spPr/>
        <p:txBody>
          <a:bodyPr/>
          <a:lstStyle/>
          <a:p>
            <a:fld id="{DC1EF64E-0CD2-4A73-9FBC-FB78230552CC}" type="slidenum">
              <a:rPr lang="en-US" smtClean="0"/>
              <a:t>7</a:t>
            </a:fld>
            <a:endParaRPr lang="en-US"/>
          </a:p>
        </p:txBody>
      </p:sp>
    </p:spTree>
    <p:extLst>
      <p:ext uri="{BB962C8B-B14F-4D97-AF65-F5344CB8AC3E}">
        <p14:creationId xmlns:p14="http://schemas.microsoft.com/office/powerpoint/2010/main" val="331894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a:t>
            </a:r>
          </a:p>
          <a:p>
            <a:pPr marL="0" marR="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chose work of “moral content”</a:t>
            </a: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-advance authentic and meaningful role of parents</a:t>
            </a: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--believe</a:t>
            </a:r>
            <a:r>
              <a:rPr lang="en-US" sz="1200" kern="1200" baseline="0" dirty="0">
                <a:solidFill>
                  <a:schemeClr val="tx1"/>
                </a:solidFill>
                <a:effectLst/>
                <a:latin typeface="+mn-lt"/>
                <a:ea typeface="+mn-ea"/>
                <a:cs typeface="+mn-cs"/>
              </a:rPr>
              <a:t> FC is service/support to fam; not substitute</a:t>
            </a: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------from feds, changing focus</a:t>
            </a: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 deeper into profound questions of what brought family into system</a:t>
            </a: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-SYSTEMIC EMPATHY</a:t>
            </a: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is family struggling, what created problem, and how can we help family heal. </a:t>
            </a: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------believe</a:t>
            </a:r>
            <a:r>
              <a:rPr lang="en-US" sz="1200" kern="1200" baseline="0" dirty="0">
                <a:solidFill>
                  <a:schemeClr val="tx1"/>
                </a:solidFill>
                <a:effectLst/>
                <a:latin typeface="+mn-lt"/>
                <a:ea typeface="+mn-ea"/>
                <a:cs typeface="+mn-cs"/>
              </a:rPr>
              <a:t> families can change</a:t>
            </a:r>
            <a:endParaRPr lang="en-US" sz="1200" kern="1200" dirty="0">
              <a:solidFill>
                <a:schemeClr val="tx1"/>
              </a:solidFill>
              <a:effectLst/>
              <a:latin typeface="+mn-lt"/>
              <a:ea typeface="+mn-ea"/>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-Up to us to transfer hope at point of entry</a:t>
            </a: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-Antiquated thinking to save child and disappear parent</a:t>
            </a:r>
          </a:p>
          <a:p>
            <a:pPr marL="0" marR="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engage</a:t>
            </a:r>
            <a:r>
              <a:rPr lang="en-US" sz="1200" kern="1200" baseline="0" dirty="0">
                <a:solidFill>
                  <a:schemeClr val="tx1"/>
                </a:solidFill>
                <a:effectLst/>
                <a:latin typeface="+mn-lt"/>
                <a:ea typeface="+mn-ea"/>
                <a:cs typeface="+mn-cs"/>
              </a:rPr>
              <a:t> family:</a:t>
            </a: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language (substance abuse,</a:t>
            </a:r>
            <a:r>
              <a:rPr lang="en-US" sz="1200" kern="1200" baseline="0" dirty="0">
                <a:solidFill>
                  <a:schemeClr val="tx1"/>
                </a:solidFill>
                <a:effectLst/>
                <a:latin typeface="+mn-lt"/>
                <a:ea typeface="+mn-ea"/>
                <a:cs typeface="+mn-cs"/>
              </a:rPr>
              <a:t> refer to people by name,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)---Rethinking Foster Care</a:t>
            </a: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-------stable placement, close enough for bond &amp; visits</a:t>
            </a:r>
            <a:endParaRPr lang="en-US" sz="1200" kern="1200" dirty="0">
              <a:solidFill>
                <a:schemeClr val="tx1"/>
              </a:solidFill>
              <a:effectLst/>
              <a:latin typeface="+mn-lt"/>
              <a:ea typeface="+mn-ea"/>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-admit this isn’t an equal relationship, system holds the power</a:t>
            </a:r>
          </a:p>
          <a:p>
            <a:pPr defTabSz="931774"/>
            <a:r>
              <a:rPr lang="en-US" sz="1200" dirty="0"/>
              <a:t>-------</a:t>
            </a:r>
            <a:r>
              <a:rPr lang="en-US" dirty="0"/>
              <a:t>Implicit bias</a:t>
            </a:r>
            <a:r>
              <a:rPr lang="en-US" baseline="0" dirty="0"/>
              <a:t> &amp; </a:t>
            </a:r>
            <a:r>
              <a:rPr lang="en-US" dirty="0"/>
              <a:t>cultural humility </a:t>
            </a:r>
          </a:p>
        </p:txBody>
      </p:sp>
      <p:sp>
        <p:nvSpPr>
          <p:cNvPr id="4" name="Slide Number Placeholder 3"/>
          <p:cNvSpPr>
            <a:spLocks noGrp="1"/>
          </p:cNvSpPr>
          <p:nvPr>
            <p:ph type="sldNum" sz="quarter" idx="10"/>
          </p:nvPr>
        </p:nvSpPr>
        <p:spPr/>
        <p:txBody>
          <a:bodyPr/>
          <a:lstStyle/>
          <a:p>
            <a:fld id="{DC1EF64E-0CD2-4A73-9FBC-FB78230552CC}" type="slidenum">
              <a:rPr lang="en-US" smtClean="0"/>
              <a:t>8</a:t>
            </a:fld>
            <a:endParaRPr lang="en-US"/>
          </a:p>
        </p:txBody>
      </p:sp>
    </p:spTree>
    <p:extLst>
      <p:ext uri="{BB962C8B-B14F-4D97-AF65-F5344CB8AC3E}">
        <p14:creationId xmlns:p14="http://schemas.microsoft.com/office/powerpoint/2010/main" val="167626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a:p>
            <a:endParaRPr lang="en-US" dirty="0"/>
          </a:p>
          <a:p>
            <a:r>
              <a:rPr lang="en-US" dirty="0"/>
              <a:t>Even if we don’t like how someone</a:t>
            </a:r>
            <a:r>
              <a:rPr lang="en-US" baseline="0" dirty="0"/>
              <a:t> raises child</a:t>
            </a:r>
          </a:p>
          <a:p>
            <a:r>
              <a:rPr lang="en-US" baseline="0" dirty="0"/>
              <a:t>Even if not ideal/what we’d want for our own children</a:t>
            </a:r>
          </a:p>
          <a:p>
            <a:r>
              <a:rPr lang="en-US" baseline="0" dirty="0"/>
              <a:t>-------we don’t necessarily have right to interfere/intervene</a:t>
            </a:r>
            <a:endParaRPr lang="en-US" dirty="0"/>
          </a:p>
        </p:txBody>
      </p:sp>
      <p:sp>
        <p:nvSpPr>
          <p:cNvPr id="4" name="Slide Number Placeholder 3"/>
          <p:cNvSpPr>
            <a:spLocks noGrp="1"/>
          </p:cNvSpPr>
          <p:nvPr>
            <p:ph type="sldNum" sz="quarter" idx="10"/>
          </p:nvPr>
        </p:nvSpPr>
        <p:spPr/>
        <p:txBody>
          <a:bodyPr/>
          <a:lstStyle/>
          <a:p>
            <a:fld id="{DC1EF64E-0CD2-4A73-9FBC-FB78230552CC}" type="slidenum">
              <a:rPr lang="en-US" smtClean="0"/>
              <a:t>9</a:t>
            </a:fld>
            <a:endParaRPr lang="en-US"/>
          </a:p>
        </p:txBody>
      </p:sp>
    </p:spTree>
    <p:extLst>
      <p:ext uri="{BB962C8B-B14F-4D97-AF65-F5344CB8AC3E}">
        <p14:creationId xmlns:p14="http://schemas.microsoft.com/office/powerpoint/2010/main" val="398786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EEEB334-8014-4C70-9FA7-BB08D843A742}" type="datetime1">
              <a:rPr lang="en-US" smtClean="0"/>
              <a:t>4/15/21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068848"/>
      </p:ext>
    </p:extLst>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D40F8A-339E-4EFB-8D62-DDA3F8E0D325}" type="datetime1">
              <a:rPr lang="en-US" smtClean="0"/>
              <a:t>4/15/21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33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EEB334-8014-4C70-9FA7-BB08D843A742}" type="datetime1">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29044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EEB334-8014-4C70-9FA7-BB08D843A742}" type="datetime1">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352001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73923-C1E9-4DFF-8715-1FD1E6FE7A58}" type="datetime1">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3399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EEB334-8014-4C70-9FA7-BB08D843A742}" type="datetime1">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163413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EEB334-8014-4C70-9FA7-BB08D843A742}" type="datetime1">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455039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EEE38-0A2B-4108-9E09-80C99A101020}" type="datetime1">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9284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CD29A-A945-4BE9-A324-32E0F3C8DB6C}" type="datetime1">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4997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9C1EA5-9A6D-DA4F-8352-E8C979FDB84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575107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38FB-8D78-B142-9D6D-CAAF2271C4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EAD1A1-5EEC-934C-8E8D-FAC97529EB89}"/>
              </a:ext>
            </a:extLst>
          </p:cNvPr>
          <p:cNvSpPr>
            <a:spLocks noGrp="1"/>
          </p:cNvSpPr>
          <p:nvPr>
            <p:ph type="dt" sz="half" idx="10"/>
          </p:nvPr>
        </p:nvSpPr>
        <p:spPr/>
        <p:txBody>
          <a:bodyPr/>
          <a:lstStyle/>
          <a:p>
            <a:fld id="{3EEEB334-8014-4C70-9FA7-BB08D843A742}" type="datetime1">
              <a:rPr lang="en-US" smtClean="0"/>
              <a:t>4/15/21</a:t>
            </a:fld>
            <a:endParaRPr lang="en-US" dirty="0"/>
          </a:p>
        </p:txBody>
      </p:sp>
      <p:sp>
        <p:nvSpPr>
          <p:cNvPr id="4" name="Footer Placeholder 3">
            <a:extLst>
              <a:ext uri="{FF2B5EF4-FFF2-40B4-BE49-F238E27FC236}">
                <a16:creationId xmlns:a16="http://schemas.microsoft.com/office/drawing/2014/main" id="{4DD912F1-F20B-934E-9B81-606A7E85E2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5C0937-72F0-AA4F-A83C-ACA30144764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689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19535-548B-48DF-8D57-6D25EAC29990}" type="datetime1">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9073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60A9-8C99-C44F-AB60-62269E958D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A71CB8-2EB8-8740-AC34-226648B47463}"/>
              </a:ext>
            </a:extLst>
          </p:cNvPr>
          <p:cNvSpPr>
            <a:spLocks noGrp="1"/>
          </p:cNvSpPr>
          <p:nvPr>
            <p:ph type="dt" sz="half" idx="10"/>
          </p:nvPr>
        </p:nvSpPr>
        <p:spPr/>
        <p:txBody>
          <a:bodyPr/>
          <a:lstStyle/>
          <a:p>
            <a:fld id="{3EEEB334-8014-4C70-9FA7-BB08D843A742}" type="datetime1">
              <a:rPr lang="en-US" smtClean="0"/>
              <a:t>4/15/21</a:t>
            </a:fld>
            <a:endParaRPr lang="en-US" dirty="0"/>
          </a:p>
        </p:txBody>
      </p:sp>
      <p:sp>
        <p:nvSpPr>
          <p:cNvPr id="4" name="Footer Placeholder 3">
            <a:extLst>
              <a:ext uri="{FF2B5EF4-FFF2-40B4-BE49-F238E27FC236}">
                <a16:creationId xmlns:a16="http://schemas.microsoft.com/office/drawing/2014/main" id="{0F9E4726-A99E-1944-A3D6-297E3FAA7F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7144AAB-AB79-C944-930E-6F404374E91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4206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9C1EA5-9A6D-DA4F-8352-E8C979FDB84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129572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72DF46-1C14-4851-B4E4-9FDC6A89CA0F}" type="datetime1">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634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824AF-6F48-4A54-8D2C-3AA6993E1C7C}" type="datetime1">
              <a:rPr lang="en-US" smtClean="0"/>
              <a:t>4/15/21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914128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C84FBE-2DA9-4DA9-99ED-7CB23901BAF0}" type="datetime1">
              <a:rPr lang="en-US" smtClean="0"/>
              <a:t>4/15/21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89328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AE5F3-65A1-4E79-90C9-38A73DD28EA4}" type="datetime1">
              <a:rPr lang="en-US" smtClean="0"/>
              <a:t>4/15/21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983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D7823A0-9F6F-43A0-9FD8-377353934AA7}" type="datetime1">
              <a:rPr lang="en-US" smtClean="0"/>
              <a:t>4/15/21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98501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589D28-0420-4201-8142-A0ACCA388C3E}" type="datetime1">
              <a:rPr lang="en-US" smtClean="0"/>
              <a:t>4/15/21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20111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986A7B-C49F-431D-9262-B4944254012F}" type="datetime1">
              <a:rPr lang="en-US" smtClean="0"/>
              <a:t>4/15/21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55715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EEB334-8014-4C70-9FA7-BB08D843A742}" type="datetime1">
              <a:rPr lang="en-US" smtClean="0"/>
              <a:t>4/15/21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3006502"/>
      </p:ext>
    </p:extLst>
  </p:cSld>
  <p:clrMap bg1="dk1" tx1="lt1" bg2="dk2" tx2="lt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33" r:id="rId14"/>
    <p:sldLayoutId id="2147484434" r:id="rId15"/>
    <p:sldLayoutId id="2147484435" r:id="rId16"/>
    <p:sldLayoutId id="2147484436" r:id="rId17"/>
    <p:sldLayoutId id="2147484437" r:id="rId18"/>
    <p:sldLayoutId id="2147484438" r:id="rId19"/>
    <p:sldLayoutId id="2147484439" r:id="rId20"/>
    <p:sldLayoutId id="2147484323" r:id="rId21"/>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video" Target="https://www.youtube.com/embed/i9j5QepoALo?feature=oembed"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hyperlink" Target="mailto:Jerry.bruce@georgiacourts.gov" TargetMode="External"/><Relationship Id="rId2" Type="http://schemas.openxmlformats.org/officeDocument/2006/relationships/notesSlide" Target="../notesSlides/notesSlide53.xml"/><Relationship Id="rId1" Type="http://schemas.openxmlformats.org/officeDocument/2006/relationships/slideLayout" Target="../slideLayouts/slideLayout18.xml"/><Relationship Id="rId4" Type="http://schemas.openxmlformats.org/officeDocument/2006/relationships/hyperlink" Target="mailto:atyner@gacasa.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80.png"/><Relationship Id="rId5" Type="http://schemas.openxmlformats.org/officeDocument/2006/relationships/slide" Target="slide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353800" y="295275"/>
            <a:ext cx="838200" cy="768350"/>
          </a:xfrm>
        </p:spPr>
        <p:txBody>
          <a:bodyPr/>
          <a:lstStyle/>
          <a:p>
            <a:fld id="{4FAB73BC-B049-4115-A692-8D63A059BFB8}" type="slidenum">
              <a:rPr lang="en-US" smtClean="0"/>
              <a:t>1</a:t>
            </a:fld>
            <a:endParaRPr lang="en-US" dirty="0"/>
          </a:p>
        </p:txBody>
      </p:sp>
      <p:sp>
        <p:nvSpPr>
          <p:cNvPr id="6" name="TextBox 5">
            <a:extLst>
              <a:ext uri="{FF2B5EF4-FFF2-40B4-BE49-F238E27FC236}">
                <a16:creationId xmlns:a16="http://schemas.microsoft.com/office/drawing/2014/main" id="{A27E06E6-28E1-EA47-8AFC-9396ACC5C6D6}"/>
              </a:ext>
            </a:extLst>
          </p:cNvPr>
          <p:cNvSpPr txBox="1"/>
          <p:nvPr/>
        </p:nvSpPr>
        <p:spPr>
          <a:xfrm>
            <a:off x="221225" y="117986"/>
            <a:ext cx="4129549" cy="1015663"/>
          </a:xfrm>
          <a:prstGeom prst="rect">
            <a:avLst/>
          </a:prstGeom>
          <a:noFill/>
        </p:spPr>
        <p:txBody>
          <a:bodyPr wrap="square" rtlCol="0">
            <a:spAutoFit/>
          </a:bodyPr>
          <a:lstStyle/>
          <a:p>
            <a:r>
              <a:rPr lang="en-US" sz="6000" dirty="0"/>
              <a:t>The </a:t>
            </a:r>
            <a:r>
              <a:rPr lang="en-US" sz="6000" i="1" dirty="0"/>
              <a:t>Promise</a:t>
            </a:r>
            <a:endParaRPr lang="en-US" sz="6000" dirty="0"/>
          </a:p>
        </p:txBody>
      </p:sp>
      <p:sp>
        <p:nvSpPr>
          <p:cNvPr id="12" name="TextBox 11">
            <a:extLst>
              <a:ext uri="{FF2B5EF4-FFF2-40B4-BE49-F238E27FC236}">
                <a16:creationId xmlns:a16="http://schemas.microsoft.com/office/drawing/2014/main" id="{A876CAFC-17EF-B34D-BF49-BF56FD16017B}"/>
              </a:ext>
            </a:extLst>
          </p:cNvPr>
          <p:cNvSpPr txBox="1"/>
          <p:nvPr/>
        </p:nvSpPr>
        <p:spPr>
          <a:xfrm>
            <a:off x="6843252" y="5547062"/>
            <a:ext cx="5058696" cy="1015663"/>
          </a:xfrm>
          <a:prstGeom prst="rect">
            <a:avLst/>
          </a:prstGeom>
          <a:noFill/>
        </p:spPr>
        <p:txBody>
          <a:bodyPr wrap="square" rtlCol="0">
            <a:spAutoFit/>
          </a:bodyPr>
          <a:lstStyle/>
          <a:p>
            <a:r>
              <a:rPr lang="en-US" sz="6000" dirty="0"/>
              <a:t>Of Permanency</a:t>
            </a:r>
          </a:p>
        </p:txBody>
      </p:sp>
      <p:sp>
        <p:nvSpPr>
          <p:cNvPr id="2" name="TextBox 1">
            <a:extLst>
              <a:ext uri="{FF2B5EF4-FFF2-40B4-BE49-F238E27FC236}">
                <a16:creationId xmlns:a16="http://schemas.microsoft.com/office/drawing/2014/main" id="{3FBF8198-A599-9845-8553-8EE1A2D55BD3}"/>
              </a:ext>
            </a:extLst>
          </p:cNvPr>
          <p:cNvSpPr txBox="1"/>
          <p:nvPr/>
        </p:nvSpPr>
        <p:spPr>
          <a:xfrm>
            <a:off x="3362632" y="-16370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7407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641138" y="5870575"/>
            <a:ext cx="550862" cy="377825"/>
          </a:xfrm>
        </p:spPr>
        <p:txBody>
          <a:bodyPr/>
          <a:lstStyle/>
          <a:p>
            <a:fld id="{867E5644-1E61-4311-A31E-84CB9C7AA8A9}" type="slidenum">
              <a:rPr lang="en-US" smtClean="0"/>
              <a:t>10</a:t>
            </a:fld>
            <a:endParaRPr lang="en-US" dirty="0"/>
          </a:p>
        </p:txBody>
      </p:sp>
      <p:pic>
        <p:nvPicPr>
          <p:cNvPr id="7" name="Picture 6"/>
          <p:cNvPicPr>
            <a:picLocks noChangeAspect="1"/>
          </p:cNvPicPr>
          <p:nvPr/>
        </p:nvPicPr>
        <p:blipFill rotWithShape="1">
          <a:blip r:embed="rId3"/>
          <a:srcRect l="40257" t="30482" r="14664" b="24356"/>
          <a:stretch/>
        </p:blipFill>
        <p:spPr>
          <a:xfrm>
            <a:off x="0" y="0"/>
            <a:ext cx="12192000" cy="6845885"/>
          </a:xfrm>
          <a:prstGeom prst="rect">
            <a:avLst/>
          </a:prstGeom>
        </p:spPr>
      </p:pic>
    </p:spTree>
    <p:extLst>
      <p:ext uri="{BB962C8B-B14F-4D97-AF65-F5344CB8AC3E}">
        <p14:creationId xmlns:p14="http://schemas.microsoft.com/office/powerpoint/2010/main" val="86041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6807" y="0"/>
            <a:ext cx="10131425" cy="1456267"/>
          </a:xfrm>
        </p:spPr>
        <p:txBody>
          <a:bodyPr/>
          <a:lstStyle/>
          <a:p>
            <a:r>
              <a:rPr lang="en-US" dirty="0"/>
              <a:t>Minimum sufficient level of care</a:t>
            </a:r>
          </a:p>
        </p:txBody>
      </p:sp>
      <p:sp>
        <p:nvSpPr>
          <p:cNvPr id="6" name="Content Placeholder 5"/>
          <p:cNvSpPr>
            <a:spLocks noGrp="1"/>
          </p:cNvSpPr>
          <p:nvPr>
            <p:ph idx="4294967295"/>
          </p:nvPr>
        </p:nvSpPr>
        <p:spPr>
          <a:xfrm>
            <a:off x="254833" y="854439"/>
            <a:ext cx="11937167" cy="6381387"/>
          </a:xfrm>
        </p:spPr>
        <p:txBody>
          <a:bodyPr>
            <a:normAutofit/>
          </a:bodyPr>
          <a:lstStyle/>
          <a:p>
            <a:pPr lvl="1"/>
            <a:r>
              <a:rPr lang="en-US" sz="3200" dirty="0"/>
              <a:t>Providing for the child’s physical, emotional, and developmental needs at a basic level</a:t>
            </a:r>
          </a:p>
          <a:p>
            <a:pPr lvl="1"/>
            <a:r>
              <a:rPr lang="en-US" sz="3200" dirty="0"/>
              <a:t>Set of minimum conditions, not ideal situation</a:t>
            </a:r>
          </a:p>
          <a:p>
            <a:pPr lvl="1"/>
            <a:r>
              <a:rPr lang="en-US" sz="3200" dirty="0"/>
              <a:t>Remains the same when considering both removal and reunification</a:t>
            </a:r>
          </a:p>
          <a:p>
            <a:pPr lvl="1"/>
            <a:r>
              <a:rPr lang="en-US" sz="3200" dirty="0"/>
              <a:t>Perceive the family through a resource lens</a:t>
            </a:r>
          </a:p>
          <a:p>
            <a:pPr marL="457200" lvl="1" indent="0">
              <a:buNone/>
            </a:pPr>
            <a:endParaRPr lang="en-US" sz="2000" dirty="0"/>
          </a:p>
          <a:p>
            <a:pPr lvl="1"/>
            <a:endParaRPr lang="en-US" dirty="0"/>
          </a:p>
          <a:p>
            <a:endParaRPr lang="en-US" dirty="0"/>
          </a:p>
        </p:txBody>
      </p:sp>
      <p:sp>
        <p:nvSpPr>
          <p:cNvPr id="2" name="Slide Number Placeholder 1"/>
          <p:cNvSpPr>
            <a:spLocks noGrp="1"/>
          </p:cNvSpPr>
          <p:nvPr>
            <p:ph type="sldNum" sz="quarter" idx="4294967295"/>
          </p:nvPr>
        </p:nvSpPr>
        <p:spPr>
          <a:xfrm>
            <a:off x="11641138" y="5870575"/>
            <a:ext cx="550862" cy="377825"/>
          </a:xfrm>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235243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1" y="259080"/>
            <a:ext cx="9552305" cy="1456267"/>
          </a:xfrm>
        </p:spPr>
        <p:txBody>
          <a:bodyPr/>
          <a:lstStyle/>
          <a:p>
            <a:r>
              <a:rPr lang="en-US" dirty="0"/>
              <a:t>Case plan is the roadmap home</a:t>
            </a:r>
          </a:p>
        </p:txBody>
      </p:sp>
      <p:sp>
        <p:nvSpPr>
          <p:cNvPr id="3" name="Content Placeholder 2"/>
          <p:cNvSpPr>
            <a:spLocks noGrp="1"/>
          </p:cNvSpPr>
          <p:nvPr>
            <p:ph idx="4294967295"/>
          </p:nvPr>
        </p:nvSpPr>
        <p:spPr>
          <a:xfrm>
            <a:off x="929641" y="1478280"/>
            <a:ext cx="11262360" cy="4830445"/>
          </a:xfrm>
        </p:spPr>
        <p:txBody>
          <a:bodyPr>
            <a:normAutofit/>
          </a:bodyPr>
          <a:lstStyle/>
          <a:p>
            <a:r>
              <a:rPr lang="en-US" sz="2800" dirty="0">
                <a:cs typeface="Times New Roman" pitchFamily="18" charset="0"/>
              </a:rPr>
              <a:t>Based on the findings made at Adjudication</a:t>
            </a:r>
          </a:p>
          <a:p>
            <a:r>
              <a:rPr lang="en-US" sz="2800" dirty="0">
                <a:cs typeface="Times New Roman" pitchFamily="18" charset="0"/>
              </a:rPr>
              <a:t>Focused on safety concerns</a:t>
            </a:r>
          </a:p>
          <a:p>
            <a:r>
              <a:rPr lang="en-US" sz="2800" dirty="0">
                <a:cs typeface="Times New Roman" pitchFamily="18" charset="0"/>
              </a:rPr>
              <a:t>Individualized </a:t>
            </a:r>
          </a:p>
          <a:p>
            <a:pPr marL="0" indent="0">
              <a:buNone/>
            </a:pPr>
            <a:endParaRPr lang="en-US" sz="2800" dirty="0">
              <a:cs typeface="Times New Roman" pitchFamily="18" charset="0"/>
            </a:endParaRPr>
          </a:p>
          <a:p>
            <a:endParaRPr lang="en-US" dirty="0"/>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54423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07" y="565785"/>
            <a:ext cx="10131425" cy="698500"/>
          </a:xfrm>
        </p:spPr>
        <p:txBody>
          <a:bodyPr>
            <a:normAutofit fontScale="90000"/>
          </a:bodyPr>
          <a:lstStyle/>
          <a:p>
            <a:r>
              <a:rPr lang="en-US" dirty="0"/>
              <a:t>Family Time can make or break a plan</a:t>
            </a:r>
            <a:br>
              <a:rPr lang="en-US" dirty="0"/>
            </a:br>
            <a:endParaRPr lang="en-US" dirty="0"/>
          </a:p>
        </p:txBody>
      </p:sp>
      <p:sp>
        <p:nvSpPr>
          <p:cNvPr id="3" name="Content Placeholder 2"/>
          <p:cNvSpPr>
            <a:spLocks noGrp="1"/>
          </p:cNvSpPr>
          <p:nvPr>
            <p:ph idx="4294967295"/>
          </p:nvPr>
        </p:nvSpPr>
        <p:spPr>
          <a:xfrm>
            <a:off x="626781" y="1455102"/>
            <a:ext cx="7482898" cy="5000625"/>
          </a:xfrm>
        </p:spPr>
        <p:txBody>
          <a:bodyPr>
            <a:normAutofit lnSpcReduction="10000"/>
          </a:bodyPr>
          <a:lstStyle/>
          <a:p>
            <a:r>
              <a:rPr lang="en-US" sz="2800" dirty="0">
                <a:cs typeface="Times New Roman" pitchFamily="18" charset="0"/>
              </a:rPr>
              <a:t>Visitation: period of access to a child by the parent, guardian, legal custodian, sibling or other relative or any person who has demonstrated an ongoing commitment to child </a:t>
            </a:r>
          </a:p>
          <a:p>
            <a:r>
              <a:rPr lang="en-US" sz="2800" dirty="0">
                <a:cs typeface="Times New Roman" pitchFamily="18" charset="0"/>
              </a:rPr>
              <a:t>Court must order reasonable visitation that is consistent with the age and development needs of a child if it is in BIC</a:t>
            </a:r>
          </a:p>
          <a:p>
            <a:pPr lvl="1"/>
            <a:r>
              <a:rPr lang="en-US" sz="2400" dirty="0">
                <a:cs typeface="Times New Roman" pitchFamily="18" charset="0"/>
              </a:rPr>
              <a:t>shall specify frequency, duration and terms</a:t>
            </a:r>
          </a:p>
          <a:p>
            <a:r>
              <a:rPr lang="en-US" sz="2800" dirty="0">
                <a:cs typeface="Times New Roman" pitchFamily="18" charset="0"/>
              </a:rPr>
              <a:t>Presumption that visitation shall be unsupervised unless court finds that unsupervised visits are not in the best interests</a:t>
            </a:r>
          </a:p>
          <a:p>
            <a:endParaRPr lang="en-US" dirty="0"/>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13</a:t>
            </a:fld>
            <a:endParaRPr lang="en-US" dirty="0"/>
          </a:p>
        </p:txBody>
      </p:sp>
      <p:pic>
        <p:nvPicPr>
          <p:cNvPr id="5" name="Picture 4"/>
          <p:cNvPicPr>
            <a:picLocks noChangeAspect="1"/>
          </p:cNvPicPr>
          <p:nvPr/>
        </p:nvPicPr>
        <p:blipFill rotWithShape="1">
          <a:blip r:embed="rId3"/>
          <a:srcRect l="36535" t="19291" r="35792" b="15136"/>
          <a:stretch/>
        </p:blipFill>
        <p:spPr>
          <a:xfrm>
            <a:off x="8443600" y="915035"/>
            <a:ext cx="3273126" cy="4362773"/>
          </a:xfrm>
          <a:prstGeom prst="rect">
            <a:avLst/>
          </a:prstGeom>
        </p:spPr>
      </p:pic>
    </p:spTree>
    <p:extLst>
      <p:ext uri="{BB962C8B-B14F-4D97-AF65-F5344CB8AC3E}">
        <p14:creationId xmlns:p14="http://schemas.microsoft.com/office/powerpoint/2010/main" val="142166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3CE719-B98C-4D08-A685-1FB06CDBB0C4}"/>
              </a:ext>
            </a:extLst>
          </p:cNvPr>
          <p:cNvSpPr>
            <a:spLocks noGrp="1"/>
          </p:cNvSpPr>
          <p:nvPr>
            <p:ph type="title"/>
          </p:nvPr>
        </p:nvSpPr>
        <p:spPr>
          <a:xfrm>
            <a:off x="1659194" y="2700866"/>
            <a:ext cx="10131425" cy="1456267"/>
          </a:xfrm>
        </p:spPr>
        <p:txBody>
          <a:bodyPr>
            <a:normAutofit fontScale="90000"/>
          </a:bodyPr>
          <a:lstStyle/>
          <a:p>
            <a:r>
              <a:rPr lang="en-US" sz="5400" dirty="0"/>
              <a:t>We do not truly celebrate reunification.</a:t>
            </a:r>
            <a:br>
              <a:rPr lang="en-US" sz="5400" dirty="0"/>
            </a:br>
            <a:br>
              <a:rPr lang="en-US" sz="5400" dirty="0"/>
            </a:br>
            <a:r>
              <a:rPr lang="en-US" sz="5400" dirty="0"/>
              <a:t>We tolerate it.</a:t>
            </a:r>
            <a:endParaRPr lang="en-US" sz="2200" dirty="0"/>
          </a:p>
        </p:txBody>
      </p:sp>
      <p:sp>
        <p:nvSpPr>
          <p:cNvPr id="4" name="Slide Number Placeholder 3">
            <a:extLst>
              <a:ext uri="{FF2B5EF4-FFF2-40B4-BE49-F238E27FC236}">
                <a16:creationId xmlns:a16="http://schemas.microsoft.com/office/drawing/2014/main" id="{4D20F300-3550-4A6C-81BC-42142E5E9139}"/>
              </a:ext>
            </a:extLst>
          </p:cNvPr>
          <p:cNvSpPr>
            <a:spLocks noGrp="1"/>
          </p:cNvSpPr>
          <p:nvPr>
            <p:ph type="sldNum" sz="quarter" idx="4294967295"/>
          </p:nvPr>
        </p:nvSpPr>
        <p:spPr>
          <a:xfrm>
            <a:off x="11641138" y="5870575"/>
            <a:ext cx="550862" cy="377825"/>
          </a:xfrm>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168802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174283-3807-4D4C-87A6-1CB5D0FBEABD}"/>
              </a:ext>
            </a:extLst>
          </p:cNvPr>
          <p:cNvPicPr>
            <a:picLocks noChangeAspect="1"/>
          </p:cNvPicPr>
          <p:nvPr/>
        </p:nvPicPr>
        <p:blipFill>
          <a:blip r:embed="rId2"/>
          <a:stretch>
            <a:fillRect/>
          </a:stretch>
        </p:blipFill>
        <p:spPr>
          <a:xfrm>
            <a:off x="3511519" y="0"/>
            <a:ext cx="5168962" cy="6888710"/>
          </a:xfrm>
          <a:prstGeom prst="rect">
            <a:avLst/>
          </a:prstGeom>
        </p:spPr>
      </p:pic>
    </p:spTree>
    <p:extLst>
      <p:ext uri="{BB962C8B-B14F-4D97-AF65-F5344CB8AC3E}">
        <p14:creationId xmlns:p14="http://schemas.microsoft.com/office/powerpoint/2010/main" val="349234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Impacting Reunification</a:t>
            </a:r>
          </a:p>
        </p:txBody>
      </p:sp>
      <p:sp>
        <p:nvSpPr>
          <p:cNvPr id="3" name="Content Placeholder 2"/>
          <p:cNvSpPr>
            <a:spLocks noGrp="1"/>
          </p:cNvSpPr>
          <p:nvPr>
            <p:ph idx="4294967295"/>
          </p:nvPr>
        </p:nvSpPr>
        <p:spPr>
          <a:xfrm>
            <a:off x="2164020" y="2536877"/>
            <a:ext cx="5800110" cy="2684052"/>
          </a:xfrm>
        </p:spPr>
        <p:txBody>
          <a:bodyPr>
            <a:normAutofit lnSpcReduction="10000"/>
          </a:bodyPr>
          <a:lstStyle/>
          <a:p>
            <a:r>
              <a:rPr lang="en-US" sz="2800" dirty="0"/>
              <a:t>Substance Use Disorder</a:t>
            </a:r>
          </a:p>
          <a:p>
            <a:pPr lvl="1"/>
            <a:endParaRPr lang="en-US" sz="2800" dirty="0"/>
          </a:p>
          <a:p>
            <a:r>
              <a:rPr lang="en-US" sz="2800" dirty="0"/>
              <a:t>Mental Health and Disabilities</a:t>
            </a:r>
          </a:p>
          <a:p>
            <a:pPr marL="457200" lvl="1" indent="0">
              <a:buNone/>
            </a:pPr>
            <a:endParaRPr lang="en-US" sz="2800" dirty="0"/>
          </a:p>
          <a:p>
            <a:r>
              <a:rPr lang="en-US" sz="2800" dirty="0"/>
              <a:t>Harms of Long-Term Foster Care</a:t>
            </a:r>
          </a:p>
          <a:p>
            <a:endParaRPr lang="en-US" dirty="0"/>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82087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55B4192-544D-474F-9D9C-03D7834EC517}"/>
              </a:ext>
            </a:extLst>
          </p:cNvPr>
          <p:cNvGraphicFramePr/>
          <p:nvPr>
            <p:extLst>
              <p:ext uri="{D42A27DB-BD31-4B8C-83A1-F6EECF244321}">
                <p14:modId xmlns:p14="http://schemas.microsoft.com/office/powerpoint/2010/main" val="1477894258"/>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120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18</a:t>
            </a:fld>
            <a:endParaRPr lang="en-US" dirty="0"/>
          </a:p>
        </p:txBody>
      </p:sp>
      <p:sp>
        <p:nvSpPr>
          <p:cNvPr id="6" name="Title 1">
            <a:extLst>
              <a:ext uri="{FF2B5EF4-FFF2-40B4-BE49-F238E27FC236}">
                <a16:creationId xmlns:a16="http://schemas.microsoft.com/office/drawing/2014/main" id="{B08F4FA2-9802-6A46-9BF1-9509F772B5CE}"/>
              </a:ext>
            </a:extLst>
          </p:cNvPr>
          <p:cNvSpPr txBox="1">
            <a:spLocks/>
          </p:cNvSpPr>
          <p:nvPr/>
        </p:nvSpPr>
        <p:spPr>
          <a:xfrm>
            <a:off x="1030287" y="767135"/>
            <a:ext cx="10131425" cy="1885882"/>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PARENTS ARE NOT GENERALLY RESPONSIBLE FOR FAILURES TO REUNIFY UNTIL EVIDENCE-BASED SERVICES HAVE BEEN PROVIDED.</a:t>
            </a:r>
          </a:p>
        </p:txBody>
      </p:sp>
      <p:sp>
        <p:nvSpPr>
          <p:cNvPr id="7" name="Title 1">
            <a:extLst>
              <a:ext uri="{FF2B5EF4-FFF2-40B4-BE49-F238E27FC236}">
                <a16:creationId xmlns:a16="http://schemas.microsoft.com/office/drawing/2014/main" id="{41572A51-2047-9440-A3D3-2D29E9482180}"/>
              </a:ext>
            </a:extLst>
          </p:cNvPr>
          <p:cNvSpPr txBox="1">
            <a:spLocks/>
          </p:cNvSpPr>
          <p:nvPr/>
        </p:nvSpPr>
        <p:spPr>
          <a:xfrm>
            <a:off x="1030287" y="3108098"/>
            <a:ext cx="10131425" cy="1885882"/>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If evidence-based services are not available or not provided, the parent should suffer no adverse consequences related to that service.</a:t>
            </a:r>
          </a:p>
        </p:txBody>
      </p:sp>
    </p:spTree>
    <p:extLst>
      <p:ext uri="{BB962C8B-B14F-4D97-AF65-F5344CB8AC3E}">
        <p14:creationId xmlns:p14="http://schemas.microsoft.com/office/powerpoint/2010/main" val="17806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4" y="41361"/>
            <a:ext cx="10131425" cy="1456267"/>
          </a:xfrm>
        </p:spPr>
        <p:txBody>
          <a:bodyPr/>
          <a:lstStyle/>
          <a:p>
            <a:r>
              <a:rPr lang="en-US" dirty="0"/>
              <a:t>Why is long-term foster care bad for kids?	</a:t>
            </a:r>
          </a:p>
        </p:txBody>
      </p:sp>
      <p:sp>
        <p:nvSpPr>
          <p:cNvPr id="3" name="Content Placeholder 2"/>
          <p:cNvSpPr>
            <a:spLocks noGrp="1"/>
          </p:cNvSpPr>
          <p:nvPr>
            <p:ph idx="4294967295"/>
          </p:nvPr>
        </p:nvSpPr>
        <p:spPr>
          <a:xfrm>
            <a:off x="779489" y="1214202"/>
            <a:ext cx="9913091" cy="5348829"/>
          </a:xfrm>
        </p:spPr>
        <p:txBody>
          <a:bodyPr>
            <a:normAutofit/>
          </a:bodyPr>
          <a:lstStyle/>
          <a:p>
            <a:pPr marL="457200" indent="-457200">
              <a:buFont typeface="+mj-lt"/>
              <a:buAutoNum type="arabicPeriod"/>
            </a:pPr>
            <a:r>
              <a:rPr lang="en-US" sz="3600" dirty="0"/>
              <a:t>Foster Care Placements Are Not Stable</a:t>
            </a:r>
          </a:p>
          <a:p>
            <a:pPr marL="457200" indent="-457200">
              <a:buFont typeface="+mj-lt"/>
              <a:buAutoNum type="arabicPeriod"/>
            </a:pPr>
            <a:r>
              <a:rPr lang="en-US" sz="3600" dirty="0"/>
              <a:t>Foster Care Placements Often Cut Children Off From Their Parents And Family.</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356461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4300" dirty="0"/>
              <a:t>Not a single child more; not a single day more...</a:t>
            </a:r>
          </a:p>
        </p:txBody>
      </p:sp>
      <p:sp>
        <p:nvSpPr>
          <p:cNvPr id="10" name="Content Placeholder 9"/>
          <p:cNvSpPr>
            <a:spLocks noGrp="1"/>
          </p:cNvSpPr>
          <p:nvPr>
            <p:ph idx="4294967295"/>
          </p:nvPr>
        </p:nvSpPr>
        <p:spPr>
          <a:xfrm>
            <a:off x="1066800" y="2225675"/>
            <a:ext cx="10058400" cy="4022725"/>
          </a:xfrm>
        </p:spPr>
        <p:txBody>
          <a:bodyPr>
            <a:normAutofit/>
          </a:bodyPr>
          <a:lstStyle/>
          <a:p>
            <a:pPr marL="0" indent="0" algn="ctr">
              <a:buNone/>
            </a:pPr>
            <a:r>
              <a:rPr lang="en-US" sz="4800" dirty="0"/>
              <a:t>Every time you touch a case file or go to court, think, ‘What would it take to the get the child home [or in a permanent placement] today??’ </a:t>
            </a:r>
          </a:p>
          <a:p>
            <a:endParaRPr lang="en-US" dirty="0"/>
          </a:p>
          <a:p>
            <a:endParaRPr lang="en-US" dirty="0"/>
          </a:p>
        </p:txBody>
      </p:sp>
      <p:sp>
        <p:nvSpPr>
          <p:cNvPr id="2" name="Slide Number Placeholder 1"/>
          <p:cNvSpPr>
            <a:spLocks noGrp="1"/>
          </p:cNvSpPr>
          <p:nvPr>
            <p:ph type="sldNum" sz="quarter" idx="4294967295"/>
          </p:nvPr>
        </p:nvSpPr>
        <p:spPr>
          <a:xfrm>
            <a:off x="11641138" y="5870575"/>
            <a:ext cx="550862" cy="377825"/>
          </a:xfrm>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30718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4" y="41361"/>
            <a:ext cx="11631613" cy="1456267"/>
          </a:xfrm>
        </p:spPr>
        <p:txBody>
          <a:bodyPr/>
          <a:lstStyle/>
          <a:p>
            <a:pPr algn="ctr"/>
            <a:r>
              <a:rPr lang="en-US" dirty="0"/>
              <a:t>Placement (IN)Stability: 10/19-09/20		</a:t>
            </a:r>
          </a:p>
        </p:txBody>
      </p:sp>
      <p:graphicFrame>
        <p:nvGraphicFramePr>
          <p:cNvPr id="5" name="Content Placeholder 4">
            <a:extLst>
              <a:ext uri="{FF2B5EF4-FFF2-40B4-BE49-F238E27FC236}">
                <a16:creationId xmlns:a16="http://schemas.microsoft.com/office/drawing/2014/main" id="{491B4700-BBC3-ED45-B298-9A52BF95332C}"/>
              </a:ext>
            </a:extLst>
          </p:cNvPr>
          <p:cNvGraphicFramePr>
            <a:graphicFrameLocks noGrp="1"/>
          </p:cNvGraphicFramePr>
          <p:nvPr>
            <p:ph idx="4294967295"/>
            <p:extLst>
              <p:ext uri="{D42A27DB-BD31-4B8C-83A1-F6EECF244321}">
                <p14:modId xmlns:p14="http://schemas.microsoft.com/office/powerpoint/2010/main" val="2217676827"/>
              </p:ext>
            </p:extLst>
          </p:nvPr>
        </p:nvGraphicFramePr>
        <p:xfrm>
          <a:off x="415528" y="2175341"/>
          <a:ext cx="11360945" cy="3017520"/>
        </p:xfrm>
        <a:graphic>
          <a:graphicData uri="http://schemas.openxmlformats.org/drawingml/2006/table">
            <a:tbl>
              <a:tblPr firstRow="1" bandRow="1">
                <a:tableStyleId>{5C22544A-7EE6-4342-B048-85BDC9FD1C3A}</a:tableStyleId>
              </a:tblPr>
              <a:tblGrid>
                <a:gridCol w="2272189">
                  <a:extLst>
                    <a:ext uri="{9D8B030D-6E8A-4147-A177-3AD203B41FA5}">
                      <a16:colId xmlns:a16="http://schemas.microsoft.com/office/drawing/2014/main" val="53648733"/>
                    </a:ext>
                  </a:extLst>
                </a:gridCol>
                <a:gridCol w="2272189">
                  <a:extLst>
                    <a:ext uri="{9D8B030D-6E8A-4147-A177-3AD203B41FA5}">
                      <a16:colId xmlns:a16="http://schemas.microsoft.com/office/drawing/2014/main" val="2955770344"/>
                    </a:ext>
                  </a:extLst>
                </a:gridCol>
                <a:gridCol w="2272189">
                  <a:extLst>
                    <a:ext uri="{9D8B030D-6E8A-4147-A177-3AD203B41FA5}">
                      <a16:colId xmlns:a16="http://schemas.microsoft.com/office/drawing/2014/main" val="709560878"/>
                    </a:ext>
                  </a:extLst>
                </a:gridCol>
                <a:gridCol w="2272189">
                  <a:extLst>
                    <a:ext uri="{9D8B030D-6E8A-4147-A177-3AD203B41FA5}">
                      <a16:colId xmlns:a16="http://schemas.microsoft.com/office/drawing/2014/main" val="3079352484"/>
                    </a:ext>
                  </a:extLst>
                </a:gridCol>
                <a:gridCol w="2272189">
                  <a:extLst>
                    <a:ext uri="{9D8B030D-6E8A-4147-A177-3AD203B41FA5}">
                      <a16:colId xmlns:a16="http://schemas.microsoft.com/office/drawing/2014/main" val="123291596"/>
                    </a:ext>
                  </a:extLst>
                </a:gridCol>
              </a:tblGrid>
              <a:tr h="384269">
                <a:tc>
                  <a:txBody>
                    <a:bodyPr/>
                    <a:lstStyle/>
                    <a:p>
                      <a:pPr algn="ctr"/>
                      <a:endParaRPr lang="en-US" sz="2800" dirty="0">
                        <a:solidFill>
                          <a:schemeClr val="bg1"/>
                        </a:solidFill>
                      </a:endParaRPr>
                    </a:p>
                  </a:txBody>
                  <a:tcPr/>
                </a:tc>
                <a:tc>
                  <a:txBody>
                    <a:bodyPr/>
                    <a:lstStyle/>
                    <a:p>
                      <a:pPr algn="ctr"/>
                      <a:r>
                        <a:rPr lang="en-US" sz="2800" dirty="0">
                          <a:solidFill>
                            <a:schemeClr val="bg1"/>
                          </a:solidFill>
                        </a:rPr>
                        <a:t>Bartow</a:t>
                      </a:r>
                    </a:p>
                  </a:txBody>
                  <a:tcPr/>
                </a:tc>
                <a:tc>
                  <a:txBody>
                    <a:bodyPr/>
                    <a:lstStyle/>
                    <a:p>
                      <a:pPr algn="ctr"/>
                      <a:r>
                        <a:rPr lang="en-US" sz="2800" dirty="0">
                          <a:solidFill>
                            <a:schemeClr val="bg1"/>
                          </a:solidFill>
                        </a:rPr>
                        <a:t>Gordon</a:t>
                      </a:r>
                    </a:p>
                  </a:txBody>
                  <a:tcPr/>
                </a:tc>
                <a:tc>
                  <a:txBody>
                    <a:bodyPr/>
                    <a:lstStyle/>
                    <a:p>
                      <a:pPr algn="ctr"/>
                      <a:r>
                        <a:rPr lang="en-US" sz="2800" dirty="0" err="1">
                          <a:solidFill>
                            <a:schemeClr val="bg1"/>
                          </a:solidFill>
                        </a:rPr>
                        <a:t>Paulding</a:t>
                      </a:r>
                      <a:endParaRPr lang="en-US" sz="2800" dirty="0">
                        <a:solidFill>
                          <a:schemeClr val="bg1"/>
                        </a:solidFill>
                      </a:endParaRPr>
                    </a:p>
                  </a:txBody>
                  <a:tcPr/>
                </a:tc>
                <a:tc>
                  <a:txBody>
                    <a:bodyPr/>
                    <a:lstStyle/>
                    <a:p>
                      <a:pPr algn="ctr"/>
                      <a:r>
                        <a:rPr lang="en-US" sz="2800" dirty="0">
                          <a:solidFill>
                            <a:schemeClr val="bg1"/>
                          </a:solidFill>
                        </a:rPr>
                        <a:t>State</a:t>
                      </a:r>
                    </a:p>
                  </a:txBody>
                  <a:tcPr/>
                </a:tc>
                <a:extLst>
                  <a:ext uri="{0D108BD9-81ED-4DB2-BD59-A6C34878D82A}">
                    <a16:rowId xmlns:a16="http://schemas.microsoft.com/office/drawing/2014/main" val="1426636878"/>
                  </a:ext>
                </a:extLst>
              </a:tr>
              <a:tr h="370840">
                <a:tc>
                  <a:txBody>
                    <a:bodyPr/>
                    <a:lstStyle/>
                    <a:p>
                      <a:pPr algn="ctr"/>
                      <a:r>
                        <a:rPr lang="en-US" sz="2800" dirty="0">
                          <a:solidFill>
                            <a:schemeClr val="bg1"/>
                          </a:solidFill>
                        </a:rPr>
                        <a:t>Placement moves 1</a:t>
                      </a:r>
                      <a:r>
                        <a:rPr lang="en-US" sz="2800" baseline="30000" dirty="0">
                          <a:solidFill>
                            <a:schemeClr val="bg1"/>
                          </a:solidFill>
                        </a:rPr>
                        <a:t>st</a:t>
                      </a:r>
                      <a:r>
                        <a:rPr lang="en-US" sz="2800" dirty="0">
                          <a:solidFill>
                            <a:schemeClr val="bg1"/>
                          </a:solidFill>
                        </a:rPr>
                        <a:t> year</a:t>
                      </a:r>
                    </a:p>
                  </a:txBody>
                  <a:tcPr/>
                </a:tc>
                <a:tc>
                  <a:txBody>
                    <a:bodyPr/>
                    <a:lstStyle/>
                    <a:p>
                      <a:pPr algn="ctr"/>
                      <a:r>
                        <a:rPr lang="en-US" sz="2800" dirty="0">
                          <a:solidFill>
                            <a:schemeClr val="bg1"/>
                          </a:solidFill>
                        </a:rPr>
                        <a:t>2 per 10k</a:t>
                      </a:r>
                    </a:p>
                  </a:txBody>
                  <a:tcPr/>
                </a:tc>
                <a:tc>
                  <a:txBody>
                    <a:bodyPr/>
                    <a:lstStyle/>
                    <a:p>
                      <a:pPr algn="ctr"/>
                      <a:r>
                        <a:rPr lang="en-US" sz="2800" dirty="0">
                          <a:solidFill>
                            <a:schemeClr val="bg1"/>
                          </a:solidFill>
                        </a:rPr>
                        <a:t>2.8</a:t>
                      </a:r>
                    </a:p>
                  </a:txBody>
                  <a:tcPr/>
                </a:tc>
                <a:tc>
                  <a:txBody>
                    <a:bodyPr/>
                    <a:lstStyle/>
                    <a:p>
                      <a:pPr algn="ctr"/>
                      <a:r>
                        <a:rPr lang="en-US" sz="2800" dirty="0">
                          <a:solidFill>
                            <a:schemeClr val="bg1"/>
                          </a:solidFill>
                        </a:rPr>
                        <a:t>4.7</a:t>
                      </a:r>
                    </a:p>
                  </a:txBody>
                  <a:tcPr/>
                </a:tc>
                <a:tc>
                  <a:txBody>
                    <a:bodyPr/>
                    <a:lstStyle/>
                    <a:p>
                      <a:pPr algn="ctr"/>
                      <a:r>
                        <a:rPr lang="en-US" sz="2800" dirty="0">
                          <a:solidFill>
                            <a:schemeClr val="bg1"/>
                          </a:solidFill>
                        </a:rPr>
                        <a:t>3.8</a:t>
                      </a:r>
                    </a:p>
                  </a:txBody>
                  <a:tcPr/>
                </a:tc>
                <a:extLst>
                  <a:ext uri="{0D108BD9-81ED-4DB2-BD59-A6C34878D82A}">
                    <a16:rowId xmlns:a16="http://schemas.microsoft.com/office/drawing/2014/main" val="2921559212"/>
                  </a:ext>
                </a:extLst>
              </a:tr>
              <a:tr h="370840">
                <a:tc>
                  <a:txBody>
                    <a:bodyPr/>
                    <a:lstStyle/>
                    <a:p>
                      <a:pPr algn="ctr"/>
                      <a:r>
                        <a:rPr lang="en-US" sz="2800" dirty="0">
                          <a:solidFill>
                            <a:schemeClr val="bg1"/>
                          </a:solidFill>
                        </a:rPr>
                        <a:t>Away</a:t>
                      </a:r>
                    </a:p>
                  </a:txBody>
                  <a:tcPr/>
                </a:tc>
                <a:tc>
                  <a:txBody>
                    <a:bodyPr/>
                    <a:lstStyle/>
                    <a:p>
                      <a:pPr algn="ctr"/>
                      <a:r>
                        <a:rPr lang="en-US" sz="2800" dirty="0">
                          <a:solidFill>
                            <a:schemeClr val="bg1"/>
                          </a:solidFill>
                        </a:rPr>
                        <a:t>17%</a:t>
                      </a:r>
                    </a:p>
                  </a:txBody>
                  <a:tcPr/>
                </a:tc>
                <a:tc>
                  <a:txBody>
                    <a:bodyPr/>
                    <a:lstStyle/>
                    <a:p>
                      <a:pPr algn="ctr"/>
                      <a:r>
                        <a:rPr lang="en-US" sz="2800" dirty="0">
                          <a:solidFill>
                            <a:schemeClr val="bg1"/>
                          </a:solidFill>
                        </a:rPr>
                        <a:t>17%</a:t>
                      </a:r>
                    </a:p>
                  </a:txBody>
                  <a:tcPr/>
                </a:tc>
                <a:tc>
                  <a:txBody>
                    <a:bodyPr/>
                    <a:lstStyle/>
                    <a:p>
                      <a:pPr algn="ctr"/>
                      <a:r>
                        <a:rPr lang="en-US" sz="2800" dirty="0">
                          <a:solidFill>
                            <a:schemeClr val="bg1"/>
                          </a:solidFill>
                        </a:rPr>
                        <a:t>20%</a:t>
                      </a:r>
                    </a:p>
                  </a:txBody>
                  <a:tcPr/>
                </a:tc>
                <a:tc>
                  <a:txBody>
                    <a:bodyPr/>
                    <a:lstStyle/>
                    <a:p>
                      <a:pPr algn="ctr"/>
                      <a:r>
                        <a:rPr lang="en-US" sz="2800" dirty="0">
                          <a:solidFill>
                            <a:schemeClr val="bg1"/>
                          </a:solidFill>
                        </a:rPr>
                        <a:t>16%</a:t>
                      </a:r>
                    </a:p>
                  </a:txBody>
                  <a:tcPr/>
                </a:tc>
                <a:extLst>
                  <a:ext uri="{0D108BD9-81ED-4DB2-BD59-A6C34878D82A}">
                    <a16:rowId xmlns:a16="http://schemas.microsoft.com/office/drawing/2014/main" val="2712615463"/>
                  </a:ext>
                </a:extLst>
              </a:tr>
              <a:tr h="370840">
                <a:tc>
                  <a:txBody>
                    <a:bodyPr/>
                    <a:lstStyle/>
                    <a:p>
                      <a:pPr algn="ctr"/>
                      <a:r>
                        <a:rPr lang="en-US" sz="2800" dirty="0">
                          <a:solidFill>
                            <a:schemeClr val="bg1"/>
                          </a:solidFill>
                        </a:rPr>
                        <a:t>Toward</a:t>
                      </a:r>
                    </a:p>
                  </a:txBody>
                  <a:tcPr/>
                </a:tc>
                <a:tc>
                  <a:txBody>
                    <a:bodyPr/>
                    <a:lstStyle/>
                    <a:p>
                      <a:pPr algn="ctr"/>
                      <a:r>
                        <a:rPr lang="en-US" sz="2800" dirty="0">
                          <a:solidFill>
                            <a:schemeClr val="bg1"/>
                          </a:solidFill>
                        </a:rPr>
                        <a:t>28%</a:t>
                      </a:r>
                    </a:p>
                  </a:txBody>
                  <a:tcPr/>
                </a:tc>
                <a:tc>
                  <a:txBody>
                    <a:bodyPr/>
                    <a:lstStyle/>
                    <a:p>
                      <a:pPr algn="ctr"/>
                      <a:r>
                        <a:rPr lang="en-US" sz="2800" dirty="0">
                          <a:solidFill>
                            <a:schemeClr val="bg1"/>
                          </a:solidFill>
                        </a:rPr>
                        <a:t>20%</a:t>
                      </a:r>
                    </a:p>
                  </a:txBody>
                  <a:tcPr/>
                </a:tc>
                <a:tc>
                  <a:txBody>
                    <a:bodyPr/>
                    <a:lstStyle/>
                    <a:p>
                      <a:pPr algn="ctr"/>
                      <a:r>
                        <a:rPr lang="en-US" sz="2800" dirty="0">
                          <a:solidFill>
                            <a:schemeClr val="bg1"/>
                          </a:solidFill>
                        </a:rPr>
                        <a:t>18%</a:t>
                      </a:r>
                    </a:p>
                  </a:txBody>
                  <a:tcPr/>
                </a:tc>
                <a:tc>
                  <a:txBody>
                    <a:bodyPr/>
                    <a:lstStyle/>
                    <a:p>
                      <a:pPr algn="ctr"/>
                      <a:r>
                        <a:rPr lang="en-US" sz="2800" dirty="0">
                          <a:solidFill>
                            <a:schemeClr val="bg1"/>
                          </a:solidFill>
                        </a:rPr>
                        <a:t>29%</a:t>
                      </a:r>
                    </a:p>
                  </a:txBody>
                  <a:tcPr/>
                </a:tc>
                <a:extLst>
                  <a:ext uri="{0D108BD9-81ED-4DB2-BD59-A6C34878D82A}">
                    <a16:rowId xmlns:a16="http://schemas.microsoft.com/office/drawing/2014/main" val="984018947"/>
                  </a:ext>
                </a:extLst>
              </a:tr>
              <a:tr h="370840">
                <a:tc>
                  <a:txBody>
                    <a:bodyPr/>
                    <a:lstStyle/>
                    <a:p>
                      <a:pPr algn="ctr"/>
                      <a:r>
                        <a:rPr lang="en-US" sz="2800" dirty="0">
                          <a:solidFill>
                            <a:schemeClr val="bg1"/>
                          </a:solidFill>
                        </a:rPr>
                        <a:t>Lateral</a:t>
                      </a:r>
                    </a:p>
                  </a:txBody>
                  <a:tcPr/>
                </a:tc>
                <a:tc>
                  <a:txBody>
                    <a:bodyPr/>
                    <a:lstStyle/>
                    <a:p>
                      <a:pPr algn="ctr"/>
                      <a:r>
                        <a:rPr lang="en-US" sz="2800" dirty="0">
                          <a:solidFill>
                            <a:schemeClr val="bg1"/>
                          </a:solidFill>
                        </a:rPr>
                        <a:t>55%</a:t>
                      </a:r>
                    </a:p>
                  </a:txBody>
                  <a:tcPr/>
                </a:tc>
                <a:tc>
                  <a:txBody>
                    <a:bodyPr/>
                    <a:lstStyle/>
                    <a:p>
                      <a:pPr algn="ctr"/>
                      <a:r>
                        <a:rPr lang="en-US" sz="2800" dirty="0">
                          <a:solidFill>
                            <a:schemeClr val="bg1"/>
                          </a:solidFill>
                        </a:rPr>
                        <a:t>63%</a:t>
                      </a:r>
                    </a:p>
                  </a:txBody>
                  <a:tcPr/>
                </a:tc>
                <a:tc>
                  <a:txBody>
                    <a:bodyPr/>
                    <a:lstStyle/>
                    <a:p>
                      <a:pPr algn="ctr"/>
                      <a:r>
                        <a:rPr lang="en-US" sz="2800" dirty="0">
                          <a:solidFill>
                            <a:schemeClr val="bg1"/>
                          </a:solidFill>
                        </a:rPr>
                        <a:t>63%</a:t>
                      </a:r>
                    </a:p>
                  </a:txBody>
                  <a:tcPr/>
                </a:tc>
                <a:tc>
                  <a:txBody>
                    <a:bodyPr/>
                    <a:lstStyle/>
                    <a:p>
                      <a:pPr algn="ctr"/>
                      <a:r>
                        <a:rPr lang="en-US" sz="2800" dirty="0">
                          <a:solidFill>
                            <a:schemeClr val="bg1"/>
                          </a:solidFill>
                        </a:rPr>
                        <a:t>56%</a:t>
                      </a:r>
                    </a:p>
                  </a:txBody>
                  <a:tcPr/>
                </a:tc>
                <a:extLst>
                  <a:ext uri="{0D108BD9-81ED-4DB2-BD59-A6C34878D82A}">
                    <a16:rowId xmlns:a16="http://schemas.microsoft.com/office/drawing/2014/main" val="2215584424"/>
                  </a:ext>
                </a:extLst>
              </a:tr>
            </a:tbl>
          </a:graphicData>
        </a:graphic>
      </p:graphicFrame>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4394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305" y="18674"/>
            <a:ext cx="10131425" cy="1456267"/>
          </a:xfrm>
        </p:spPr>
        <p:txBody>
          <a:bodyPr/>
          <a:lstStyle/>
          <a:p>
            <a:r>
              <a:rPr lang="en-US" dirty="0"/>
              <a:t>Permanency Preservation</a:t>
            </a:r>
          </a:p>
        </p:txBody>
      </p:sp>
      <p:sp>
        <p:nvSpPr>
          <p:cNvPr id="3" name="Content Placeholder 2"/>
          <p:cNvSpPr>
            <a:spLocks noGrp="1"/>
          </p:cNvSpPr>
          <p:nvPr>
            <p:ph idx="4294967295"/>
          </p:nvPr>
        </p:nvSpPr>
        <p:spPr>
          <a:xfrm>
            <a:off x="656306" y="1002890"/>
            <a:ext cx="9945940" cy="5230865"/>
          </a:xfrm>
        </p:spPr>
        <p:txBody>
          <a:bodyPr>
            <a:normAutofit/>
          </a:bodyPr>
          <a:lstStyle/>
          <a:p>
            <a:r>
              <a:rPr lang="en-US" sz="2800" dirty="0"/>
              <a:t>Transitions</a:t>
            </a:r>
          </a:p>
          <a:p>
            <a:r>
              <a:rPr lang="en-US" sz="2800" dirty="0"/>
              <a:t>Trial Home Visit </a:t>
            </a:r>
          </a:p>
          <a:p>
            <a:pPr lvl="1"/>
            <a:r>
              <a:rPr lang="en-US" sz="2800" dirty="0"/>
              <a:t>Consider progress on case plan with regards to resolving safety concerns</a:t>
            </a:r>
          </a:p>
          <a:p>
            <a:pPr lvl="1"/>
            <a:r>
              <a:rPr lang="en-US" sz="2800" dirty="0"/>
              <a:t>Parent demonstrated effective parenting </a:t>
            </a:r>
          </a:p>
          <a:p>
            <a:r>
              <a:rPr lang="en-US" sz="2800" dirty="0"/>
              <a:t>After Care </a:t>
            </a:r>
          </a:p>
          <a:p>
            <a:pPr lvl="1"/>
            <a:r>
              <a:rPr lang="en-US" sz="2800" dirty="0"/>
              <a:t>Request after care services be ordered (usually &lt; 6 months)</a:t>
            </a:r>
          </a:p>
          <a:p>
            <a:pPr marL="457200" lvl="1" indent="0">
              <a:buNone/>
            </a:pPr>
            <a:endParaRPr lang="en-US" sz="2800" dirty="0"/>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3802098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0"/>
            <a:ext cx="10110018" cy="3564194"/>
          </a:xfrm>
        </p:spPr>
        <p:txBody>
          <a:bodyPr>
            <a:noAutofit/>
          </a:bodyPr>
          <a:lstStyle/>
          <a:p>
            <a:r>
              <a:rPr lang="en-US" sz="6000" dirty="0"/>
              <a:t>PERMANENCY PLAN ADVOCACY IN CASES WHERE REUNIFICATION IS NOT POSSIBLE</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290989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09" y="0"/>
            <a:ext cx="10131425" cy="1456267"/>
          </a:xfrm>
        </p:spPr>
        <p:txBody>
          <a:bodyPr/>
          <a:lstStyle/>
          <a:p>
            <a:r>
              <a:rPr lang="en-US" dirty="0"/>
              <a:t>Concurrent Planning</a:t>
            </a:r>
          </a:p>
        </p:txBody>
      </p:sp>
      <p:sp>
        <p:nvSpPr>
          <p:cNvPr id="3" name="Content Placeholder 2"/>
          <p:cNvSpPr>
            <a:spLocks noGrp="1"/>
          </p:cNvSpPr>
          <p:nvPr>
            <p:ph idx="4294967295"/>
          </p:nvPr>
        </p:nvSpPr>
        <p:spPr>
          <a:xfrm>
            <a:off x="823912" y="1271804"/>
            <a:ext cx="10131425" cy="5040108"/>
          </a:xfrm>
        </p:spPr>
        <p:txBody>
          <a:bodyPr>
            <a:normAutofit/>
          </a:bodyPr>
          <a:lstStyle/>
          <a:p>
            <a:pPr marL="0" indent="0">
              <a:buNone/>
            </a:pPr>
            <a:r>
              <a:rPr lang="en-US" sz="3200" dirty="0"/>
              <a:t>“When the case plan requires a concurrent permanency plan, the court shall review the reasonable efforts of DFCS to recruit, identify, and make a placement in a home in which a relative of a child adjudicated as a dependent child, foster parent, or </a:t>
            </a:r>
            <a:r>
              <a:rPr lang="en-US" sz="3200" b="1" dirty="0"/>
              <a:t>other</a:t>
            </a:r>
            <a:r>
              <a:rPr lang="en-US" sz="3200" dirty="0"/>
              <a:t> </a:t>
            </a:r>
            <a:r>
              <a:rPr lang="en-US" sz="3200" b="1" dirty="0"/>
              <a:t>persons</a:t>
            </a:r>
            <a:r>
              <a:rPr lang="en-US" sz="3200" dirty="0"/>
              <a:t> </a:t>
            </a:r>
            <a:r>
              <a:rPr lang="en-US" sz="3200" b="1" dirty="0"/>
              <a:t>who have demonstrated an ongoing commitment to the child </a:t>
            </a:r>
            <a:r>
              <a:rPr lang="en-US" sz="3200" dirty="0"/>
              <a:t>has agreed to provide a legally permanent home for such child in the event reunification efforts are not successful.”</a:t>
            </a:r>
          </a:p>
          <a:p>
            <a:pPr marL="0" indent="0">
              <a:buNone/>
            </a:pPr>
            <a:r>
              <a:rPr lang="en-US" sz="3200" dirty="0"/>
              <a:t>O.C.G.A. §15-11-212(h)</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1683797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1" y="974558"/>
            <a:ext cx="9975015" cy="1091309"/>
          </a:xfrm>
        </p:spPr>
        <p:txBody>
          <a:bodyPr>
            <a:normAutofit fontScale="90000"/>
          </a:bodyPr>
          <a:lstStyle/>
          <a:p>
            <a:br>
              <a:rPr lang="en-US" dirty="0"/>
            </a:br>
            <a:endParaRPr lang="en-US" dirty="0"/>
          </a:p>
        </p:txBody>
      </p:sp>
      <p:sp>
        <p:nvSpPr>
          <p:cNvPr id="3" name="Rectangle 2"/>
          <p:cNvSpPr/>
          <p:nvPr/>
        </p:nvSpPr>
        <p:spPr>
          <a:xfrm>
            <a:off x="1287380" y="1840831"/>
            <a:ext cx="9877926" cy="2862322"/>
          </a:xfrm>
          <a:prstGeom prst="rect">
            <a:avLst/>
          </a:prstGeom>
        </p:spPr>
        <p:txBody>
          <a:bodyPr wrap="square">
            <a:spAutoFit/>
          </a:bodyPr>
          <a:lstStyle/>
          <a:p>
            <a:r>
              <a:rPr lang="en-US" sz="3600" dirty="0">
                <a:ea typeface="Times New Roman" panose="02020603050405020304" pitchFamily="18" charset="0"/>
              </a:rPr>
              <a:t>“[W]</a:t>
            </a:r>
            <a:r>
              <a:rPr lang="en-US" sz="3600" dirty="0" err="1">
                <a:ea typeface="Times New Roman" panose="02020603050405020304" pitchFamily="18" charset="0"/>
              </a:rPr>
              <a:t>hile</a:t>
            </a:r>
            <a:r>
              <a:rPr lang="en-US" sz="3600" dirty="0">
                <a:ea typeface="Times New Roman" panose="02020603050405020304" pitchFamily="18" charset="0"/>
              </a:rPr>
              <a:t> there is still reason to believe that </a:t>
            </a:r>
          </a:p>
          <a:p>
            <a:r>
              <a:rPr lang="en-US" sz="3600" dirty="0">
                <a:ea typeface="Times New Roman" panose="02020603050405020304" pitchFamily="18" charset="0"/>
              </a:rPr>
              <a:t>positive, nurturing parent-child relationships exist, the </a:t>
            </a:r>
            <a:r>
              <a:rPr lang="en-US" sz="3600" i="1" dirty="0" err="1">
                <a:ea typeface="Times New Roman" panose="02020603050405020304" pitchFamily="18" charset="0"/>
              </a:rPr>
              <a:t>parens</a:t>
            </a:r>
            <a:r>
              <a:rPr lang="en-US" sz="3600" i="1" dirty="0">
                <a:ea typeface="Times New Roman" panose="02020603050405020304" pitchFamily="18" charset="0"/>
              </a:rPr>
              <a:t> </a:t>
            </a:r>
            <a:r>
              <a:rPr lang="en-US" sz="3600" i="1" dirty="0" err="1">
                <a:ea typeface="Times New Roman" panose="02020603050405020304" pitchFamily="18" charset="0"/>
              </a:rPr>
              <a:t>patriae</a:t>
            </a:r>
            <a:r>
              <a:rPr lang="en-US" sz="3600" dirty="0">
                <a:ea typeface="Times New Roman" panose="02020603050405020304" pitchFamily="18" charset="0"/>
              </a:rPr>
              <a:t> interest favors preservation, not severance, of natural familial bonds.”  </a:t>
            </a:r>
          </a:p>
          <a:p>
            <a:pPr algn="just"/>
            <a:r>
              <a:rPr lang="en-US" sz="3600" i="1" dirty="0">
                <a:ea typeface="Times New Roman" panose="02020603050405020304" pitchFamily="18" charset="0"/>
              </a:rPr>
              <a:t>					</a:t>
            </a:r>
            <a:r>
              <a:rPr lang="en-US" sz="2800" i="1" dirty="0" err="1">
                <a:ea typeface="Times New Roman" panose="02020603050405020304" pitchFamily="18" charset="0"/>
              </a:rPr>
              <a:t>Santosky</a:t>
            </a:r>
            <a:r>
              <a:rPr lang="en-US" sz="2800" i="1" dirty="0">
                <a:ea typeface="Times New Roman" panose="02020603050405020304" pitchFamily="18" charset="0"/>
              </a:rPr>
              <a:t> v. Kramer, </a:t>
            </a:r>
            <a:r>
              <a:rPr lang="en-US" sz="2800" dirty="0">
                <a:ea typeface="Times New Roman" panose="02020603050405020304" pitchFamily="18" charset="0"/>
              </a:rPr>
              <a:t>102 </a:t>
            </a:r>
            <a:r>
              <a:rPr lang="en-US" sz="2800" dirty="0" err="1">
                <a:ea typeface="Times New Roman" panose="02020603050405020304" pitchFamily="18" charset="0"/>
              </a:rPr>
              <a:t>S.Ct</a:t>
            </a:r>
            <a:r>
              <a:rPr lang="en-US" sz="2800" dirty="0">
                <a:ea typeface="Times New Roman" panose="02020603050405020304" pitchFamily="18" charset="0"/>
              </a:rPr>
              <a:t>. 1388, 1402 (1982)</a:t>
            </a:r>
            <a:endParaRPr lang="en-US" sz="2800" dirty="0">
              <a:ea typeface="Calibri" panose="020F0502020204030204" pitchFamily="34" charset="0"/>
            </a:endParaRPr>
          </a:p>
        </p:txBody>
      </p:sp>
    </p:spTree>
    <p:extLst>
      <p:ext uri="{BB962C8B-B14F-4D97-AF65-F5344CB8AC3E}">
        <p14:creationId xmlns:p14="http://schemas.microsoft.com/office/powerpoint/2010/main" val="1653459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3" y="108154"/>
            <a:ext cx="10832689" cy="1456267"/>
          </a:xfrm>
        </p:spPr>
        <p:txBody>
          <a:bodyPr/>
          <a:lstStyle/>
          <a:p>
            <a:r>
              <a:rPr lang="en-US" dirty="0"/>
              <a:t>The role of THE NONREUNIFICATION DETERMINATION</a:t>
            </a:r>
          </a:p>
        </p:txBody>
      </p:sp>
      <p:sp>
        <p:nvSpPr>
          <p:cNvPr id="3" name="Content Placeholder 2"/>
          <p:cNvSpPr>
            <a:spLocks noGrp="1"/>
          </p:cNvSpPr>
          <p:nvPr>
            <p:ph idx="4294967295"/>
          </p:nvPr>
        </p:nvSpPr>
        <p:spPr>
          <a:xfrm>
            <a:off x="1066801" y="1564421"/>
            <a:ext cx="10574337" cy="4224337"/>
          </a:xfrm>
        </p:spPr>
        <p:txBody>
          <a:bodyPr>
            <a:normAutofit/>
          </a:bodyPr>
          <a:lstStyle/>
          <a:p>
            <a:r>
              <a:rPr lang="en-US" sz="2600" dirty="0" err="1"/>
              <a:t>Nonreunification</a:t>
            </a:r>
            <a:r>
              <a:rPr lang="en-US" sz="2600" dirty="0"/>
              <a:t> may be ordered by the court when:</a:t>
            </a:r>
          </a:p>
          <a:p>
            <a:pPr lvl="1"/>
            <a:r>
              <a:rPr lang="en-US" sz="2400" dirty="0"/>
              <a:t>A statutory exception exists under O.C.G.A. §15-11-203(a);</a:t>
            </a:r>
          </a:p>
          <a:p>
            <a:pPr lvl="1"/>
            <a:r>
              <a:rPr lang="en-US" sz="2400" dirty="0"/>
              <a:t>DFCS files a recommended case plan that does not contain reunification services and the court holds a permanency hearing;</a:t>
            </a:r>
          </a:p>
          <a:p>
            <a:pPr lvl="1"/>
            <a:r>
              <a:rPr lang="en-US" sz="2400" dirty="0"/>
              <a:t>The court finds </a:t>
            </a:r>
            <a:r>
              <a:rPr lang="en-US" sz="2400" dirty="0" err="1"/>
              <a:t>sua</a:t>
            </a:r>
            <a:r>
              <a:rPr lang="en-US" sz="2400" dirty="0"/>
              <a:t> sponte at any hearing that </a:t>
            </a:r>
            <a:r>
              <a:rPr lang="en-US" sz="2400" dirty="0" err="1"/>
              <a:t>nonreunification</a:t>
            </a:r>
            <a:r>
              <a:rPr lang="en-US" sz="2400" dirty="0"/>
              <a:t> is appropriate</a:t>
            </a:r>
          </a:p>
          <a:p>
            <a:pPr lvl="1"/>
            <a:endParaRPr lang="en-US" sz="2400" dirty="0"/>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152064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3" y="108154"/>
            <a:ext cx="10832689" cy="1456267"/>
          </a:xfrm>
        </p:spPr>
        <p:txBody>
          <a:bodyPr/>
          <a:lstStyle/>
          <a:p>
            <a:r>
              <a:rPr lang="en-US" dirty="0"/>
              <a:t>The role of THE NONREUNIFICATION DETERMINATION</a:t>
            </a:r>
          </a:p>
        </p:txBody>
      </p:sp>
      <p:sp>
        <p:nvSpPr>
          <p:cNvPr id="3" name="Content Placeholder 2"/>
          <p:cNvSpPr>
            <a:spLocks noGrp="1"/>
          </p:cNvSpPr>
          <p:nvPr>
            <p:ph idx="4294967295"/>
          </p:nvPr>
        </p:nvSpPr>
        <p:spPr>
          <a:xfrm>
            <a:off x="1066801" y="1564421"/>
            <a:ext cx="10574337" cy="4224337"/>
          </a:xfrm>
        </p:spPr>
        <p:txBody>
          <a:bodyPr>
            <a:normAutofit/>
          </a:bodyPr>
          <a:lstStyle/>
          <a:p>
            <a:r>
              <a:rPr lang="en-US" sz="2600" dirty="0"/>
              <a:t>However the court gets to the question of NR, the facts at the hearing must support a conclusion that </a:t>
            </a:r>
            <a:r>
              <a:rPr lang="en-US" sz="2600" b="1" dirty="0"/>
              <a:t>the provision of reunification services would be detrimental to the child</a:t>
            </a:r>
            <a:r>
              <a:rPr lang="en-US" sz="2600" dirty="0"/>
              <a:t>.</a:t>
            </a:r>
          </a:p>
          <a:p>
            <a:endParaRPr lang="en-US" sz="2600" dirty="0"/>
          </a:p>
          <a:p>
            <a:r>
              <a:rPr lang="en-US" sz="2600" b="1" dirty="0" err="1"/>
              <a:t>Nonreunfication</a:t>
            </a:r>
            <a:r>
              <a:rPr lang="en-US" sz="2600" b="1" dirty="0"/>
              <a:t> is not a permanency plan.</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1058641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2014"/>
            <a:ext cx="10131425" cy="1456267"/>
          </a:xfrm>
        </p:spPr>
        <p:txBody>
          <a:bodyPr/>
          <a:lstStyle/>
          <a:p>
            <a:r>
              <a:rPr lang="en-US" sz="4400" dirty="0"/>
              <a:t>Expanded VIEW of Permanency</a:t>
            </a:r>
            <a:endParaRPr lang="en-US" dirty="0"/>
          </a:p>
        </p:txBody>
      </p:sp>
      <p:sp>
        <p:nvSpPr>
          <p:cNvPr id="3" name="Content Placeholder 2"/>
          <p:cNvSpPr>
            <a:spLocks noGrp="1"/>
          </p:cNvSpPr>
          <p:nvPr>
            <p:ph idx="4294967295"/>
          </p:nvPr>
        </p:nvSpPr>
        <p:spPr>
          <a:xfrm>
            <a:off x="654908" y="1272746"/>
            <a:ext cx="10436238" cy="5135496"/>
          </a:xfrm>
        </p:spPr>
        <p:txBody>
          <a:bodyPr>
            <a:normAutofit/>
          </a:bodyPr>
          <a:lstStyle/>
          <a:p>
            <a:r>
              <a:rPr lang="en-US" sz="2600" dirty="0"/>
              <a:t>Relational vs. Legal Permanence</a:t>
            </a:r>
          </a:p>
          <a:p>
            <a:r>
              <a:rPr lang="en-US" sz="2600" dirty="0"/>
              <a:t>“Sense of belonging and security we work for and covet for our own children”</a:t>
            </a:r>
          </a:p>
          <a:p>
            <a:r>
              <a:rPr lang="en-US" sz="2600" dirty="0"/>
              <a:t>Permanence is a mind-set, a state of permanent belonging and connectedness across a lifespan, not a placement   </a:t>
            </a:r>
            <a:r>
              <a:rPr lang="en-US" dirty="0"/>
              <a:t>~Kevin Campbell</a:t>
            </a:r>
          </a:p>
          <a:p>
            <a:pPr lvl="1"/>
            <a:r>
              <a:rPr lang="en-US" sz="2400" dirty="0"/>
              <a:t>“Our purpose in family finding is to restore the opportunity to be unconditionally loved, to be accepted, and to be safe in a community and a family.”  </a:t>
            </a:r>
            <a:endParaRPr lang="en-US" dirty="0"/>
          </a:p>
          <a:p>
            <a:r>
              <a:rPr lang="en-US" sz="2600" dirty="0"/>
              <a:t>Court orders are only a part of permanency</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3612646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3" y="108154"/>
            <a:ext cx="10832689" cy="1456267"/>
          </a:xfrm>
        </p:spPr>
        <p:txBody>
          <a:bodyPr/>
          <a:lstStyle/>
          <a:p>
            <a:r>
              <a:rPr lang="en-US" dirty="0"/>
              <a:t>Presumptive permanency preferences </a:t>
            </a:r>
          </a:p>
        </p:txBody>
      </p:sp>
      <p:sp>
        <p:nvSpPr>
          <p:cNvPr id="3" name="Content Placeholder 2"/>
          <p:cNvSpPr>
            <a:spLocks noGrp="1"/>
          </p:cNvSpPr>
          <p:nvPr>
            <p:ph idx="4294967295"/>
          </p:nvPr>
        </p:nvSpPr>
        <p:spPr>
          <a:xfrm>
            <a:off x="221226" y="1564421"/>
            <a:ext cx="11828205" cy="4224337"/>
          </a:xfrm>
        </p:spPr>
        <p:txBody>
          <a:bodyPr>
            <a:normAutofit/>
          </a:bodyPr>
          <a:lstStyle/>
          <a:p>
            <a:pPr marL="0" indent="0">
              <a:buNone/>
            </a:pPr>
            <a:r>
              <a:rPr lang="en-US" sz="2600" b="1" dirty="0"/>
              <a:t>Guiding Principles:</a:t>
            </a:r>
          </a:p>
          <a:p>
            <a:pPr marL="0" indent="0">
              <a:buNone/>
            </a:pPr>
            <a:r>
              <a:rPr lang="en-US" sz="2600" b="1" dirty="0"/>
              <a:t>	</a:t>
            </a:r>
          </a:p>
          <a:p>
            <a:pPr marL="914400" lvl="1" indent="-457200">
              <a:buAutoNum type="arabicPeriod"/>
            </a:pPr>
            <a:r>
              <a:rPr lang="en-US" sz="2400" dirty="0"/>
              <a:t>Relational Permanency is the most important consideration.</a:t>
            </a:r>
          </a:p>
          <a:p>
            <a:pPr marL="914400" lvl="1" indent="-457200">
              <a:buAutoNum type="arabicPeriod"/>
            </a:pPr>
            <a:r>
              <a:rPr lang="en-US" sz="2400" dirty="0"/>
              <a:t>Relational Permanency should preserve the parent-child relationship unless that relationship is itself harmful to the child.</a:t>
            </a:r>
          </a:p>
          <a:p>
            <a:pPr marL="914400" lvl="1" indent="-457200">
              <a:buAutoNum type="arabicPeriod"/>
            </a:pPr>
            <a:r>
              <a:rPr lang="en-US" sz="2400" dirty="0"/>
              <a:t>Relational Permanency is best achieved with a person who has a long-term, beneficial relationship with and demonstrated commitment to the child.</a:t>
            </a:r>
          </a:p>
          <a:p>
            <a:pPr marL="0" indent="0">
              <a:buNone/>
            </a:pPr>
            <a:endParaRPr lang="en-US" sz="2600" b="1" dirty="0"/>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311062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3" y="108154"/>
            <a:ext cx="10832689" cy="1456267"/>
          </a:xfrm>
        </p:spPr>
        <p:txBody>
          <a:bodyPr/>
          <a:lstStyle/>
          <a:p>
            <a:r>
              <a:rPr lang="en-US" dirty="0"/>
              <a:t>Presumptive permanency preferences </a:t>
            </a:r>
          </a:p>
        </p:txBody>
      </p:sp>
      <p:sp>
        <p:nvSpPr>
          <p:cNvPr id="3" name="Content Placeholder 2"/>
          <p:cNvSpPr>
            <a:spLocks noGrp="1"/>
          </p:cNvSpPr>
          <p:nvPr>
            <p:ph idx="4294967295"/>
          </p:nvPr>
        </p:nvSpPr>
        <p:spPr>
          <a:xfrm>
            <a:off x="1066801" y="1564421"/>
            <a:ext cx="10574337" cy="4224337"/>
          </a:xfrm>
        </p:spPr>
        <p:txBody>
          <a:bodyPr>
            <a:normAutofit/>
          </a:bodyPr>
          <a:lstStyle/>
          <a:p>
            <a:pPr marL="0" indent="0">
              <a:buNone/>
            </a:pPr>
            <a:r>
              <a:rPr lang="en-US" sz="2600" dirty="0"/>
              <a:t>Why have permanency preferences?</a:t>
            </a:r>
          </a:p>
          <a:p>
            <a:pPr marL="0" indent="0">
              <a:buNone/>
            </a:pPr>
            <a:endParaRPr lang="en-US" sz="2600" dirty="0"/>
          </a:p>
          <a:p>
            <a:pPr marL="0" indent="0">
              <a:buNone/>
            </a:pPr>
            <a:r>
              <a:rPr lang="en-US" sz="2600" dirty="0"/>
              <a:t>”Permanency decisions should not be arbitrary …  [T]he best permanency decisions for children can be made within a structured decision making framework based on a carefully considered order of preference for permanency options founded on law, good practice, and just plain common sense.”  ~The Promise of Permanency (2004)</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170641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1" y="265352"/>
            <a:ext cx="10131425" cy="1456267"/>
          </a:xfrm>
        </p:spPr>
        <p:txBody>
          <a:bodyPr/>
          <a:lstStyle/>
          <a:p>
            <a:r>
              <a:rPr lang="en-US" dirty="0"/>
              <a:t>Permanency Planning Principles:</a:t>
            </a:r>
          </a:p>
        </p:txBody>
      </p:sp>
      <p:sp>
        <p:nvSpPr>
          <p:cNvPr id="3" name="Content Placeholder 2"/>
          <p:cNvSpPr>
            <a:spLocks noGrp="1"/>
          </p:cNvSpPr>
          <p:nvPr>
            <p:ph idx="4294967295"/>
          </p:nvPr>
        </p:nvSpPr>
        <p:spPr>
          <a:xfrm>
            <a:off x="950912" y="1721619"/>
            <a:ext cx="10555287" cy="4703762"/>
          </a:xfrm>
        </p:spPr>
        <p:txBody>
          <a:bodyPr>
            <a:normAutofit/>
          </a:bodyPr>
          <a:lstStyle/>
          <a:p>
            <a:r>
              <a:rPr lang="en-US" sz="2800" dirty="0"/>
              <a:t>Believe that reunification is the optimal goal</a:t>
            </a:r>
          </a:p>
          <a:p>
            <a:r>
              <a:rPr lang="en-US" sz="2800" dirty="0"/>
              <a:t>Consider that termination of parental rights signals some important failure</a:t>
            </a:r>
          </a:p>
          <a:p>
            <a:r>
              <a:rPr lang="en-US" sz="2800" dirty="0"/>
              <a:t>Adopt a kin-first philosophy</a:t>
            </a:r>
          </a:p>
          <a:p>
            <a:r>
              <a:rPr lang="en-US" sz="2800" dirty="0"/>
              <a:t>Understand how placement stability impacts permanency</a:t>
            </a:r>
          </a:p>
          <a:p>
            <a:r>
              <a:rPr lang="en-US" sz="2800" dirty="0"/>
              <a:t>Challenge complacency for youth who will age out w/o legal permanency</a:t>
            </a:r>
          </a:p>
          <a:p>
            <a:r>
              <a:rPr lang="en-US" sz="2800" dirty="0"/>
              <a:t>But, know that relational permanency can be more important than legal permanency</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1715807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200" dirty="0"/>
              <a:t>TPR/Adoption</a:t>
            </a:r>
          </a:p>
        </p:txBody>
      </p:sp>
      <p:sp>
        <p:nvSpPr>
          <p:cNvPr id="2" name="Slide Number Placeholder 1"/>
          <p:cNvSpPr>
            <a:spLocks noGrp="1"/>
          </p:cNvSpPr>
          <p:nvPr>
            <p:ph type="sldNum" sz="quarter" idx="4294967295"/>
          </p:nvPr>
        </p:nvSpPr>
        <p:spPr>
          <a:xfrm>
            <a:off x="11641138" y="5870575"/>
            <a:ext cx="550862" cy="377825"/>
          </a:xfrm>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439119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31</a:t>
            </a:fld>
            <a:endParaRPr lang="en-US" dirty="0"/>
          </a:p>
        </p:txBody>
      </p:sp>
      <p:sp>
        <p:nvSpPr>
          <p:cNvPr id="6" name="TextBox 5"/>
          <p:cNvSpPr txBox="1"/>
          <p:nvPr/>
        </p:nvSpPr>
        <p:spPr>
          <a:xfrm>
            <a:off x="866274" y="854243"/>
            <a:ext cx="10335126" cy="3785652"/>
          </a:xfrm>
          <a:prstGeom prst="rect">
            <a:avLst/>
          </a:prstGeom>
          <a:noFill/>
        </p:spPr>
        <p:txBody>
          <a:bodyPr wrap="square" rtlCol="0">
            <a:spAutoFit/>
          </a:bodyPr>
          <a:lstStyle/>
          <a:p>
            <a:r>
              <a:rPr lang="en-US" dirty="0"/>
              <a:t> </a:t>
            </a:r>
            <a:r>
              <a:rPr lang="en-US" sz="4000" dirty="0"/>
              <a:t>It is important to note that none of what follows applies in the following types of cases:</a:t>
            </a:r>
          </a:p>
          <a:p>
            <a:endParaRPr lang="en-US" sz="4000" dirty="0"/>
          </a:p>
          <a:p>
            <a:r>
              <a:rPr lang="en-US" sz="4000" dirty="0"/>
              <a:t>	Abandonment</a:t>
            </a:r>
          </a:p>
          <a:p>
            <a:r>
              <a:rPr lang="en-US" sz="4000" dirty="0"/>
              <a:t>	Statutory Aggravated Circumstances</a:t>
            </a:r>
          </a:p>
          <a:p>
            <a:r>
              <a:rPr lang="en-US" sz="4000" dirty="0"/>
              <a:t>	Physical or sexual abuse.</a:t>
            </a:r>
          </a:p>
        </p:txBody>
      </p:sp>
    </p:spTree>
    <p:extLst>
      <p:ext uri="{BB962C8B-B14F-4D97-AF65-F5344CB8AC3E}">
        <p14:creationId xmlns:p14="http://schemas.microsoft.com/office/powerpoint/2010/main" val="3029080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2278" y="108155"/>
            <a:ext cx="10131425" cy="1456267"/>
          </a:xfrm>
        </p:spPr>
        <p:txBody>
          <a:bodyPr/>
          <a:lstStyle/>
          <a:p>
            <a:r>
              <a:rPr lang="en-US" dirty="0"/>
              <a:t>Considering TPR/Adoption</a:t>
            </a:r>
          </a:p>
        </p:txBody>
      </p:sp>
      <p:sp>
        <p:nvSpPr>
          <p:cNvPr id="6" name="Content Placeholder 5"/>
          <p:cNvSpPr>
            <a:spLocks noGrp="1"/>
          </p:cNvSpPr>
          <p:nvPr>
            <p:ph idx="4294967295"/>
          </p:nvPr>
        </p:nvSpPr>
        <p:spPr>
          <a:xfrm>
            <a:off x="670561" y="944880"/>
            <a:ext cx="9922136" cy="5303520"/>
          </a:xfrm>
        </p:spPr>
        <p:txBody>
          <a:bodyPr/>
          <a:lstStyle/>
          <a:p>
            <a:r>
              <a:rPr lang="en-US" sz="2600" dirty="0"/>
              <a:t>Why is adoption the second most used alternative for permanency?</a:t>
            </a:r>
          </a:p>
          <a:p>
            <a:pPr lvl="1"/>
            <a:r>
              <a:rPr lang="en-US" sz="2200" dirty="0"/>
              <a:t>Is it more legally permanent?</a:t>
            </a:r>
          </a:p>
          <a:p>
            <a:pPr lvl="1"/>
            <a:r>
              <a:rPr lang="en-US" sz="2200" dirty="0"/>
              <a:t>Is it so children can be moved out of foster care more quickly?</a:t>
            </a:r>
          </a:p>
          <a:p>
            <a:pPr lvl="1"/>
            <a:r>
              <a:rPr lang="en-US" sz="2200" dirty="0"/>
              <a:t>Is it for the incentives?</a:t>
            </a:r>
          </a:p>
          <a:p>
            <a:r>
              <a:rPr lang="en-US" sz="2600" dirty="0"/>
              <a:t>A challenge:</a:t>
            </a:r>
          </a:p>
          <a:p>
            <a:pPr lvl="1"/>
            <a:r>
              <a:rPr lang="en-US" sz="2200" dirty="0"/>
              <a:t>Consider that every other permanency plan should be ruled out first</a:t>
            </a:r>
          </a:p>
          <a:p>
            <a:pPr lvl="1"/>
            <a:r>
              <a:rPr lang="en-US" sz="2200" dirty="0"/>
              <a:t>Assess whether parent-child relationship is “irretrievably broken” (absent the exceptions just noted)</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32</a:t>
            </a:fld>
            <a:endParaRPr lang="en-US" dirty="0"/>
          </a:p>
        </p:txBody>
      </p:sp>
    </p:spTree>
    <p:extLst>
      <p:ext uri="{BB962C8B-B14F-4D97-AF65-F5344CB8AC3E}">
        <p14:creationId xmlns:p14="http://schemas.microsoft.com/office/powerpoint/2010/main" val="752501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555" y="0"/>
            <a:ext cx="10131425" cy="1456267"/>
          </a:xfrm>
        </p:spPr>
        <p:txBody>
          <a:bodyPr/>
          <a:lstStyle/>
          <a:p>
            <a:r>
              <a:rPr lang="en-US" dirty="0"/>
              <a:t>DOES TPR GET KIDS TO PERMANENCY?</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1443850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 name="Table 3"/>
          <p:cNvGraphicFramePr/>
          <p:nvPr>
            <p:extLst>
              <p:ext uri="{D42A27DB-BD31-4B8C-83A1-F6EECF244321}">
                <p14:modId xmlns:p14="http://schemas.microsoft.com/office/powerpoint/2010/main" val="3066951505"/>
              </p:ext>
            </p:extLst>
          </p:nvPr>
        </p:nvGraphicFramePr>
        <p:xfrm>
          <a:off x="-44970" y="1"/>
          <a:ext cx="12236972" cy="6863009"/>
        </p:xfrm>
        <a:graphic>
          <a:graphicData uri="http://schemas.openxmlformats.org/drawingml/2006/table">
            <a:tbl>
              <a:tblPr firstRow="1"/>
              <a:tblGrid>
                <a:gridCol w="2476196">
                  <a:extLst>
                    <a:ext uri="{9D8B030D-6E8A-4147-A177-3AD203B41FA5}">
                      <a16:colId xmlns:a16="http://schemas.microsoft.com/office/drawing/2014/main" val="20000"/>
                    </a:ext>
                  </a:extLst>
                </a:gridCol>
                <a:gridCol w="2440194">
                  <a:extLst>
                    <a:ext uri="{9D8B030D-6E8A-4147-A177-3AD203B41FA5}">
                      <a16:colId xmlns:a16="http://schemas.microsoft.com/office/drawing/2014/main" val="20001"/>
                    </a:ext>
                  </a:extLst>
                </a:gridCol>
                <a:gridCol w="2440194">
                  <a:extLst>
                    <a:ext uri="{9D8B030D-6E8A-4147-A177-3AD203B41FA5}">
                      <a16:colId xmlns:a16="http://schemas.microsoft.com/office/drawing/2014/main" val="3705654391"/>
                    </a:ext>
                  </a:extLst>
                </a:gridCol>
                <a:gridCol w="2440194">
                  <a:extLst>
                    <a:ext uri="{9D8B030D-6E8A-4147-A177-3AD203B41FA5}">
                      <a16:colId xmlns:a16="http://schemas.microsoft.com/office/drawing/2014/main" val="3907811585"/>
                    </a:ext>
                  </a:extLst>
                </a:gridCol>
                <a:gridCol w="2440194">
                  <a:extLst>
                    <a:ext uri="{9D8B030D-6E8A-4147-A177-3AD203B41FA5}">
                      <a16:colId xmlns:a16="http://schemas.microsoft.com/office/drawing/2014/main" val="20002"/>
                    </a:ext>
                  </a:extLst>
                </a:gridCol>
              </a:tblGrid>
              <a:tr h="1190043">
                <a:tc>
                  <a:txBody>
                    <a:bodyPr/>
                    <a:lstStyle/>
                    <a:p>
                      <a:pPr algn="ctr" defTabSz="914400">
                        <a:tabLst>
                          <a:tab pos="1181100" algn="l"/>
                        </a:tabLst>
                        <a:defRPr sz="2800">
                          <a:effectLst>
                            <a:outerShdw blurRad="25400" dist="33948" dir="2388334" rotWithShape="0">
                              <a:srgbClr val="3B3936">
                                <a:alpha val="79310"/>
                              </a:srgbClr>
                            </a:outerShdw>
                          </a:effectLst>
                          <a:sym typeface="Palatino"/>
                        </a:defRPr>
                      </a:pPr>
                      <a:endParaRPr sz="2400" dirty="0">
                        <a:solidFill>
                          <a:schemeClr val="tx1"/>
                        </a:solidFill>
                      </a:endParaRPr>
                    </a:p>
                  </a:txBody>
                  <a:tcPr marL="32147" marR="32147" marT="32147" marB="32147" anchor="ctr" horzOverflow="overflow"/>
                </a:tc>
                <a:tc>
                  <a:txBody>
                    <a:bodyPr/>
                    <a:lstStyle/>
                    <a:p>
                      <a:pPr algn="ctr" defTabSz="914400">
                        <a:tabLst>
                          <a:tab pos="1181100" algn="l"/>
                        </a:tabLst>
                        <a:defRPr sz="1800">
                          <a:solidFill>
                            <a:srgbClr val="000000"/>
                          </a:solidFill>
                        </a:defRPr>
                      </a:pPr>
                      <a:r>
                        <a:rPr lang="en-US" sz="2400" dirty="0">
                          <a:solidFill>
                            <a:schemeClr val="tx1"/>
                          </a:solidFill>
                          <a:effectLst>
                            <a:outerShdw blurRad="25400" dist="33948" dir="2388334" rotWithShape="0">
                              <a:srgbClr val="3B3936">
                                <a:alpha val="79310"/>
                              </a:srgbClr>
                            </a:outerShdw>
                          </a:effectLst>
                          <a:sym typeface="Palatino"/>
                        </a:rPr>
                        <a:t>Bartow</a:t>
                      </a:r>
                      <a:endParaRPr sz="2400" dirty="0">
                        <a:solidFill>
                          <a:schemeClr val="tx1"/>
                        </a:solidFill>
                        <a:effectLst>
                          <a:outerShdw blurRad="25400" dist="33948" dir="2388334" rotWithShape="0">
                            <a:srgbClr val="3B3936">
                              <a:alpha val="79310"/>
                            </a:srgbClr>
                          </a:outerShdw>
                        </a:effectLst>
                        <a:sym typeface="Palatino"/>
                      </a:endParaRPr>
                    </a:p>
                  </a:txBody>
                  <a:tcPr marL="32147" marR="32147" marT="32147" marB="32147" anchor="ctr" horzOverflow="overflow"/>
                </a:tc>
                <a:tc>
                  <a:txBody>
                    <a:bodyPr/>
                    <a:lstStyle/>
                    <a:p>
                      <a:pPr algn="ctr" defTabSz="914400">
                        <a:tabLst>
                          <a:tab pos="1181100" algn="l"/>
                        </a:tabLst>
                        <a:defRPr sz="1800">
                          <a:solidFill>
                            <a:srgbClr val="000000"/>
                          </a:solidFill>
                        </a:defRPr>
                      </a:pPr>
                      <a:r>
                        <a:rPr lang="en-US" sz="2400" dirty="0">
                          <a:solidFill>
                            <a:schemeClr val="tx1"/>
                          </a:solidFill>
                          <a:effectLst>
                            <a:outerShdw blurRad="25400" dist="33948" dir="2388334" rotWithShape="0">
                              <a:srgbClr val="3B3936">
                                <a:alpha val="79310"/>
                              </a:srgbClr>
                            </a:outerShdw>
                          </a:effectLst>
                          <a:sym typeface="Palatino"/>
                        </a:rPr>
                        <a:t>Gordon</a:t>
                      </a:r>
                      <a:endParaRPr sz="2400" dirty="0">
                        <a:solidFill>
                          <a:schemeClr val="tx1"/>
                        </a:solidFill>
                        <a:effectLst>
                          <a:outerShdw blurRad="25400" dist="33948" dir="2388334" rotWithShape="0">
                            <a:srgbClr val="3B3936">
                              <a:alpha val="79310"/>
                            </a:srgbClr>
                          </a:outerShdw>
                        </a:effectLst>
                        <a:sym typeface="Palatino"/>
                      </a:endParaRPr>
                    </a:p>
                  </a:txBody>
                  <a:tcPr marL="32147" marR="32147" marT="32147" marB="32147" anchor="ctr" horzOverflow="overflow"/>
                </a:tc>
                <a:tc>
                  <a:txBody>
                    <a:bodyPr/>
                    <a:lstStyle/>
                    <a:p>
                      <a:pPr algn="ctr" defTabSz="914400">
                        <a:tabLst>
                          <a:tab pos="1181100" algn="l"/>
                        </a:tabLst>
                        <a:defRPr sz="1800">
                          <a:solidFill>
                            <a:srgbClr val="000000"/>
                          </a:solidFill>
                        </a:defRPr>
                      </a:pPr>
                      <a:r>
                        <a:rPr lang="en-US" sz="2400" dirty="0" err="1">
                          <a:solidFill>
                            <a:schemeClr val="tx1"/>
                          </a:solidFill>
                          <a:effectLst>
                            <a:outerShdw blurRad="25400" dist="33948" dir="2388334" rotWithShape="0">
                              <a:srgbClr val="3B3936">
                                <a:alpha val="79310"/>
                              </a:srgbClr>
                            </a:outerShdw>
                          </a:effectLst>
                          <a:sym typeface="Palatino"/>
                        </a:rPr>
                        <a:t>Paulding</a:t>
                      </a:r>
                      <a:endParaRPr sz="2400" dirty="0">
                        <a:solidFill>
                          <a:schemeClr val="tx1"/>
                        </a:solidFill>
                        <a:effectLst>
                          <a:outerShdw blurRad="25400" dist="33948" dir="2388334" rotWithShape="0">
                            <a:srgbClr val="3B3936">
                              <a:alpha val="79310"/>
                            </a:srgbClr>
                          </a:outerShdw>
                        </a:effectLst>
                        <a:sym typeface="Palatino"/>
                      </a:endParaRPr>
                    </a:p>
                  </a:txBody>
                  <a:tcPr marL="32147" marR="32147" marT="32147" marB="32147" anchor="ctr" horzOverflow="overflow"/>
                </a:tc>
                <a:tc>
                  <a:txBody>
                    <a:bodyPr/>
                    <a:lstStyle/>
                    <a:p>
                      <a:pPr algn="ctr" defTabSz="914400">
                        <a:tabLst>
                          <a:tab pos="1181100" algn="l"/>
                        </a:tabLst>
                        <a:defRPr sz="1800">
                          <a:solidFill>
                            <a:srgbClr val="000000"/>
                          </a:solidFill>
                        </a:defRPr>
                      </a:pPr>
                      <a:r>
                        <a:rPr sz="2400" dirty="0">
                          <a:solidFill>
                            <a:schemeClr val="tx1"/>
                          </a:solidFill>
                          <a:effectLst>
                            <a:outerShdw blurRad="25400" dist="33948" dir="2388334" rotWithShape="0">
                              <a:srgbClr val="3B3936">
                                <a:alpha val="79310"/>
                              </a:srgbClr>
                            </a:outerShdw>
                          </a:effectLst>
                          <a:sym typeface="Palatino"/>
                        </a:rPr>
                        <a:t>State</a:t>
                      </a:r>
                    </a:p>
                  </a:txBody>
                  <a:tcPr marL="32147" marR="32147" marT="32147" marB="32147" anchor="ctr" horzOverflow="overflow"/>
                </a:tc>
                <a:extLst>
                  <a:ext uri="{0D108BD9-81ED-4DB2-BD59-A6C34878D82A}">
                    <a16:rowId xmlns:a16="http://schemas.microsoft.com/office/drawing/2014/main" val="10000"/>
                  </a:ext>
                </a:extLst>
              </a:tr>
              <a:tr h="1975664">
                <a:tc>
                  <a:txBody>
                    <a:bodyPr/>
                    <a:lstStyle/>
                    <a:p>
                      <a:pPr algn="ctr" defTabSz="914400">
                        <a:defRPr sz="1800">
                          <a:solidFill>
                            <a:srgbClr val="000000"/>
                          </a:solidFill>
                        </a:defRPr>
                      </a:pPr>
                      <a:r>
                        <a:rPr sz="2400" b="1" dirty="0">
                          <a:solidFill>
                            <a:schemeClr val="tx1"/>
                          </a:solidFill>
                          <a:sym typeface="Palatino"/>
                        </a:rPr>
                        <a:t>In Care with Both TPRs on </a:t>
                      </a:r>
                      <a:r>
                        <a:rPr lang="en-US" sz="2400" b="1" dirty="0">
                          <a:solidFill>
                            <a:schemeClr val="tx1"/>
                          </a:solidFill>
                          <a:sym typeface="Palatino"/>
                        </a:rPr>
                        <a:t>Sept. 30</a:t>
                      </a:r>
                      <a:r>
                        <a:rPr sz="2400" b="1" dirty="0">
                          <a:solidFill>
                            <a:schemeClr val="tx1"/>
                          </a:solidFill>
                          <a:sym typeface="Palatino"/>
                        </a:rPr>
                        <a:t>, 201</a:t>
                      </a:r>
                      <a:r>
                        <a:rPr lang="en-US" sz="2400" b="1" dirty="0">
                          <a:solidFill>
                            <a:schemeClr val="tx1"/>
                          </a:solidFill>
                          <a:sym typeface="Palatino"/>
                        </a:rPr>
                        <a:t>9,</a:t>
                      </a:r>
                      <a:r>
                        <a:rPr sz="2400" b="1" dirty="0">
                          <a:solidFill>
                            <a:schemeClr val="tx1"/>
                          </a:solidFill>
                          <a:sym typeface="Palatino"/>
                        </a:rPr>
                        <a:t> Permanent within 12 Months</a:t>
                      </a:r>
                    </a:p>
                  </a:txBody>
                  <a:tcPr marL="32147" marR="32147" marT="32147" marB="32147" anchor="ctr" horzOverflow="overflow"/>
                </a:tc>
                <a:tc>
                  <a:txBody>
                    <a:bodyPr/>
                    <a:lstStyle/>
                    <a:p>
                      <a:pPr algn="ctr" defTabSz="914400">
                        <a:defRPr sz="1800">
                          <a:solidFill>
                            <a:srgbClr val="000000"/>
                          </a:solidFill>
                        </a:defRPr>
                      </a:pPr>
                      <a:r>
                        <a:rPr lang="en-US" sz="2400" dirty="0">
                          <a:solidFill>
                            <a:schemeClr val="tx1"/>
                          </a:solidFill>
                          <a:sym typeface="Palatino"/>
                        </a:rPr>
                        <a:t>44</a:t>
                      </a:r>
                      <a:r>
                        <a:rPr sz="2400" dirty="0">
                          <a:solidFill>
                            <a:schemeClr val="tx1"/>
                          </a:solidFill>
                          <a:sym typeface="Palatino"/>
                        </a:rPr>
                        <a:t>%</a:t>
                      </a:r>
                    </a:p>
                  </a:txBody>
                  <a:tcPr marL="32147" marR="32147" marT="32147" marB="32147" anchor="ctr" horzOverflow="overflow"/>
                </a:tc>
                <a:tc>
                  <a:txBody>
                    <a:bodyPr/>
                    <a:lstStyle/>
                    <a:p>
                      <a:pPr algn="ctr" defTabSz="914400">
                        <a:defRPr sz="1800">
                          <a:solidFill>
                            <a:srgbClr val="000000"/>
                          </a:solidFill>
                        </a:defRPr>
                      </a:pPr>
                      <a:r>
                        <a:rPr lang="en-US" sz="2400" dirty="0">
                          <a:solidFill>
                            <a:schemeClr val="tx1"/>
                          </a:solidFill>
                          <a:sym typeface="Palatino"/>
                        </a:rPr>
                        <a:t>33%</a:t>
                      </a:r>
                      <a:endParaRPr sz="2400" dirty="0">
                        <a:solidFill>
                          <a:schemeClr val="tx1"/>
                        </a:solidFill>
                        <a:sym typeface="Palatino"/>
                      </a:endParaRPr>
                    </a:p>
                  </a:txBody>
                  <a:tcPr marL="32147" marR="32147" marT="32147" marB="32147" anchor="ctr" horzOverflow="overflow"/>
                </a:tc>
                <a:tc>
                  <a:txBody>
                    <a:bodyPr/>
                    <a:lstStyle/>
                    <a:p>
                      <a:pPr algn="ctr" defTabSz="914400">
                        <a:defRPr sz="1800">
                          <a:solidFill>
                            <a:srgbClr val="000000"/>
                          </a:solidFill>
                        </a:defRPr>
                      </a:pPr>
                      <a:r>
                        <a:rPr lang="en-US" sz="2400" dirty="0">
                          <a:solidFill>
                            <a:schemeClr val="tx1"/>
                          </a:solidFill>
                          <a:sym typeface="Palatino"/>
                        </a:rPr>
                        <a:t>68%</a:t>
                      </a:r>
                      <a:endParaRPr sz="2400" dirty="0">
                        <a:solidFill>
                          <a:schemeClr val="tx1"/>
                        </a:solidFill>
                        <a:sym typeface="Palatino"/>
                      </a:endParaRPr>
                    </a:p>
                  </a:txBody>
                  <a:tcPr marL="32147" marR="32147" marT="32147" marB="32147" anchor="ctr" horzOverflow="overflow"/>
                </a:tc>
                <a:tc>
                  <a:txBody>
                    <a:bodyPr/>
                    <a:lstStyle/>
                    <a:p>
                      <a:pPr algn="ctr" defTabSz="914400">
                        <a:defRPr sz="1800">
                          <a:solidFill>
                            <a:srgbClr val="000000"/>
                          </a:solidFill>
                        </a:defRPr>
                      </a:pPr>
                      <a:r>
                        <a:rPr sz="2400" dirty="0">
                          <a:solidFill>
                            <a:schemeClr val="tx1"/>
                          </a:solidFill>
                          <a:sym typeface="Palatino"/>
                        </a:rPr>
                        <a:t>5</a:t>
                      </a:r>
                      <a:r>
                        <a:rPr lang="en-US" sz="2400" dirty="0">
                          <a:solidFill>
                            <a:schemeClr val="tx1"/>
                          </a:solidFill>
                          <a:sym typeface="Palatino"/>
                        </a:rPr>
                        <a:t>4</a:t>
                      </a:r>
                      <a:r>
                        <a:rPr sz="2400" dirty="0">
                          <a:solidFill>
                            <a:schemeClr val="tx1"/>
                          </a:solidFill>
                          <a:sym typeface="Palatino"/>
                        </a:rPr>
                        <a:t>%</a:t>
                      </a:r>
                    </a:p>
                  </a:txBody>
                  <a:tcPr marL="32147" marR="32147" marT="32147" marB="32147" anchor="ctr" horzOverflow="overflow"/>
                </a:tc>
                <a:extLst>
                  <a:ext uri="{0D108BD9-81ED-4DB2-BD59-A6C34878D82A}">
                    <a16:rowId xmlns:a16="http://schemas.microsoft.com/office/drawing/2014/main" val="10001"/>
                  </a:ext>
                </a:extLst>
              </a:tr>
              <a:tr h="1804208">
                <a:tc>
                  <a:txBody>
                    <a:bodyPr/>
                    <a:lstStyle/>
                    <a:p>
                      <a:pPr algn="ctr" defTabSz="914400">
                        <a:defRPr sz="1800">
                          <a:solidFill>
                            <a:srgbClr val="000000"/>
                          </a:solidFill>
                        </a:defRPr>
                      </a:pPr>
                      <a:r>
                        <a:rPr sz="2400" b="1" dirty="0">
                          <a:solidFill>
                            <a:schemeClr val="tx1"/>
                          </a:solidFill>
                          <a:sym typeface="Palatino"/>
                        </a:rPr>
                        <a:t>In Non-Relative Care Over 24 Months on </a:t>
                      </a:r>
                      <a:r>
                        <a:rPr lang="en-US" sz="2400" b="1" dirty="0">
                          <a:solidFill>
                            <a:schemeClr val="tx1"/>
                          </a:solidFill>
                          <a:sym typeface="Palatino"/>
                        </a:rPr>
                        <a:t>Sept.</a:t>
                      </a:r>
                      <a:r>
                        <a:rPr sz="2400" b="1" dirty="0">
                          <a:solidFill>
                            <a:schemeClr val="tx1"/>
                          </a:solidFill>
                          <a:sym typeface="Palatino"/>
                        </a:rPr>
                        <a:t> 3</a:t>
                      </a:r>
                      <a:r>
                        <a:rPr lang="en-US" sz="2400" b="1" dirty="0">
                          <a:solidFill>
                            <a:schemeClr val="tx1"/>
                          </a:solidFill>
                          <a:sym typeface="Palatino"/>
                        </a:rPr>
                        <a:t>0</a:t>
                      </a:r>
                      <a:r>
                        <a:rPr sz="2400" b="1" dirty="0">
                          <a:solidFill>
                            <a:schemeClr val="tx1"/>
                          </a:solidFill>
                          <a:sym typeface="Palatino"/>
                        </a:rPr>
                        <a:t>, 20</a:t>
                      </a:r>
                      <a:r>
                        <a:rPr lang="en-US" sz="2400" b="1" dirty="0">
                          <a:solidFill>
                            <a:schemeClr val="tx1"/>
                          </a:solidFill>
                          <a:sym typeface="Palatino"/>
                        </a:rPr>
                        <a:t>20</a:t>
                      </a:r>
                      <a:endParaRPr sz="2400" b="1" dirty="0">
                        <a:solidFill>
                          <a:schemeClr val="tx1"/>
                        </a:solidFill>
                        <a:sym typeface="Palatino"/>
                      </a:endParaRPr>
                    </a:p>
                  </a:txBody>
                  <a:tcPr marL="32147" marR="32147" marT="32147" marB="32147" anchor="ctr" horzOverflow="overflow"/>
                </a:tc>
                <a:tc>
                  <a:txBody>
                    <a:bodyPr/>
                    <a:lstStyle/>
                    <a:p>
                      <a:pPr algn="ctr" defTabSz="914400">
                        <a:defRPr sz="1800">
                          <a:solidFill>
                            <a:srgbClr val="000000"/>
                          </a:solidFill>
                        </a:defRPr>
                      </a:pPr>
                      <a:r>
                        <a:rPr lang="en-US" sz="2400" dirty="0">
                          <a:solidFill>
                            <a:schemeClr val="tx1"/>
                          </a:solidFill>
                          <a:sym typeface="Palatino"/>
                        </a:rPr>
                        <a:t>12</a:t>
                      </a:r>
                      <a:r>
                        <a:rPr sz="2400" dirty="0">
                          <a:solidFill>
                            <a:schemeClr val="tx1"/>
                          </a:solidFill>
                          <a:sym typeface="Palatino"/>
                        </a:rPr>
                        <a:t>%</a:t>
                      </a:r>
                    </a:p>
                  </a:txBody>
                  <a:tcPr marL="32147" marR="32147" marT="32147" marB="32147" anchor="ctr" horzOverflow="overflow"/>
                </a:tc>
                <a:tc>
                  <a:txBody>
                    <a:bodyPr/>
                    <a:lstStyle/>
                    <a:p>
                      <a:pPr algn="ctr" defTabSz="914400">
                        <a:defRPr sz="1800">
                          <a:solidFill>
                            <a:srgbClr val="000000"/>
                          </a:solidFill>
                        </a:defRPr>
                      </a:pPr>
                      <a:r>
                        <a:rPr lang="en-US" sz="2400" dirty="0">
                          <a:solidFill>
                            <a:schemeClr val="tx1"/>
                          </a:solidFill>
                          <a:sym typeface="Palatino"/>
                        </a:rPr>
                        <a:t>39%</a:t>
                      </a:r>
                      <a:endParaRPr sz="2400" dirty="0">
                        <a:solidFill>
                          <a:schemeClr val="tx1"/>
                        </a:solidFill>
                        <a:sym typeface="Palatino"/>
                      </a:endParaRPr>
                    </a:p>
                  </a:txBody>
                  <a:tcPr marL="32147" marR="32147" marT="32147" marB="32147" anchor="ctr" horzOverflow="overflow"/>
                </a:tc>
                <a:tc>
                  <a:txBody>
                    <a:bodyPr/>
                    <a:lstStyle/>
                    <a:p>
                      <a:pPr algn="ctr" defTabSz="914400">
                        <a:defRPr sz="1800">
                          <a:solidFill>
                            <a:srgbClr val="000000"/>
                          </a:solidFill>
                        </a:defRPr>
                      </a:pPr>
                      <a:r>
                        <a:rPr lang="en-US" sz="2400" dirty="0">
                          <a:solidFill>
                            <a:schemeClr val="tx1"/>
                          </a:solidFill>
                          <a:sym typeface="Palatino"/>
                        </a:rPr>
                        <a:t>44%</a:t>
                      </a:r>
                      <a:endParaRPr sz="2400" dirty="0">
                        <a:solidFill>
                          <a:schemeClr val="tx1"/>
                        </a:solidFill>
                        <a:sym typeface="Palatino"/>
                      </a:endParaRPr>
                    </a:p>
                  </a:txBody>
                  <a:tcPr marL="32147" marR="32147" marT="32147" marB="32147" anchor="ctr" horzOverflow="overflow"/>
                </a:tc>
                <a:tc>
                  <a:txBody>
                    <a:bodyPr/>
                    <a:lstStyle/>
                    <a:p>
                      <a:pPr algn="ctr" defTabSz="914400">
                        <a:defRPr sz="1800">
                          <a:solidFill>
                            <a:srgbClr val="000000"/>
                          </a:solidFill>
                        </a:defRPr>
                      </a:pPr>
                      <a:r>
                        <a:rPr lang="en-US" sz="2400" dirty="0">
                          <a:solidFill>
                            <a:schemeClr val="tx1"/>
                          </a:solidFill>
                          <a:sym typeface="Palatino"/>
                        </a:rPr>
                        <a:t>31</a:t>
                      </a:r>
                      <a:r>
                        <a:rPr sz="2400" dirty="0">
                          <a:solidFill>
                            <a:schemeClr val="tx1"/>
                          </a:solidFill>
                          <a:sym typeface="Palatino"/>
                        </a:rPr>
                        <a:t>%</a:t>
                      </a:r>
                    </a:p>
                  </a:txBody>
                  <a:tcPr marL="32147" marR="32147" marT="32147" marB="32147" anchor="ctr" horzOverflow="overflow"/>
                </a:tc>
                <a:extLst>
                  <a:ext uri="{0D108BD9-81ED-4DB2-BD59-A6C34878D82A}">
                    <a16:rowId xmlns:a16="http://schemas.microsoft.com/office/drawing/2014/main" val="10002"/>
                  </a:ext>
                </a:extLst>
              </a:tr>
              <a:tr h="1888085">
                <a:tc>
                  <a:txBody>
                    <a:bodyPr/>
                    <a:lstStyle/>
                    <a:p>
                      <a:pPr algn="ctr" defTabSz="914400">
                        <a:defRPr sz="1800">
                          <a:solidFill>
                            <a:srgbClr val="000000"/>
                          </a:solidFill>
                        </a:defRPr>
                      </a:pPr>
                      <a:r>
                        <a:rPr sz="2400" b="1" dirty="0">
                          <a:solidFill>
                            <a:schemeClr val="tx1"/>
                          </a:solidFill>
                          <a:sym typeface="Palatino"/>
                        </a:rPr>
                        <a:t>In Non-Relative Care Over 24 Months with both TPRs on </a:t>
                      </a:r>
                      <a:r>
                        <a:rPr lang="en-US" sz="2400" b="1" dirty="0">
                          <a:solidFill>
                            <a:schemeClr val="tx1"/>
                          </a:solidFill>
                          <a:sym typeface="Palatino"/>
                        </a:rPr>
                        <a:t>Sept.</a:t>
                      </a:r>
                      <a:r>
                        <a:rPr sz="2400" b="1" dirty="0">
                          <a:solidFill>
                            <a:schemeClr val="tx1"/>
                          </a:solidFill>
                          <a:sym typeface="Palatino"/>
                        </a:rPr>
                        <a:t> 3</a:t>
                      </a:r>
                      <a:r>
                        <a:rPr lang="en-US" sz="2400" b="1" dirty="0">
                          <a:solidFill>
                            <a:schemeClr val="tx1"/>
                          </a:solidFill>
                          <a:sym typeface="Palatino"/>
                        </a:rPr>
                        <a:t>0</a:t>
                      </a:r>
                      <a:r>
                        <a:rPr sz="2400" b="1" dirty="0">
                          <a:solidFill>
                            <a:schemeClr val="tx1"/>
                          </a:solidFill>
                          <a:sym typeface="Palatino"/>
                        </a:rPr>
                        <a:t>, 20</a:t>
                      </a:r>
                      <a:r>
                        <a:rPr lang="en-US" sz="2400" b="1" dirty="0">
                          <a:solidFill>
                            <a:schemeClr val="tx1"/>
                          </a:solidFill>
                          <a:sym typeface="Palatino"/>
                        </a:rPr>
                        <a:t>20</a:t>
                      </a:r>
                      <a:endParaRPr sz="2400" b="1" dirty="0">
                        <a:solidFill>
                          <a:schemeClr val="tx1"/>
                        </a:solidFill>
                        <a:sym typeface="Palatino"/>
                      </a:endParaRPr>
                    </a:p>
                  </a:txBody>
                  <a:tcPr marL="32147" marR="32147" marT="32147" marB="32147" anchor="ctr" horzOverflow="overflow">
                    <a:lnB w="12700">
                      <a:miter lim="400000"/>
                    </a:lnB>
                  </a:tcPr>
                </a:tc>
                <a:tc>
                  <a:txBody>
                    <a:bodyPr/>
                    <a:lstStyle/>
                    <a:p>
                      <a:pPr algn="ctr" defTabSz="914400">
                        <a:defRPr sz="1800">
                          <a:solidFill>
                            <a:srgbClr val="000000"/>
                          </a:solidFill>
                        </a:defRPr>
                      </a:pPr>
                      <a:r>
                        <a:rPr lang="en-US" sz="2400" dirty="0">
                          <a:solidFill>
                            <a:schemeClr val="tx1"/>
                          </a:solidFill>
                          <a:sym typeface="Palatino"/>
                        </a:rPr>
                        <a:t>59</a:t>
                      </a:r>
                      <a:r>
                        <a:rPr sz="2400" dirty="0">
                          <a:solidFill>
                            <a:schemeClr val="tx1"/>
                          </a:solidFill>
                          <a:sym typeface="Palatino"/>
                        </a:rPr>
                        <a:t>%</a:t>
                      </a:r>
                    </a:p>
                  </a:txBody>
                  <a:tcPr marL="32147" marR="32147" marT="32147" marB="32147" anchor="ctr" horzOverflow="overflow">
                    <a:lnB w="12700">
                      <a:miter lim="400000"/>
                    </a:lnB>
                  </a:tcPr>
                </a:tc>
                <a:tc>
                  <a:txBody>
                    <a:bodyPr/>
                    <a:lstStyle/>
                    <a:p>
                      <a:pPr algn="ctr" defTabSz="914400">
                        <a:defRPr sz="1800">
                          <a:solidFill>
                            <a:srgbClr val="000000"/>
                          </a:solidFill>
                        </a:defRPr>
                      </a:pPr>
                      <a:r>
                        <a:rPr lang="en-US" sz="2400" dirty="0">
                          <a:solidFill>
                            <a:schemeClr val="tx1"/>
                          </a:solidFill>
                          <a:sym typeface="Palatino"/>
                        </a:rPr>
                        <a:t>45%</a:t>
                      </a:r>
                      <a:endParaRPr sz="2400" dirty="0">
                        <a:solidFill>
                          <a:schemeClr val="tx1"/>
                        </a:solidFill>
                        <a:sym typeface="Palatino"/>
                      </a:endParaRPr>
                    </a:p>
                  </a:txBody>
                  <a:tcPr marL="32147" marR="32147" marT="32147" marB="32147" anchor="ctr" horzOverflow="overflow">
                    <a:lnB w="12700">
                      <a:miter lim="400000"/>
                    </a:lnB>
                  </a:tcPr>
                </a:tc>
                <a:tc>
                  <a:txBody>
                    <a:bodyPr/>
                    <a:lstStyle/>
                    <a:p>
                      <a:pPr algn="ctr" defTabSz="914400">
                        <a:defRPr sz="1800">
                          <a:solidFill>
                            <a:srgbClr val="000000"/>
                          </a:solidFill>
                        </a:defRPr>
                      </a:pPr>
                      <a:r>
                        <a:rPr lang="en-US" sz="2400" dirty="0">
                          <a:solidFill>
                            <a:schemeClr val="tx1"/>
                          </a:solidFill>
                          <a:sym typeface="Palatino"/>
                        </a:rPr>
                        <a:t>36%</a:t>
                      </a:r>
                      <a:endParaRPr sz="2400" dirty="0">
                        <a:solidFill>
                          <a:schemeClr val="tx1"/>
                        </a:solidFill>
                        <a:sym typeface="Palatino"/>
                      </a:endParaRPr>
                    </a:p>
                  </a:txBody>
                  <a:tcPr marL="32147" marR="32147" marT="32147" marB="32147" anchor="ctr" horzOverflow="overflow">
                    <a:lnB w="12700">
                      <a:miter lim="400000"/>
                    </a:lnB>
                  </a:tcPr>
                </a:tc>
                <a:tc>
                  <a:txBody>
                    <a:bodyPr/>
                    <a:lstStyle/>
                    <a:p>
                      <a:pPr algn="ctr" defTabSz="914400">
                        <a:defRPr sz="1800">
                          <a:solidFill>
                            <a:srgbClr val="000000"/>
                          </a:solidFill>
                        </a:defRPr>
                      </a:pPr>
                      <a:r>
                        <a:rPr lang="en-US" sz="2400" dirty="0">
                          <a:solidFill>
                            <a:schemeClr val="tx1"/>
                          </a:solidFill>
                          <a:sym typeface="Palatino"/>
                        </a:rPr>
                        <a:t>35</a:t>
                      </a:r>
                      <a:r>
                        <a:rPr sz="2400" dirty="0">
                          <a:solidFill>
                            <a:schemeClr val="tx1"/>
                          </a:solidFill>
                          <a:sym typeface="Palatino"/>
                        </a:rPr>
                        <a:t>%</a:t>
                      </a:r>
                    </a:p>
                  </a:txBody>
                  <a:tcPr marL="32147" marR="32147" marT="32147" marB="32147" anchor="ctr" horzOverflow="overflow">
                    <a:lnB w="12700">
                      <a:miter lim="400000"/>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7708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9302" y="2090172"/>
            <a:ext cx="8053395" cy="2677656"/>
          </a:xfrm>
          <a:prstGeom prst="rect">
            <a:avLst/>
          </a:prstGeom>
          <a:noFill/>
        </p:spPr>
        <p:txBody>
          <a:bodyPr wrap="square" rtlCol="0">
            <a:spAutoFit/>
          </a:bodyPr>
          <a:lstStyle/>
          <a:p>
            <a:r>
              <a:rPr lang="en-US" sz="3600" dirty="0"/>
              <a:t>“We do not consider whether a child would be better off with a foster family when deciding to sever the natural parent-child relationship.”</a:t>
            </a:r>
          </a:p>
          <a:p>
            <a:r>
              <a:rPr lang="en-US" sz="2400" dirty="0"/>
              <a:t>							~</a:t>
            </a:r>
            <a:r>
              <a:rPr lang="en-US" sz="2400" i="1" dirty="0"/>
              <a:t>In the Interest of A.S.</a:t>
            </a:r>
          </a:p>
        </p:txBody>
      </p:sp>
      <p:sp>
        <p:nvSpPr>
          <p:cNvPr id="2" name="Slide Number Placeholder 1"/>
          <p:cNvSpPr>
            <a:spLocks noGrp="1"/>
          </p:cNvSpPr>
          <p:nvPr>
            <p:ph type="sldNum" sz="quarter" idx="4294967295"/>
          </p:nvPr>
        </p:nvSpPr>
        <p:spPr>
          <a:xfrm>
            <a:off x="11641138" y="5870575"/>
            <a:ext cx="550862" cy="377825"/>
          </a:xfrm>
        </p:spPr>
        <p:txBody>
          <a:bodyPr/>
          <a:lstStyle/>
          <a:p>
            <a:fld id="{4FAB73BC-B049-4115-A692-8D63A059BFB8}" type="slidenum">
              <a:rPr lang="en-US" smtClean="0"/>
              <a:t>35</a:t>
            </a:fld>
            <a:endParaRPr lang="en-US" dirty="0"/>
          </a:p>
        </p:txBody>
      </p:sp>
    </p:spTree>
    <p:extLst>
      <p:ext uri="{BB962C8B-B14F-4D97-AF65-F5344CB8AC3E}">
        <p14:creationId xmlns:p14="http://schemas.microsoft.com/office/powerpoint/2010/main" val="1779510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B247-4CC9-4C20-863A-3FE606A75C01}"/>
              </a:ext>
            </a:extLst>
          </p:cNvPr>
          <p:cNvSpPr>
            <a:spLocks noGrp="1"/>
          </p:cNvSpPr>
          <p:nvPr>
            <p:ph type="title"/>
          </p:nvPr>
        </p:nvSpPr>
        <p:spPr>
          <a:xfrm>
            <a:off x="685801" y="17616"/>
            <a:ext cx="10131425" cy="1456267"/>
          </a:xfrm>
        </p:spPr>
        <p:txBody>
          <a:bodyPr/>
          <a:lstStyle/>
          <a:p>
            <a:r>
              <a:rPr lang="en-US" dirty="0"/>
              <a:t>Adoptions</a:t>
            </a:r>
          </a:p>
        </p:txBody>
      </p:sp>
      <p:sp>
        <p:nvSpPr>
          <p:cNvPr id="3" name="Content Placeholder 2">
            <a:extLst>
              <a:ext uri="{FF2B5EF4-FFF2-40B4-BE49-F238E27FC236}">
                <a16:creationId xmlns:a16="http://schemas.microsoft.com/office/drawing/2014/main" id="{47EAEC17-797C-46FA-A37F-1B9B1A4DAB97}"/>
              </a:ext>
            </a:extLst>
          </p:cNvPr>
          <p:cNvSpPr>
            <a:spLocks noGrp="1"/>
          </p:cNvSpPr>
          <p:nvPr>
            <p:ph idx="4294967295"/>
          </p:nvPr>
        </p:nvSpPr>
        <p:spPr>
          <a:xfrm>
            <a:off x="685802" y="1120877"/>
            <a:ext cx="10365580" cy="5232810"/>
          </a:xfrm>
        </p:spPr>
        <p:txBody>
          <a:bodyPr>
            <a:normAutofit fontScale="92500" lnSpcReduction="10000"/>
          </a:bodyPr>
          <a:lstStyle/>
          <a:p>
            <a:r>
              <a:rPr lang="en-US" sz="2800" dirty="0"/>
              <a:t>Child has same legal rights/benefits as if born into the family</a:t>
            </a:r>
          </a:p>
          <a:p>
            <a:r>
              <a:rPr lang="en-US" sz="2800" dirty="0"/>
              <a:t>Adoption is an appropriate permanency plan when:</a:t>
            </a:r>
          </a:p>
          <a:p>
            <a:pPr lvl="1"/>
            <a:r>
              <a:rPr lang="en-US" sz="2800" dirty="0"/>
              <a:t>the parent(s) are unable to safely care for the child or reunification is not in the child’s best interest, </a:t>
            </a:r>
          </a:p>
          <a:p>
            <a:pPr lvl="1"/>
            <a:r>
              <a:rPr lang="en-US" sz="2800" dirty="0"/>
              <a:t>permanent, legal separation from birth family is necessary and sanctioned by the court, and </a:t>
            </a:r>
          </a:p>
          <a:p>
            <a:pPr lvl="1"/>
            <a:r>
              <a:rPr lang="en-US" sz="2800" dirty="0"/>
              <a:t>the child is capable of accepting and responding to family </a:t>
            </a:r>
          </a:p>
          <a:p>
            <a:r>
              <a:rPr lang="en-US" sz="2800" dirty="0"/>
              <a:t>Relatives and non-relatives may be selected as the adoptive resource</a:t>
            </a:r>
          </a:p>
          <a:p>
            <a:r>
              <a:rPr lang="en-US" sz="2800" dirty="0"/>
              <a:t>Termination of parental rights or surrender must occur</a:t>
            </a:r>
          </a:p>
          <a:p>
            <a:r>
              <a:rPr lang="en-US" sz="2800" dirty="0"/>
              <a:t>Consider voluntary post-adoption contracts</a:t>
            </a:r>
          </a:p>
          <a:p>
            <a:r>
              <a:rPr lang="en-US" sz="2800" dirty="0"/>
              <a:t>Adoption Assistance</a:t>
            </a:r>
          </a:p>
          <a:p>
            <a:endParaRPr lang="en-US" dirty="0"/>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2402932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B247-4CC9-4C20-863A-3FE606A75C01}"/>
              </a:ext>
            </a:extLst>
          </p:cNvPr>
          <p:cNvSpPr>
            <a:spLocks noGrp="1"/>
          </p:cNvSpPr>
          <p:nvPr>
            <p:ph type="title"/>
          </p:nvPr>
        </p:nvSpPr>
        <p:spPr>
          <a:xfrm>
            <a:off x="685801" y="17616"/>
            <a:ext cx="10131425" cy="1456267"/>
          </a:xfrm>
        </p:spPr>
        <p:txBody>
          <a:bodyPr/>
          <a:lstStyle/>
          <a:p>
            <a:r>
              <a:rPr lang="en-US" dirty="0"/>
              <a:t>Adoption disruption &amp; dissolution</a:t>
            </a:r>
          </a:p>
        </p:txBody>
      </p:sp>
      <p:sp>
        <p:nvSpPr>
          <p:cNvPr id="3" name="Content Placeholder 2">
            <a:extLst>
              <a:ext uri="{FF2B5EF4-FFF2-40B4-BE49-F238E27FC236}">
                <a16:creationId xmlns:a16="http://schemas.microsoft.com/office/drawing/2014/main" id="{47EAEC17-797C-46FA-A37F-1B9B1A4DAB97}"/>
              </a:ext>
            </a:extLst>
          </p:cNvPr>
          <p:cNvSpPr>
            <a:spLocks noGrp="1"/>
          </p:cNvSpPr>
          <p:nvPr>
            <p:ph idx="4294967295"/>
          </p:nvPr>
        </p:nvSpPr>
        <p:spPr>
          <a:xfrm>
            <a:off x="685802" y="1120877"/>
            <a:ext cx="10365580" cy="5232810"/>
          </a:xfrm>
        </p:spPr>
        <p:txBody>
          <a:bodyPr>
            <a:normAutofit/>
          </a:bodyPr>
          <a:lstStyle/>
          <a:p>
            <a:r>
              <a:rPr lang="en-US" sz="3200" dirty="0"/>
              <a:t>These children are at the highest risk of adoption disruption or dissolution:</a:t>
            </a:r>
          </a:p>
          <a:p>
            <a:pPr lvl="1"/>
            <a:r>
              <a:rPr lang="en-US" sz="3200" dirty="0"/>
              <a:t>In foster care more than three years</a:t>
            </a:r>
          </a:p>
          <a:p>
            <a:pPr lvl="1"/>
            <a:r>
              <a:rPr lang="en-US" sz="3200" dirty="0"/>
              <a:t>Arrive in foster care in a sibling group</a:t>
            </a:r>
          </a:p>
          <a:p>
            <a:pPr lvl="1"/>
            <a:r>
              <a:rPr lang="en-US" sz="3200" dirty="0"/>
              <a:t>Prenatal drug or alcohol exposure</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2906403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B247-4CC9-4C20-863A-3FE606A75C01}"/>
              </a:ext>
            </a:extLst>
          </p:cNvPr>
          <p:cNvSpPr>
            <a:spLocks noGrp="1"/>
          </p:cNvSpPr>
          <p:nvPr>
            <p:ph type="title"/>
          </p:nvPr>
        </p:nvSpPr>
        <p:spPr>
          <a:xfrm>
            <a:off x="685801" y="17616"/>
            <a:ext cx="10131425" cy="1456267"/>
          </a:xfrm>
        </p:spPr>
        <p:txBody>
          <a:bodyPr/>
          <a:lstStyle/>
          <a:p>
            <a:r>
              <a:rPr lang="en-US" dirty="0"/>
              <a:t>Adoption disruption &amp; dissolution</a:t>
            </a:r>
          </a:p>
        </p:txBody>
      </p:sp>
      <p:sp>
        <p:nvSpPr>
          <p:cNvPr id="3" name="Content Placeholder 2">
            <a:extLst>
              <a:ext uri="{FF2B5EF4-FFF2-40B4-BE49-F238E27FC236}">
                <a16:creationId xmlns:a16="http://schemas.microsoft.com/office/drawing/2014/main" id="{47EAEC17-797C-46FA-A37F-1B9B1A4DAB97}"/>
              </a:ext>
            </a:extLst>
          </p:cNvPr>
          <p:cNvSpPr>
            <a:spLocks noGrp="1"/>
          </p:cNvSpPr>
          <p:nvPr>
            <p:ph idx="4294967295"/>
          </p:nvPr>
        </p:nvSpPr>
        <p:spPr>
          <a:xfrm>
            <a:off x="685801" y="1120877"/>
            <a:ext cx="10820397" cy="5471652"/>
          </a:xfrm>
        </p:spPr>
        <p:txBody>
          <a:bodyPr>
            <a:normAutofit/>
          </a:bodyPr>
          <a:lstStyle/>
          <a:p>
            <a:r>
              <a:rPr lang="en-US" sz="3600" dirty="0"/>
              <a:t>These adoptive placements are at the highest risk of adoption disruption or dissolution:</a:t>
            </a:r>
          </a:p>
          <a:p>
            <a:pPr lvl="1"/>
            <a:r>
              <a:rPr lang="en-US" sz="3600" dirty="0"/>
              <a:t>Parents and children not in therapy for trauma and attachment issues (adoption itself often triggers attachment behavior)</a:t>
            </a:r>
          </a:p>
          <a:p>
            <a:pPr lvl="1"/>
            <a:r>
              <a:rPr lang="en-US" sz="3600" dirty="0"/>
              <a:t>Not totally committed to this child, but to an ideal child</a:t>
            </a:r>
          </a:p>
          <a:p>
            <a:pPr lvl="1"/>
            <a:r>
              <a:rPr lang="en-US" sz="3600" dirty="0"/>
              <a:t>Decision-making affected by nesting hormones</a:t>
            </a:r>
          </a:p>
          <a:p>
            <a:pPr lvl="1"/>
            <a:endParaRPr lang="en-US" sz="3000" dirty="0"/>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38</a:t>
            </a:fld>
            <a:endParaRPr lang="en-US" dirty="0"/>
          </a:p>
        </p:txBody>
      </p:sp>
    </p:spTree>
    <p:extLst>
      <p:ext uri="{BB962C8B-B14F-4D97-AF65-F5344CB8AC3E}">
        <p14:creationId xmlns:p14="http://schemas.microsoft.com/office/powerpoint/2010/main" val="2700517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39</a:t>
            </a:fld>
            <a:endParaRPr lang="en-US" dirty="0"/>
          </a:p>
        </p:txBody>
      </p:sp>
      <p:pic>
        <p:nvPicPr>
          <p:cNvPr id="2" name="Online Media 1" title="you go right back up there and get me a toddler! raising Ar">
            <a:hlinkClick r:id="" action="ppaction://media"/>
            <a:extLst>
              <a:ext uri="{FF2B5EF4-FFF2-40B4-BE49-F238E27FC236}">
                <a16:creationId xmlns:a16="http://schemas.microsoft.com/office/drawing/2014/main" id="{C5D561BA-9E82-434A-88F1-B13B555F8138}"/>
              </a:ext>
            </a:extLst>
          </p:cNvPr>
          <p:cNvPicPr>
            <a:picLocks noRot="1" noChangeAspect="1"/>
          </p:cNvPicPr>
          <p:nvPr>
            <a:videoFile r:link="rId1"/>
          </p:nvPr>
        </p:nvPicPr>
        <p:blipFill>
          <a:blip r:embed="rId4"/>
          <a:stretch>
            <a:fillRect/>
          </a:stretch>
        </p:blipFill>
        <p:spPr>
          <a:xfrm>
            <a:off x="348916" y="312821"/>
            <a:ext cx="11292222" cy="6220326"/>
          </a:xfrm>
          <a:prstGeom prst="rect">
            <a:avLst/>
          </a:prstGeom>
        </p:spPr>
      </p:pic>
    </p:spTree>
    <p:extLst>
      <p:ext uri="{BB962C8B-B14F-4D97-AF65-F5344CB8AC3E}">
        <p14:creationId xmlns:p14="http://schemas.microsoft.com/office/powerpoint/2010/main" val="397086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1" y="182880"/>
            <a:ext cx="10131425" cy="1456267"/>
          </a:xfrm>
        </p:spPr>
        <p:txBody>
          <a:bodyPr/>
          <a:lstStyle/>
          <a:p>
            <a:r>
              <a:rPr lang="en-US" dirty="0"/>
              <a:t>Permanency Plan Goals</a:t>
            </a:r>
          </a:p>
        </p:txBody>
      </p:sp>
      <p:sp>
        <p:nvSpPr>
          <p:cNvPr id="3" name="Content Placeholder 2"/>
          <p:cNvSpPr>
            <a:spLocks noGrp="1"/>
          </p:cNvSpPr>
          <p:nvPr>
            <p:ph idx="4294967295"/>
          </p:nvPr>
        </p:nvSpPr>
        <p:spPr>
          <a:xfrm>
            <a:off x="1828800" y="1519238"/>
            <a:ext cx="10363200" cy="2763837"/>
          </a:xfrm>
        </p:spPr>
        <p:txBody>
          <a:bodyPr>
            <a:normAutofit/>
          </a:bodyPr>
          <a:lstStyle/>
          <a:p>
            <a:r>
              <a:rPr lang="en-US" sz="2800" dirty="0"/>
              <a:t>Reunification</a:t>
            </a:r>
          </a:p>
          <a:p>
            <a:r>
              <a:rPr lang="en-US" sz="2800" dirty="0"/>
              <a:t>TPR and Adoption</a:t>
            </a:r>
          </a:p>
          <a:p>
            <a:r>
              <a:rPr lang="en-US" sz="2800" dirty="0"/>
              <a:t>Permanent Guardianship</a:t>
            </a:r>
          </a:p>
          <a:p>
            <a:pPr marL="0" indent="0">
              <a:buNone/>
            </a:pPr>
            <a:endParaRPr lang="en-US" sz="1000" dirty="0"/>
          </a:p>
          <a:p>
            <a:r>
              <a:rPr lang="en-US" sz="2800" dirty="0"/>
              <a:t>Another Planned Permanent Living Arrangement (APPLA)</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599055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a:t>Permanent Guardianships</a:t>
            </a:r>
          </a:p>
        </p:txBody>
      </p:sp>
      <p:sp>
        <p:nvSpPr>
          <p:cNvPr id="2" name="Slide Number Placeholder 1"/>
          <p:cNvSpPr>
            <a:spLocks noGrp="1"/>
          </p:cNvSpPr>
          <p:nvPr>
            <p:ph type="sldNum" sz="quarter" idx="4294967295"/>
          </p:nvPr>
        </p:nvSpPr>
        <p:spPr>
          <a:xfrm>
            <a:off x="11641138" y="5870575"/>
            <a:ext cx="550862" cy="377825"/>
          </a:xfrm>
        </p:spPr>
        <p:txBody>
          <a:bodyPr/>
          <a:lstStyle/>
          <a:p>
            <a:fld id="{4FAB73BC-B049-4115-A692-8D63A059BFB8}" type="slidenum">
              <a:rPr lang="en-US" smtClean="0"/>
              <a:t>40</a:t>
            </a:fld>
            <a:endParaRPr lang="en-US" dirty="0"/>
          </a:p>
        </p:txBody>
      </p:sp>
    </p:spTree>
    <p:extLst>
      <p:ext uri="{BB962C8B-B14F-4D97-AF65-F5344CB8AC3E}">
        <p14:creationId xmlns:p14="http://schemas.microsoft.com/office/powerpoint/2010/main" val="1304428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530" y="20108"/>
            <a:ext cx="10131425" cy="1456267"/>
          </a:xfrm>
        </p:spPr>
        <p:txBody>
          <a:bodyPr/>
          <a:lstStyle/>
          <a:p>
            <a:r>
              <a:rPr lang="en-US" dirty="0">
                <a:solidFill>
                  <a:schemeClr val="tx1"/>
                </a:solidFill>
              </a:rPr>
              <a:t>Permanent Guardianships</a:t>
            </a:r>
          </a:p>
        </p:txBody>
      </p:sp>
      <p:sp>
        <p:nvSpPr>
          <p:cNvPr id="4" name="Content Placeholder 3"/>
          <p:cNvSpPr>
            <a:spLocks noGrp="1"/>
          </p:cNvSpPr>
          <p:nvPr>
            <p:ph idx="4294967295"/>
          </p:nvPr>
        </p:nvSpPr>
        <p:spPr>
          <a:xfrm>
            <a:off x="705643" y="1124023"/>
            <a:ext cx="10780713" cy="5520230"/>
          </a:xfrm>
        </p:spPr>
        <p:txBody>
          <a:bodyPr>
            <a:normAutofit lnSpcReduction="10000"/>
          </a:bodyPr>
          <a:lstStyle/>
          <a:p>
            <a:r>
              <a:rPr lang="en-US" sz="2400" dirty="0"/>
              <a:t>Guardianship is granted to a relative or non-relative for a child who is unlikely to return home and where adoption is not in BIC</a:t>
            </a:r>
          </a:p>
          <a:p>
            <a:r>
              <a:rPr lang="en-US" sz="2400" dirty="0"/>
              <a:t>Why guardianship?</a:t>
            </a:r>
          </a:p>
          <a:p>
            <a:pPr lvl="1"/>
            <a:r>
              <a:rPr lang="en-US" sz="2100" dirty="0"/>
              <a:t>Does not sever birth parents’ rights/responsibilities</a:t>
            </a:r>
          </a:p>
          <a:p>
            <a:pPr lvl="1"/>
            <a:r>
              <a:rPr lang="en-US" sz="2100" dirty="0"/>
              <a:t>Maintains bond/connections between child and family</a:t>
            </a:r>
          </a:p>
          <a:p>
            <a:pPr lvl="1"/>
            <a:r>
              <a:rPr lang="en-US" sz="2100" dirty="0"/>
              <a:t>May be considered when TPR has occurred</a:t>
            </a:r>
          </a:p>
          <a:p>
            <a:pPr lvl="1"/>
            <a:r>
              <a:rPr lang="en-US" sz="2100" dirty="0"/>
              <a:t>Relatives and non-relatives can access subsidized guardianship payments</a:t>
            </a:r>
          </a:p>
          <a:p>
            <a:r>
              <a:rPr lang="en-US" sz="2200" dirty="0"/>
              <a:t>Advantage of being less vulnerable to disruption than more formalized long-term foster care arrangements. </a:t>
            </a:r>
          </a:p>
          <a:p>
            <a:r>
              <a:rPr lang="en-US" sz="2200" dirty="0"/>
              <a:t>May only be dissolved or modified if there is a material change in the child’s or guardian’s circumstances.</a:t>
            </a:r>
          </a:p>
          <a:p>
            <a:pPr lvl="1"/>
            <a:r>
              <a:rPr lang="en-US" sz="2100" dirty="0"/>
              <a:t>A temporary guardianship can be threatened whenever a parent, who has agreed to the guardianship, petitions for dissolution</a:t>
            </a:r>
            <a:endParaRPr lang="en-US" dirty="0"/>
          </a:p>
          <a:p>
            <a:endParaRPr lang="en-US" dirty="0"/>
          </a:p>
        </p:txBody>
      </p:sp>
      <p:sp>
        <p:nvSpPr>
          <p:cNvPr id="3" name="Slide Number Placeholder 2"/>
          <p:cNvSpPr>
            <a:spLocks noGrp="1"/>
          </p:cNvSpPr>
          <p:nvPr>
            <p:ph type="sldNum" sz="quarter" idx="4294967295"/>
          </p:nvPr>
        </p:nvSpPr>
        <p:spPr>
          <a:xfrm>
            <a:off x="11641138" y="5870575"/>
            <a:ext cx="550862" cy="377825"/>
          </a:xfrm>
        </p:spPr>
        <p:txBody>
          <a:bodyPr>
            <a:normAutofit/>
          </a:bodyPr>
          <a:lstStyle/>
          <a:p>
            <a:fld id="{8734A7FC-8FDF-4B76-AA31-B975211FE372}" type="slidenum">
              <a:rPr lang="en-US" smtClean="0"/>
              <a:pPr/>
              <a:t>41</a:t>
            </a:fld>
            <a:endParaRPr lang="en-US"/>
          </a:p>
        </p:txBody>
      </p:sp>
    </p:spTree>
    <p:extLst>
      <p:ext uri="{BB962C8B-B14F-4D97-AF65-F5344CB8AC3E}">
        <p14:creationId xmlns:p14="http://schemas.microsoft.com/office/powerpoint/2010/main" val="2363680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52" y="0"/>
            <a:ext cx="10131425" cy="1456267"/>
          </a:xfrm>
        </p:spPr>
        <p:txBody>
          <a:bodyPr/>
          <a:lstStyle/>
          <a:p>
            <a:r>
              <a:rPr lang="en-US" dirty="0"/>
              <a:t>Permanent Guardianships, cont’d.</a:t>
            </a:r>
          </a:p>
        </p:txBody>
      </p:sp>
      <p:sp>
        <p:nvSpPr>
          <p:cNvPr id="3" name="Content Placeholder 2"/>
          <p:cNvSpPr>
            <a:spLocks noGrp="1"/>
          </p:cNvSpPr>
          <p:nvPr>
            <p:ph idx="4294967295"/>
          </p:nvPr>
        </p:nvSpPr>
        <p:spPr>
          <a:xfrm>
            <a:off x="1051561" y="1456267"/>
            <a:ext cx="9983152" cy="4792133"/>
          </a:xfrm>
        </p:spPr>
        <p:txBody>
          <a:bodyPr>
            <a:normAutofit/>
          </a:bodyPr>
          <a:lstStyle/>
          <a:p>
            <a:r>
              <a:rPr lang="en-US" sz="2600" dirty="0"/>
              <a:t>Court retains jurisdiction for purpose of entering order following petition to modify, vacate, or revoke and appoint a new guardian</a:t>
            </a:r>
          </a:p>
          <a:p>
            <a:pPr lvl="1"/>
            <a:r>
              <a:rPr lang="en-US" sz="2400" dirty="0"/>
              <a:t>Superior courts have concurrent jurisdiction for enforcement or modification of child support or visitation</a:t>
            </a:r>
          </a:p>
          <a:p>
            <a:r>
              <a:rPr lang="en-US" sz="2600" dirty="0"/>
              <a:t>Guardianship shall be modified, vacated, or revoked base upon clear and convincing evidence there has been material change in circumstance of child or guardian and the modification/vacation/revocation of order and appointment of new guardian is in BIC</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42</a:t>
            </a:fld>
            <a:endParaRPr lang="en-US" dirty="0"/>
          </a:p>
        </p:txBody>
      </p:sp>
    </p:spTree>
    <p:extLst>
      <p:ext uri="{BB962C8B-B14F-4D97-AF65-F5344CB8AC3E}">
        <p14:creationId xmlns:p14="http://schemas.microsoft.com/office/powerpoint/2010/main" val="80786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36" y="2003685"/>
            <a:ext cx="10131425" cy="1456267"/>
          </a:xfrm>
        </p:spPr>
        <p:txBody>
          <a:bodyPr>
            <a:noAutofit/>
          </a:bodyPr>
          <a:lstStyle/>
          <a:p>
            <a:r>
              <a:rPr lang="en-US" sz="6000" dirty="0"/>
              <a:t>Another Planned Permanent Living Arrangement</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43</a:t>
            </a:fld>
            <a:endParaRPr lang="en-US" dirty="0"/>
          </a:p>
        </p:txBody>
      </p:sp>
    </p:spTree>
    <p:extLst>
      <p:ext uri="{BB962C8B-B14F-4D97-AF65-F5344CB8AC3E}">
        <p14:creationId xmlns:p14="http://schemas.microsoft.com/office/powerpoint/2010/main" val="1821054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52" y="0"/>
            <a:ext cx="10131425" cy="1456267"/>
          </a:xfrm>
        </p:spPr>
        <p:txBody>
          <a:bodyPr>
            <a:noAutofit/>
          </a:bodyPr>
          <a:lstStyle/>
          <a:p>
            <a:r>
              <a:rPr lang="en-US" dirty="0">
                <a:solidFill>
                  <a:schemeClr val="tx1"/>
                </a:solidFill>
              </a:rPr>
              <a:t>APPLA for 16+</a:t>
            </a:r>
          </a:p>
        </p:txBody>
      </p:sp>
      <p:sp>
        <p:nvSpPr>
          <p:cNvPr id="4" name="Content Placeholder 3"/>
          <p:cNvSpPr>
            <a:spLocks noGrp="1"/>
          </p:cNvSpPr>
          <p:nvPr>
            <p:ph idx="4294967295"/>
          </p:nvPr>
        </p:nvSpPr>
        <p:spPr>
          <a:xfrm>
            <a:off x="426720" y="1456267"/>
            <a:ext cx="10720705" cy="5096933"/>
          </a:xfrm>
        </p:spPr>
        <p:txBody>
          <a:bodyPr>
            <a:normAutofit/>
          </a:bodyPr>
          <a:lstStyle/>
          <a:p>
            <a:r>
              <a:rPr lang="en-US" sz="2300" dirty="0"/>
              <a:t>Appropriate when reunification, adoption and guardianship have been ruled out as inappropriate or not in the BIC, and compelling reason is documented</a:t>
            </a:r>
          </a:p>
          <a:p>
            <a:pPr lvl="1"/>
            <a:r>
              <a:rPr lang="en-US" sz="2000" dirty="0"/>
              <a:t>Long-term foster care (agreement with caregiver for placement until foster care no longer needed)</a:t>
            </a:r>
          </a:p>
          <a:p>
            <a:pPr lvl="1"/>
            <a:r>
              <a:rPr lang="en-US" sz="2000" dirty="0"/>
              <a:t>Emancipation (planned arrangement for maintaining child in foster until he ages out)</a:t>
            </a:r>
          </a:p>
          <a:p>
            <a:pPr lvl="1"/>
            <a:r>
              <a:rPr lang="en-US" sz="2000" dirty="0"/>
              <a:t>Placement with fit and willing relative—supports continuity, family relationships, parents can petition for return of custody</a:t>
            </a:r>
          </a:p>
          <a:p>
            <a:r>
              <a:rPr lang="en-US" sz="2300" dirty="0"/>
              <a:t>DFCS shall rule out all other permanency plans prior to selecting APPLA</a:t>
            </a:r>
          </a:p>
          <a:p>
            <a:pPr lvl="1"/>
            <a:r>
              <a:rPr lang="en-US" sz="2000" dirty="0"/>
              <a:t>Youth does not want to be adopted</a:t>
            </a:r>
          </a:p>
          <a:p>
            <a:pPr lvl="1"/>
            <a:r>
              <a:rPr lang="en-US" sz="2000" dirty="0"/>
              <a:t>Youth is in safe, stable placement committed to youth until age of majority</a:t>
            </a:r>
          </a:p>
          <a:p>
            <a:pPr lvl="1"/>
            <a:r>
              <a:rPr lang="en-US" sz="2000" dirty="0"/>
              <a:t>Medical needs</a:t>
            </a:r>
          </a:p>
          <a:p>
            <a:endParaRPr lang="en-US" dirty="0"/>
          </a:p>
        </p:txBody>
      </p:sp>
      <p:sp>
        <p:nvSpPr>
          <p:cNvPr id="3" name="Slide Number Placeholder 2"/>
          <p:cNvSpPr>
            <a:spLocks noGrp="1"/>
          </p:cNvSpPr>
          <p:nvPr>
            <p:ph type="sldNum" sz="quarter" idx="4294967295"/>
          </p:nvPr>
        </p:nvSpPr>
        <p:spPr>
          <a:xfrm>
            <a:off x="11641138" y="5870575"/>
            <a:ext cx="550862" cy="377825"/>
          </a:xfrm>
        </p:spPr>
        <p:txBody>
          <a:bodyPr>
            <a:normAutofit/>
          </a:bodyPr>
          <a:lstStyle/>
          <a:p>
            <a:fld id="{8734A7FC-8FDF-4B76-AA31-B975211FE372}" type="slidenum">
              <a:rPr lang="en-US" smtClean="0"/>
              <a:pPr/>
              <a:t>44</a:t>
            </a:fld>
            <a:endParaRPr lang="en-US"/>
          </a:p>
        </p:txBody>
      </p:sp>
    </p:spTree>
    <p:extLst>
      <p:ext uri="{BB962C8B-B14F-4D97-AF65-F5344CB8AC3E}">
        <p14:creationId xmlns:p14="http://schemas.microsoft.com/office/powerpoint/2010/main" val="345167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52" y="0"/>
            <a:ext cx="10131425" cy="1456267"/>
          </a:xfrm>
        </p:spPr>
        <p:txBody>
          <a:bodyPr>
            <a:noAutofit/>
          </a:bodyPr>
          <a:lstStyle/>
          <a:p>
            <a:r>
              <a:rPr lang="en-US" dirty="0">
                <a:solidFill>
                  <a:schemeClr val="tx1"/>
                </a:solidFill>
              </a:rPr>
              <a:t>APPLA </a:t>
            </a:r>
            <a:r>
              <a:rPr lang="en-US" dirty="0"/>
              <a:t>is not the end of the story</a:t>
            </a:r>
            <a:endParaRPr lang="en-US" dirty="0">
              <a:solidFill>
                <a:schemeClr val="tx1"/>
              </a:solidFill>
            </a:endParaRPr>
          </a:p>
        </p:txBody>
      </p:sp>
      <p:sp>
        <p:nvSpPr>
          <p:cNvPr id="4" name="Content Placeholder 3"/>
          <p:cNvSpPr>
            <a:spLocks noGrp="1"/>
          </p:cNvSpPr>
          <p:nvPr>
            <p:ph idx="4294967295"/>
          </p:nvPr>
        </p:nvSpPr>
        <p:spPr>
          <a:xfrm>
            <a:off x="304800" y="1295400"/>
            <a:ext cx="10842625" cy="5257800"/>
          </a:xfrm>
        </p:spPr>
        <p:txBody>
          <a:bodyPr>
            <a:normAutofit fontScale="85000" lnSpcReduction="10000"/>
          </a:bodyPr>
          <a:lstStyle/>
          <a:p>
            <a:pPr marL="0" indent="0">
              <a:buNone/>
            </a:pPr>
            <a:r>
              <a:rPr lang="en-US" sz="2800" dirty="0"/>
              <a:t>At every permanency hearing (at least every six months) for the life of the case, court must determine:</a:t>
            </a:r>
          </a:p>
          <a:p>
            <a:pPr marL="457200" lvl="1" indent="0">
              <a:buNone/>
            </a:pPr>
            <a:r>
              <a:rPr lang="en-US" sz="2800" dirty="0"/>
              <a:t>(A) Whether DFCS has documented intensive, ongoing, and, as of the date of the hearing, unsuccessful efforts to return the child to the home or to secure a placement for the child with a fit and willing relative, a legal guardian, or an adoptive parent, including through efforts that utilize search technology, including social media, to find biological family members for the children;</a:t>
            </a:r>
          </a:p>
          <a:p>
            <a:pPr marL="457200" lvl="1" indent="0">
              <a:buNone/>
            </a:pPr>
            <a:r>
              <a:rPr lang="en-US" sz="2800" dirty="0"/>
              <a:t>(B) Whether DFCS has documented the steps it is taking to ensure that the child's foster family home or child care institution is following the reasonable and prudent parent standard and the child has regular, ongoing opportunities to engage in age or developmentally appropriate activities, including by consulting with the child in an age-appropriate manner about the opportunities of the child to participate in the activities; and</a:t>
            </a:r>
          </a:p>
          <a:p>
            <a:pPr marL="457200" lvl="1" indent="0">
              <a:buNone/>
            </a:pPr>
            <a:r>
              <a:rPr lang="en-US" sz="2800" dirty="0"/>
              <a:t>(C) After asking the child, what his or her desired permanency outcome is</a:t>
            </a:r>
          </a:p>
          <a:p>
            <a:pPr lvl="1"/>
            <a:endParaRPr lang="en-US" dirty="0"/>
          </a:p>
        </p:txBody>
      </p:sp>
      <p:sp>
        <p:nvSpPr>
          <p:cNvPr id="3" name="Slide Number Placeholder 2"/>
          <p:cNvSpPr>
            <a:spLocks noGrp="1"/>
          </p:cNvSpPr>
          <p:nvPr>
            <p:ph type="sldNum" sz="quarter" idx="4294967295"/>
          </p:nvPr>
        </p:nvSpPr>
        <p:spPr>
          <a:xfrm>
            <a:off x="11641138" y="5870575"/>
            <a:ext cx="550862" cy="377825"/>
          </a:xfrm>
        </p:spPr>
        <p:txBody>
          <a:bodyPr>
            <a:normAutofit/>
          </a:bodyPr>
          <a:lstStyle/>
          <a:p>
            <a:fld id="{8734A7FC-8FDF-4B76-AA31-B975211FE372}" type="slidenum">
              <a:rPr lang="en-US" smtClean="0"/>
              <a:pPr/>
              <a:t>45</a:t>
            </a:fld>
            <a:endParaRPr lang="en-US"/>
          </a:p>
        </p:txBody>
      </p:sp>
    </p:spTree>
    <p:extLst>
      <p:ext uri="{BB962C8B-B14F-4D97-AF65-F5344CB8AC3E}">
        <p14:creationId xmlns:p14="http://schemas.microsoft.com/office/powerpoint/2010/main" val="1831456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1895" y="2243328"/>
            <a:ext cx="10468844" cy="2554545"/>
          </a:xfrm>
          <a:prstGeom prst="rect">
            <a:avLst/>
          </a:prstGeom>
          <a:noFill/>
        </p:spPr>
        <p:txBody>
          <a:bodyPr wrap="square" rtlCol="0">
            <a:spAutoFit/>
          </a:bodyPr>
          <a:lstStyle/>
          <a:p>
            <a:pPr algn="ctr"/>
            <a:r>
              <a:rPr lang="en-US" sz="4000" dirty="0"/>
              <a:t>“At first glance, it may appear too hard.  </a:t>
            </a:r>
          </a:p>
          <a:p>
            <a:pPr algn="ctr"/>
            <a:r>
              <a:rPr lang="en-US" sz="4000" dirty="0"/>
              <a:t>Look again.  </a:t>
            </a:r>
          </a:p>
          <a:p>
            <a:pPr algn="ctr"/>
            <a:r>
              <a:rPr lang="en-US" sz="4000" dirty="0"/>
              <a:t>Always look again.”</a:t>
            </a:r>
          </a:p>
          <a:p>
            <a:r>
              <a:rPr lang="en-US" sz="4000" dirty="0"/>
              <a:t>													</a:t>
            </a:r>
            <a:r>
              <a:rPr lang="en-US" sz="2000" dirty="0"/>
              <a:t>~Mary Anne </a:t>
            </a:r>
            <a:r>
              <a:rPr lang="en-US" sz="2000" dirty="0" err="1"/>
              <a:t>Rodmacher</a:t>
            </a:r>
            <a:endParaRPr lang="en-US" sz="2000" dirty="0"/>
          </a:p>
        </p:txBody>
      </p:sp>
      <p:sp>
        <p:nvSpPr>
          <p:cNvPr id="2" name="Slide Number Placeholder 1"/>
          <p:cNvSpPr>
            <a:spLocks noGrp="1"/>
          </p:cNvSpPr>
          <p:nvPr>
            <p:ph type="sldNum" sz="quarter" idx="4294967295"/>
          </p:nvPr>
        </p:nvSpPr>
        <p:spPr>
          <a:xfrm>
            <a:off x="11641138" y="5870575"/>
            <a:ext cx="550862" cy="377825"/>
          </a:xfrm>
        </p:spPr>
        <p:txBody>
          <a:bodyPr/>
          <a:lstStyle/>
          <a:p>
            <a:fld id="{4FAB73BC-B049-4115-A692-8D63A059BFB8}" type="slidenum">
              <a:rPr lang="en-US" smtClean="0"/>
              <a:t>46</a:t>
            </a:fld>
            <a:endParaRPr lang="en-US" dirty="0"/>
          </a:p>
        </p:txBody>
      </p:sp>
    </p:spTree>
    <p:extLst>
      <p:ext uri="{BB962C8B-B14F-4D97-AF65-F5344CB8AC3E}">
        <p14:creationId xmlns:p14="http://schemas.microsoft.com/office/powerpoint/2010/main" val="3926069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1" y="167640"/>
            <a:ext cx="10131425" cy="1456267"/>
          </a:xfrm>
        </p:spPr>
        <p:txBody>
          <a:bodyPr/>
          <a:lstStyle/>
          <a:p>
            <a:r>
              <a:rPr lang="en-US" dirty="0"/>
              <a:t>The role of advocates in </a:t>
            </a:r>
            <a:r>
              <a:rPr lang="en-US" dirty="0" err="1"/>
              <a:t>appla</a:t>
            </a:r>
            <a:r>
              <a:rPr lang="en-US" dirty="0"/>
              <a:t> cases</a:t>
            </a:r>
          </a:p>
        </p:txBody>
      </p:sp>
      <p:sp>
        <p:nvSpPr>
          <p:cNvPr id="3" name="Content Placeholder 2"/>
          <p:cNvSpPr>
            <a:spLocks noGrp="1"/>
          </p:cNvSpPr>
          <p:nvPr>
            <p:ph idx="4294967295"/>
          </p:nvPr>
        </p:nvSpPr>
        <p:spPr>
          <a:xfrm>
            <a:off x="701040" y="1623907"/>
            <a:ext cx="11490960" cy="4624493"/>
          </a:xfrm>
        </p:spPr>
        <p:txBody>
          <a:bodyPr>
            <a:normAutofit/>
          </a:bodyPr>
          <a:lstStyle/>
          <a:p>
            <a:r>
              <a:rPr lang="en-US" sz="2600" dirty="0"/>
              <a:t>Advocating for well-being needs</a:t>
            </a:r>
          </a:p>
          <a:p>
            <a:r>
              <a:rPr lang="en-US" sz="2400" dirty="0"/>
              <a:t>Promoting adult connections--stability and consistency</a:t>
            </a:r>
          </a:p>
          <a:p>
            <a:r>
              <a:rPr lang="en-US" sz="2600" dirty="0"/>
              <a:t>May be the only visiting resource</a:t>
            </a:r>
          </a:p>
          <a:p>
            <a:r>
              <a:rPr lang="en-US" sz="2600" dirty="0"/>
              <a:t>Continue to revisit legal permanency options</a:t>
            </a:r>
          </a:p>
          <a:p>
            <a:r>
              <a:rPr lang="en-US" sz="2600" dirty="0"/>
              <a:t>Encourage youth to stay in care</a:t>
            </a:r>
          </a:p>
          <a:p>
            <a:r>
              <a:rPr lang="en-US" sz="2600" dirty="0"/>
              <a:t>Ensure youth has what he needs to transition to adulthood</a:t>
            </a:r>
          </a:p>
          <a:p>
            <a:pPr marL="0" indent="0">
              <a:buNone/>
            </a:pPr>
            <a:endParaRPr lang="en-US" sz="2600" dirty="0"/>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47</a:t>
            </a:fld>
            <a:endParaRPr lang="en-US" dirty="0"/>
          </a:p>
        </p:txBody>
      </p:sp>
    </p:spTree>
    <p:extLst>
      <p:ext uri="{BB962C8B-B14F-4D97-AF65-F5344CB8AC3E}">
        <p14:creationId xmlns:p14="http://schemas.microsoft.com/office/powerpoint/2010/main" val="2685850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pLACEMENT PREFERENCES</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48</a:t>
            </a:fld>
            <a:endParaRPr lang="en-US" dirty="0"/>
          </a:p>
        </p:txBody>
      </p:sp>
    </p:spTree>
    <p:extLst>
      <p:ext uri="{BB962C8B-B14F-4D97-AF65-F5344CB8AC3E}">
        <p14:creationId xmlns:p14="http://schemas.microsoft.com/office/powerpoint/2010/main" val="1125984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55" y="165821"/>
            <a:ext cx="10832689" cy="1332339"/>
          </a:xfrm>
        </p:spPr>
        <p:txBody>
          <a:bodyPr/>
          <a:lstStyle/>
          <a:p>
            <a:pPr algn="ctr"/>
            <a:r>
              <a:rPr lang="en-US" dirty="0"/>
              <a:t>Presumptive permanency preferences when reunification is not possible </a:t>
            </a:r>
          </a:p>
        </p:txBody>
      </p:sp>
      <p:sp>
        <p:nvSpPr>
          <p:cNvPr id="3" name="Content Placeholder 2"/>
          <p:cNvSpPr>
            <a:spLocks noGrp="1"/>
          </p:cNvSpPr>
          <p:nvPr>
            <p:ph idx="4294967295"/>
          </p:nvPr>
        </p:nvSpPr>
        <p:spPr>
          <a:xfrm>
            <a:off x="221226" y="1564420"/>
            <a:ext cx="11828205" cy="4683979"/>
          </a:xfrm>
        </p:spPr>
        <p:txBody>
          <a:bodyPr>
            <a:normAutofit/>
          </a:bodyPr>
          <a:lstStyle/>
          <a:p>
            <a:pPr marL="0" indent="0" algn="ctr">
              <a:buNone/>
            </a:pPr>
            <a:r>
              <a:rPr lang="en-US" sz="2800" b="1" dirty="0"/>
              <a:t>The analysis is guided by the single most important question:</a:t>
            </a:r>
          </a:p>
          <a:p>
            <a:pPr marL="0" indent="0" algn="ctr">
              <a:buNone/>
            </a:pPr>
            <a:endParaRPr lang="en-US" sz="2800" b="1" dirty="0"/>
          </a:p>
          <a:p>
            <a:pPr marL="0" indent="0" algn="ctr">
              <a:buNone/>
            </a:pPr>
            <a:r>
              <a:rPr lang="en-US" sz="2800" b="1" dirty="0"/>
              <a:t>Is the parent-child relationship irretrievably broken and objectively harmful to the child?</a:t>
            </a:r>
          </a:p>
          <a:p>
            <a:pPr marL="0" indent="0" algn="ctr">
              <a:buNone/>
            </a:pPr>
            <a:endParaRPr lang="en-US" sz="2800" b="1" dirty="0"/>
          </a:p>
          <a:p>
            <a:pPr marL="0" indent="0" algn="ctr">
              <a:buNone/>
            </a:pPr>
            <a:r>
              <a:rPr lang="en-US" sz="2800" b="1" dirty="0"/>
              <a:t>If the answer to this question is “No”, then termination of parental rights is not appropriate.</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49</a:t>
            </a:fld>
            <a:endParaRPr lang="en-US" dirty="0"/>
          </a:p>
        </p:txBody>
      </p:sp>
    </p:spTree>
    <p:extLst>
      <p:ext uri="{BB962C8B-B14F-4D97-AF65-F5344CB8AC3E}">
        <p14:creationId xmlns:p14="http://schemas.microsoft.com/office/powerpoint/2010/main" val="8901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1" y="20108"/>
            <a:ext cx="11206795" cy="1456267"/>
          </a:xfrm>
        </p:spPr>
        <p:txBody>
          <a:bodyPr/>
          <a:lstStyle/>
          <a:p>
            <a:pPr algn="ctr"/>
            <a:r>
              <a:rPr lang="en-US" dirty="0"/>
              <a:t>Permanency Outcomes: discharges (10/19 -09/20)</a:t>
            </a:r>
          </a:p>
        </p:txBody>
      </p:sp>
      <p:sp>
        <p:nvSpPr>
          <p:cNvPr id="3" name="Content Placeholder 2"/>
          <p:cNvSpPr>
            <a:spLocks noGrp="1"/>
          </p:cNvSpPr>
          <p:nvPr>
            <p:ph idx="4294967295"/>
          </p:nvPr>
        </p:nvSpPr>
        <p:spPr>
          <a:xfrm>
            <a:off x="434340" y="1476375"/>
            <a:ext cx="11323320" cy="4940300"/>
          </a:xfrm>
        </p:spPr>
        <p:txBody>
          <a:bodyPr/>
          <a:lstStyle/>
          <a:p>
            <a:pPr marL="457200" lvl="1" indent="0">
              <a:buNone/>
            </a:pPr>
            <a:endParaRPr lang="en-US" sz="2400" dirty="0"/>
          </a:p>
          <a:p>
            <a:pPr lvl="1"/>
            <a:endParaRPr lang="en-US" dirty="0"/>
          </a:p>
          <a:p>
            <a:endParaRPr lang="en-US" dirty="0"/>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5</a:t>
            </a:fld>
            <a:endParaRPr lang="en-US" dirty="0"/>
          </a:p>
        </p:txBody>
      </p:sp>
      <p:graphicFrame>
        <p:nvGraphicFramePr>
          <p:cNvPr id="5" name="Table 4">
            <a:extLst>
              <a:ext uri="{FF2B5EF4-FFF2-40B4-BE49-F238E27FC236}">
                <a16:creationId xmlns:a16="http://schemas.microsoft.com/office/drawing/2014/main" id="{EC36C459-1E91-8641-AA4C-66D9EA08FCA1}"/>
              </a:ext>
            </a:extLst>
          </p:cNvPr>
          <p:cNvGraphicFramePr>
            <a:graphicFrameLocks noGrp="1"/>
          </p:cNvGraphicFramePr>
          <p:nvPr>
            <p:extLst>
              <p:ext uri="{D42A27DB-BD31-4B8C-83A1-F6EECF244321}">
                <p14:modId xmlns:p14="http://schemas.microsoft.com/office/powerpoint/2010/main" val="159316317"/>
              </p:ext>
            </p:extLst>
          </p:nvPr>
        </p:nvGraphicFramePr>
        <p:xfrm>
          <a:off x="434340" y="1476374"/>
          <a:ext cx="11138215" cy="4772028"/>
        </p:xfrm>
        <a:graphic>
          <a:graphicData uri="http://schemas.openxmlformats.org/drawingml/2006/table">
            <a:tbl>
              <a:tblPr firstRow="1" bandRow="1">
                <a:tableStyleId>{5C22544A-7EE6-4342-B048-85BDC9FD1C3A}</a:tableStyleId>
              </a:tblPr>
              <a:tblGrid>
                <a:gridCol w="2227643">
                  <a:extLst>
                    <a:ext uri="{9D8B030D-6E8A-4147-A177-3AD203B41FA5}">
                      <a16:colId xmlns:a16="http://schemas.microsoft.com/office/drawing/2014/main" val="2013933436"/>
                    </a:ext>
                  </a:extLst>
                </a:gridCol>
                <a:gridCol w="2227643">
                  <a:extLst>
                    <a:ext uri="{9D8B030D-6E8A-4147-A177-3AD203B41FA5}">
                      <a16:colId xmlns:a16="http://schemas.microsoft.com/office/drawing/2014/main" val="1607870048"/>
                    </a:ext>
                  </a:extLst>
                </a:gridCol>
                <a:gridCol w="2227643">
                  <a:extLst>
                    <a:ext uri="{9D8B030D-6E8A-4147-A177-3AD203B41FA5}">
                      <a16:colId xmlns:a16="http://schemas.microsoft.com/office/drawing/2014/main" val="1072934679"/>
                    </a:ext>
                  </a:extLst>
                </a:gridCol>
                <a:gridCol w="2227643">
                  <a:extLst>
                    <a:ext uri="{9D8B030D-6E8A-4147-A177-3AD203B41FA5}">
                      <a16:colId xmlns:a16="http://schemas.microsoft.com/office/drawing/2014/main" val="1011433178"/>
                    </a:ext>
                  </a:extLst>
                </a:gridCol>
                <a:gridCol w="2227643">
                  <a:extLst>
                    <a:ext uri="{9D8B030D-6E8A-4147-A177-3AD203B41FA5}">
                      <a16:colId xmlns:a16="http://schemas.microsoft.com/office/drawing/2014/main" val="2582028161"/>
                    </a:ext>
                  </a:extLst>
                </a:gridCol>
              </a:tblGrid>
              <a:tr h="795338">
                <a:tc>
                  <a:txBody>
                    <a:bodyPr/>
                    <a:lstStyle/>
                    <a:p>
                      <a:endParaRPr lang="en-US" sz="2800" dirty="0">
                        <a:solidFill>
                          <a:schemeClr val="bg1"/>
                        </a:solidFill>
                      </a:endParaRPr>
                    </a:p>
                  </a:txBody>
                  <a:tcPr/>
                </a:tc>
                <a:tc>
                  <a:txBody>
                    <a:bodyPr/>
                    <a:lstStyle/>
                    <a:p>
                      <a:pPr algn="ctr"/>
                      <a:r>
                        <a:rPr lang="en-US" sz="2800" dirty="0">
                          <a:solidFill>
                            <a:schemeClr val="bg1"/>
                          </a:solidFill>
                        </a:rPr>
                        <a:t>Bartow</a:t>
                      </a:r>
                    </a:p>
                  </a:txBody>
                  <a:tcPr/>
                </a:tc>
                <a:tc>
                  <a:txBody>
                    <a:bodyPr/>
                    <a:lstStyle/>
                    <a:p>
                      <a:pPr algn="ctr"/>
                      <a:r>
                        <a:rPr lang="en-US" sz="2800" dirty="0">
                          <a:solidFill>
                            <a:schemeClr val="bg1"/>
                          </a:solidFill>
                        </a:rPr>
                        <a:t>Gordon</a:t>
                      </a:r>
                    </a:p>
                  </a:txBody>
                  <a:tcPr/>
                </a:tc>
                <a:tc>
                  <a:txBody>
                    <a:bodyPr/>
                    <a:lstStyle/>
                    <a:p>
                      <a:pPr algn="ctr"/>
                      <a:r>
                        <a:rPr lang="en-US" sz="2800">
                          <a:solidFill>
                            <a:schemeClr val="bg1"/>
                          </a:solidFill>
                        </a:rPr>
                        <a:t>Paulding</a:t>
                      </a:r>
                      <a:endParaRPr lang="en-US" sz="2800" dirty="0">
                        <a:solidFill>
                          <a:schemeClr val="bg1"/>
                        </a:solidFill>
                      </a:endParaRPr>
                    </a:p>
                  </a:txBody>
                  <a:tcPr/>
                </a:tc>
                <a:tc>
                  <a:txBody>
                    <a:bodyPr/>
                    <a:lstStyle/>
                    <a:p>
                      <a:pPr algn="ctr"/>
                      <a:r>
                        <a:rPr lang="en-US" sz="2800" dirty="0">
                          <a:solidFill>
                            <a:schemeClr val="bg1"/>
                          </a:solidFill>
                        </a:rPr>
                        <a:t>State</a:t>
                      </a:r>
                    </a:p>
                  </a:txBody>
                  <a:tcPr/>
                </a:tc>
                <a:extLst>
                  <a:ext uri="{0D108BD9-81ED-4DB2-BD59-A6C34878D82A}">
                    <a16:rowId xmlns:a16="http://schemas.microsoft.com/office/drawing/2014/main" val="612626352"/>
                  </a:ext>
                </a:extLst>
              </a:tr>
              <a:tr h="795338">
                <a:tc>
                  <a:txBody>
                    <a:bodyPr/>
                    <a:lstStyle/>
                    <a:p>
                      <a:r>
                        <a:rPr lang="en-US" sz="2800" dirty="0"/>
                        <a:t>Reunification</a:t>
                      </a:r>
                    </a:p>
                  </a:txBody>
                  <a:tcPr/>
                </a:tc>
                <a:tc>
                  <a:txBody>
                    <a:bodyPr/>
                    <a:lstStyle/>
                    <a:p>
                      <a:pPr algn="ctr"/>
                      <a:r>
                        <a:rPr lang="en-US" sz="2800" dirty="0"/>
                        <a:t>47%</a:t>
                      </a:r>
                    </a:p>
                  </a:txBody>
                  <a:tcPr/>
                </a:tc>
                <a:tc>
                  <a:txBody>
                    <a:bodyPr/>
                    <a:lstStyle/>
                    <a:p>
                      <a:pPr algn="ctr"/>
                      <a:r>
                        <a:rPr lang="en-US" sz="2800" dirty="0"/>
                        <a:t>54%</a:t>
                      </a:r>
                    </a:p>
                  </a:txBody>
                  <a:tcPr/>
                </a:tc>
                <a:tc>
                  <a:txBody>
                    <a:bodyPr/>
                    <a:lstStyle/>
                    <a:p>
                      <a:pPr algn="ctr"/>
                      <a:r>
                        <a:rPr lang="en-US" sz="2800" dirty="0"/>
                        <a:t>48%</a:t>
                      </a:r>
                    </a:p>
                  </a:txBody>
                  <a:tcPr/>
                </a:tc>
                <a:tc>
                  <a:txBody>
                    <a:bodyPr/>
                    <a:lstStyle/>
                    <a:p>
                      <a:pPr algn="ctr"/>
                      <a:r>
                        <a:rPr lang="en-US" sz="2800" dirty="0"/>
                        <a:t>42%</a:t>
                      </a:r>
                    </a:p>
                  </a:txBody>
                  <a:tcPr/>
                </a:tc>
                <a:extLst>
                  <a:ext uri="{0D108BD9-81ED-4DB2-BD59-A6C34878D82A}">
                    <a16:rowId xmlns:a16="http://schemas.microsoft.com/office/drawing/2014/main" val="3653197006"/>
                  </a:ext>
                </a:extLst>
              </a:tr>
              <a:tr h="795338">
                <a:tc>
                  <a:txBody>
                    <a:bodyPr/>
                    <a:lstStyle/>
                    <a:p>
                      <a:r>
                        <a:rPr lang="en-US" sz="2800" dirty="0"/>
                        <a:t>Adoption</a:t>
                      </a:r>
                    </a:p>
                  </a:txBody>
                  <a:tcPr/>
                </a:tc>
                <a:tc>
                  <a:txBody>
                    <a:bodyPr/>
                    <a:lstStyle/>
                    <a:p>
                      <a:pPr algn="ctr"/>
                      <a:r>
                        <a:rPr lang="en-US" sz="2800" dirty="0"/>
                        <a:t>12%</a:t>
                      </a:r>
                    </a:p>
                  </a:txBody>
                  <a:tcPr/>
                </a:tc>
                <a:tc>
                  <a:txBody>
                    <a:bodyPr/>
                    <a:lstStyle/>
                    <a:p>
                      <a:pPr algn="ctr"/>
                      <a:r>
                        <a:rPr lang="en-US" sz="2800" dirty="0"/>
                        <a:t>16%</a:t>
                      </a:r>
                    </a:p>
                  </a:txBody>
                  <a:tcPr/>
                </a:tc>
                <a:tc>
                  <a:txBody>
                    <a:bodyPr/>
                    <a:lstStyle/>
                    <a:p>
                      <a:pPr algn="ctr"/>
                      <a:r>
                        <a:rPr lang="en-US" sz="2800" dirty="0"/>
                        <a:t>30%</a:t>
                      </a:r>
                    </a:p>
                  </a:txBody>
                  <a:tcPr/>
                </a:tc>
                <a:tc>
                  <a:txBody>
                    <a:bodyPr/>
                    <a:lstStyle/>
                    <a:p>
                      <a:pPr algn="ctr"/>
                      <a:r>
                        <a:rPr lang="en-US" sz="2800" dirty="0"/>
                        <a:t>22%</a:t>
                      </a:r>
                    </a:p>
                  </a:txBody>
                  <a:tcPr/>
                </a:tc>
                <a:extLst>
                  <a:ext uri="{0D108BD9-81ED-4DB2-BD59-A6C34878D82A}">
                    <a16:rowId xmlns:a16="http://schemas.microsoft.com/office/drawing/2014/main" val="531327708"/>
                  </a:ext>
                </a:extLst>
              </a:tr>
              <a:tr h="795338">
                <a:tc>
                  <a:txBody>
                    <a:bodyPr/>
                    <a:lstStyle/>
                    <a:p>
                      <a:r>
                        <a:rPr lang="en-US" sz="2800" dirty="0"/>
                        <a:t>Relative</a:t>
                      </a:r>
                    </a:p>
                  </a:txBody>
                  <a:tcPr/>
                </a:tc>
                <a:tc>
                  <a:txBody>
                    <a:bodyPr/>
                    <a:lstStyle/>
                    <a:p>
                      <a:pPr algn="ctr"/>
                      <a:r>
                        <a:rPr lang="en-US" sz="2800" dirty="0"/>
                        <a:t>17%</a:t>
                      </a:r>
                    </a:p>
                  </a:txBody>
                  <a:tcPr/>
                </a:tc>
                <a:tc>
                  <a:txBody>
                    <a:bodyPr/>
                    <a:lstStyle/>
                    <a:p>
                      <a:pPr algn="ctr"/>
                      <a:r>
                        <a:rPr lang="en-US" sz="2800" dirty="0"/>
                        <a:t>16%</a:t>
                      </a:r>
                    </a:p>
                  </a:txBody>
                  <a:tcPr/>
                </a:tc>
                <a:tc>
                  <a:txBody>
                    <a:bodyPr/>
                    <a:lstStyle/>
                    <a:p>
                      <a:pPr algn="ctr"/>
                      <a:r>
                        <a:rPr lang="en-US" sz="2800" dirty="0"/>
                        <a:t>9%</a:t>
                      </a:r>
                    </a:p>
                  </a:txBody>
                  <a:tcPr/>
                </a:tc>
                <a:tc>
                  <a:txBody>
                    <a:bodyPr/>
                    <a:lstStyle/>
                    <a:p>
                      <a:pPr algn="ctr"/>
                      <a:r>
                        <a:rPr lang="en-US" sz="2800" dirty="0"/>
                        <a:t>7%</a:t>
                      </a:r>
                    </a:p>
                  </a:txBody>
                  <a:tcPr/>
                </a:tc>
                <a:extLst>
                  <a:ext uri="{0D108BD9-81ED-4DB2-BD59-A6C34878D82A}">
                    <a16:rowId xmlns:a16="http://schemas.microsoft.com/office/drawing/2014/main" val="763934943"/>
                  </a:ext>
                </a:extLst>
              </a:tr>
              <a:tr h="795338">
                <a:tc>
                  <a:txBody>
                    <a:bodyPr/>
                    <a:lstStyle/>
                    <a:p>
                      <a:r>
                        <a:rPr lang="en-US" sz="2800" dirty="0"/>
                        <a:t>Guardianship</a:t>
                      </a:r>
                    </a:p>
                  </a:txBody>
                  <a:tcPr/>
                </a:tc>
                <a:tc>
                  <a:txBody>
                    <a:bodyPr/>
                    <a:lstStyle/>
                    <a:p>
                      <a:pPr algn="ctr"/>
                      <a:r>
                        <a:rPr lang="en-US" sz="2800" dirty="0"/>
                        <a:t>15%</a:t>
                      </a:r>
                    </a:p>
                  </a:txBody>
                  <a:tcPr/>
                </a:tc>
                <a:tc>
                  <a:txBody>
                    <a:bodyPr/>
                    <a:lstStyle/>
                    <a:p>
                      <a:pPr algn="ctr"/>
                      <a:r>
                        <a:rPr lang="en-US" sz="2800" dirty="0"/>
                        <a:t>7%</a:t>
                      </a:r>
                    </a:p>
                  </a:txBody>
                  <a:tcPr/>
                </a:tc>
                <a:tc>
                  <a:txBody>
                    <a:bodyPr/>
                    <a:lstStyle/>
                    <a:p>
                      <a:pPr algn="ctr"/>
                      <a:r>
                        <a:rPr lang="en-US" sz="2800" dirty="0"/>
                        <a:t>6%</a:t>
                      </a:r>
                    </a:p>
                  </a:txBody>
                  <a:tcPr/>
                </a:tc>
                <a:tc>
                  <a:txBody>
                    <a:bodyPr/>
                    <a:lstStyle/>
                    <a:p>
                      <a:pPr algn="ctr"/>
                      <a:r>
                        <a:rPr lang="en-US" sz="2800" dirty="0"/>
                        <a:t>16%</a:t>
                      </a:r>
                    </a:p>
                  </a:txBody>
                  <a:tcPr/>
                </a:tc>
                <a:extLst>
                  <a:ext uri="{0D108BD9-81ED-4DB2-BD59-A6C34878D82A}">
                    <a16:rowId xmlns:a16="http://schemas.microsoft.com/office/drawing/2014/main" val="280501643"/>
                  </a:ext>
                </a:extLst>
              </a:tr>
              <a:tr h="795338">
                <a:tc>
                  <a:txBody>
                    <a:bodyPr/>
                    <a:lstStyle/>
                    <a:p>
                      <a:r>
                        <a:rPr lang="en-US" sz="2800" dirty="0"/>
                        <a:t>Emancipation</a:t>
                      </a:r>
                    </a:p>
                  </a:txBody>
                  <a:tcPr/>
                </a:tc>
                <a:tc>
                  <a:txBody>
                    <a:bodyPr/>
                    <a:lstStyle/>
                    <a:p>
                      <a:pPr algn="ctr"/>
                      <a:r>
                        <a:rPr lang="en-US" sz="2800" dirty="0"/>
                        <a:t>6%</a:t>
                      </a:r>
                    </a:p>
                  </a:txBody>
                  <a:tcPr/>
                </a:tc>
                <a:tc>
                  <a:txBody>
                    <a:bodyPr/>
                    <a:lstStyle/>
                    <a:p>
                      <a:pPr algn="ctr"/>
                      <a:r>
                        <a:rPr lang="en-US" sz="2800" dirty="0"/>
                        <a:t>3%</a:t>
                      </a:r>
                    </a:p>
                  </a:txBody>
                  <a:tcPr/>
                </a:tc>
                <a:tc>
                  <a:txBody>
                    <a:bodyPr/>
                    <a:lstStyle/>
                    <a:p>
                      <a:pPr algn="ctr"/>
                      <a:r>
                        <a:rPr lang="en-US" sz="2800" dirty="0"/>
                        <a:t>7%</a:t>
                      </a:r>
                    </a:p>
                  </a:txBody>
                  <a:tcPr/>
                </a:tc>
                <a:tc>
                  <a:txBody>
                    <a:bodyPr/>
                    <a:lstStyle/>
                    <a:p>
                      <a:pPr algn="ctr"/>
                      <a:r>
                        <a:rPr lang="en-US" sz="2800" dirty="0"/>
                        <a:t>10%</a:t>
                      </a:r>
                    </a:p>
                  </a:txBody>
                  <a:tcPr/>
                </a:tc>
                <a:extLst>
                  <a:ext uri="{0D108BD9-81ED-4DB2-BD59-A6C34878D82A}">
                    <a16:rowId xmlns:a16="http://schemas.microsoft.com/office/drawing/2014/main" val="1364638970"/>
                  </a:ext>
                </a:extLst>
              </a:tr>
            </a:tbl>
          </a:graphicData>
        </a:graphic>
      </p:graphicFrame>
    </p:spTree>
    <p:extLst>
      <p:ext uri="{BB962C8B-B14F-4D97-AF65-F5344CB8AC3E}">
        <p14:creationId xmlns:p14="http://schemas.microsoft.com/office/powerpoint/2010/main" val="2201433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3" y="108154"/>
            <a:ext cx="10832689" cy="1456267"/>
          </a:xfrm>
        </p:spPr>
        <p:txBody>
          <a:bodyPr>
            <a:normAutofit/>
          </a:bodyPr>
          <a:lstStyle/>
          <a:p>
            <a:pPr algn="ctr"/>
            <a:r>
              <a:rPr lang="en-US" b="1" dirty="0"/>
              <a:t>PARENT-CHILD RELATIONSHIP IS NOT IRRETRIEVABLY BROKEN AND HARMFUL TO THE CHILD:</a:t>
            </a:r>
            <a:endParaRPr lang="en-US" dirty="0"/>
          </a:p>
        </p:txBody>
      </p:sp>
      <p:sp>
        <p:nvSpPr>
          <p:cNvPr id="3" name="Content Placeholder 2"/>
          <p:cNvSpPr>
            <a:spLocks noGrp="1"/>
          </p:cNvSpPr>
          <p:nvPr>
            <p:ph idx="4294967295"/>
          </p:nvPr>
        </p:nvSpPr>
        <p:spPr>
          <a:xfrm>
            <a:off x="221226" y="1564421"/>
            <a:ext cx="11828205" cy="4969114"/>
          </a:xfrm>
        </p:spPr>
        <p:txBody>
          <a:bodyPr>
            <a:normAutofit/>
          </a:bodyPr>
          <a:lstStyle/>
          <a:p>
            <a:pPr marL="514350" indent="-514350">
              <a:buFont typeface="+mj-lt"/>
              <a:buAutoNum type="arabicPeriod"/>
            </a:pPr>
            <a:r>
              <a:rPr lang="en-US" sz="2600" b="1" dirty="0"/>
              <a:t>Permanent Guardianship (PG) with relative who has an ongoing, beneficial relationship with and demonstrated commitment to child.</a:t>
            </a:r>
          </a:p>
          <a:p>
            <a:pPr marL="514350" indent="-514350">
              <a:buFont typeface="+mj-lt"/>
              <a:buAutoNum type="arabicPeriod"/>
            </a:pPr>
            <a:r>
              <a:rPr lang="en-US" sz="2600" b="1" dirty="0"/>
              <a:t>PG with fictive kin</a:t>
            </a:r>
          </a:p>
          <a:p>
            <a:pPr marL="514350" indent="-514350">
              <a:buFont typeface="+mj-lt"/>
              <a:buAutoNum type="arabicPeriod"/>
            </a:pPr>
            <a:r>
              <a:rPr lang="en-US" sz="2600" b="1" dirty="0"/>
              <a:t>PG with third party (e.g., foster parent or other individual child has met since entering care).</a:t>
            </a:r>
          </a:p>
          <a:p>
            <a:pPr marL="514350" indent="-514350">
              <a:buFont typeface="+mj-lt"/>
              <a:buAutoNum type="arabicPeriod"/>
            </a:pPr>
            <a:r>
              <a:rPr lang="en-US" sz="2600" b="1" dirty="0"/>
              <a:t>PG with relative without an ongoing relationship with child, but who can demonstrate commitment to child.</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50</a:t>
            </a:fld>
            <a:endParaRPr lang="en-US" dirty="0"/>
          </a:p>
        </p:txBody>
      </p:sp>
    </p:spTree>
    <p:extLst>
      <p:ext uri="{BB962C8B-B14F-4D97-AF65-F5344CB8AC3E}">
        <p14:creationId xmlns:p14="http://schemas.microsoft.com/office/powerpoint/2010/main" val="17347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226" y="1564421"/>
            <a:ext cx="11828205" cy="4969114"/>
          </a:xfrm>
        </p:spPr>
        <p:txBody>
          <a:bodyPr>
            <a:normAutofit/>
          </a:bodyPr>
          <a:lstStyle/>
          <a:p>
            <a:pPr marL="514350" indent="-514350">
              <a:buFont typeface="+mj-lt"/>
              <a:buAutoNum type="arabicPeriod"/>
            </a:pPr>
            <a:r>
              <a:rPr lang="en-US" sz="2600" b="1" dirty="0"/>
              <a:t>Adoption with a relative who has an ongoing, beneficial relationship with and demonstrated commitment to the child.</a:t>
            </a:r>
          </a:p>
          <a:p>
            <a:pPr marL="514350" indent="-514350">
              <a:buFont typeface="+mj-lt"/>
              <a:buAutoNum type="arabicPeriod"/>
            </a:pPr>
            <a:r>
              <a:rPr lang="en-US" sz="2600" b="1" dirty="0"/>
              <a:t>Adoption with fictive kin who has the same.</a:t>
            </a:r>
          </a:p>
          <a:p>
            <a:pPr marL="514350" indent="-514350">
              <a:buFont typeface="+mj-lt"/>
              <a:buAutoNum type="arabicPeriod"/>
            </a:pPr>
            <a:r>
              <a:rPr lang="en-US" sz="2600" b="1" dirty="0"/>
              <a:t>Adoption with a third party who has the same (e.g., foster parent or other non-relative the child has met since coming into foster care).</a:t>
            </a:r>
          </a:p>
          <a:p>
            <a:pPr marL="514350" indent="-514350">
              <a:buFont typeface="+mj-lt"/>
              <a:buAutoNum type="arabicPeriod"/>
            </a:pPr>
            <a:r>
              <a:rPr lang="en-US" sz="2600" b="1" dirty="0"/>
              <a:t>Adoption with relative without an ongoing relationship with the child, but who can demonstrate a commitment to the child.</a:t>
            </a:r>
          </a:p>
          <a:p>
            <a:pPr marL="514350" indent="-514350">
              <a:buFont typeface="+mj-lt"/>
              <a:buAutoNum type="arabicPeriod"/>
            </a:pPr>
            <a:r>
              <a:rPr lang="en-US" sz="2600" b="1" dirty="0"/>
              <a:t>Adoption with a third party without an ongoing relationship, but who can demonstrate a commitment to the child.</a:t>
            </a:r>
          </a:p>
        </p:txBody>
      </p:sp>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51</a:t>
            </a:fld>
            <a:endParaRPr lang="en-US" dirty="0"/>
          </a:p>
        </p:txBody>
      </p:sp>
      <p:sp>
        <p:nvSpPr>
          <p:cNvPr id="6" name="Title 5">
            <a:extLst>
              <a:ext uri="{FF2B5EF4-FFF2-40B4-BE49-F238E27FC236}">
                <a16:creationId xmlns:a16="http://schemas.microsoft.com/office/drawing/2014/main" id="{CD4B76D1-E273-8A49-82D0-B2B6371DE34F}"/>
              </a:ext>
            </a:extLst>
          </p:cNvPr>
          <p:cNvSpPr>
            <a:spLocks noGrp="1"/>
          </p:cNvSpPr>
          <p:nvPr>
            <p:ph type="title"/>
          </p:nvPr>
        </p:nvSpPr>
        <p:spPr>
          <a:xfrm>
            <a:off x="324465" y="137651"/>
            <a:ext cx="10478729" cy="1646904"/>
          </a:xfrm>
        </p:spPr>
        <p:txBody>
          <a:bodyPr>
            <a:normAutofit/>
          </a:bodyPr>
          <a:lstStyle/>
          <a:p>
            <a:pPr algn="ctr"/>
            <a:r>
              <a:rPr lang="en-US" b="1" dirty="0"/>
              <a:t>PARENT-CHILD RELATIONSHIP IS  IRRETRIEVABLY BROKEN AND HARMFUL TO THE CHILD:</a:t>
            </a:r>
          </a:p>
        </p:txBody>
      </p:sp>
    </p:spTree>
    <p:extLst>
      <p:ext uri="{BB962C8B-B14F-4D97-AF65-F5344CB8AC3E}">
        <p14:creationId xmlns:p14="http://schemas.microsoft.com/office/powerpoint/2010/main" val="1638168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9E60279-921D-654E-940D-25D834D8F497}"/>
              </a:ext>
            </a:extLst>
          </p:cNvPr>
          <p:cNvGraphicFramePr>
            <a:graphicFrameLocks noGrp="1"/>
          </p:cNvGraphicFramePr>
          <p:nvPr>
            <p:ph idx="4294967295"/>
            <p:extLst>
              <p:ext uri="{D42A27DB-BD31-4B8C-83A1-F6EECF244321}">
                <p14:modId xmlns:p14="http://schemas.microsoft.com/office/powerpoint/2010/main" val="2217572061"/>
              </p:ext>
            </p:extLst>
          </p:nvPr>
        </p:nvGraphicFramePr>
        <p:xfrm>
          <a:off x="324465" y="1784555"/>
          <a:ext cx="11592104" cy="470392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11641138" y="5870575"/>
            <a:ext cx="550862" cy="377825"/>
          </a:xfrm>
        </p:spPr>
        <p:txBody>
          <a:bodyPr/>
          <a:lstStyle/>
          <a:p>
            <a:fld id="{4FAB73BC-B049-4115-A692-8D63A059BFB8}" type="slidenum">
              <a:rPr lang="en-US" smtClean="0"/>
              <a:t>52</a:t>
            </a:fld>
            <a:endParaRPr lang="en-US" dirty="0"/>
          </a:p>
        </p:txBody>
      </p:sp>
      <p:sp>
        <p:nvSpPr>
          <p:cNvPr id="6" name="Title 5">
            <a:extLst>
              <a:ext uri="{FF2B5EF4-FFF2-40B4-BE49-F238E27FC236}">
                <a16:creationId xmlns:a16="http://schemas.microsoft.com/office/drawing/2014/main" id="{CD4B76D1-E273-8A49-82D0-B2B6371DE34F}"/>
              </a:ext>
            </a:extLst>
          </p:cNvPr>
          <p:cNvSpPr>
            <a:spLocks noGrp="1"/>
          </p:cNvSpPr>
          <p:nvPr>
            <p:ph type="title"/>
          </p:nvPr>
        </p:nvSpPr>
        <p:spPr>
          <a:xfrm>
            <a:off x="324465" y="137651"/>
            <a:ext cx="11592104" cy="1646904"/>
          </a:xfrm>
        </p:spPr>
        <p:txBody>
          <a:bodyPr>
            <a:normAutofit/>
          </a:bodyPr>
          <a:lstStyle/>
          <a:p>
            <a:pPr algn="ctr"/>
            <a:r>
              <a:rPr lang="en-US" b="1" dirty="0"/>
              <a:t>No permanent placement available (and child is 16+): APPLA</a:t>
            </a:r>
          </a:p>
        </p:txBody>
      </p:sp>
    </p:spTree>
    <p:extLst>
      <p:ext uri="{BB962C8B-B14F-4D97-AF65-F5344CB8AC3E}">
        <p14:creationId xmlns:p14="http://schemas.microsoft.com/office/powerpoint/2010/main" val="2086832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0002" y="1322496"/>
            <a:ext cx="9826752" cy="3785652"/>
          </a:xfrm>
          <a:prstGeom prst="rect">
            <a:avLst/>
          </a:prstGeom>
        </p:spPr>
        <p:txBody>
          <a:bodyPr wrap="square">
            <a:spAutoFit/>
          </a:bodyPr>
          <a:lstStyle/>
          <a:p>
            <a:r>
              <a:rPr lang="en-US" sz="4000" dirty="0"/>
              <a:t>“Every child needs and deserves a family. Not just a family in which to grow and develop, but a family to leave when the time is right, a family to come home to when the need demands, and a family to be a part of when childhood is only a distant memory.”</a:t>
            </a:r>
          </a:p>
        </p:txBody>
      </p:sp>
      <p:sp>
        <p:nvSpPr>
          <p:cNvPr id="2" name="Slide Number Placeholder 1"/>
          <p:cNvSpPr>
            <a:spLocks noGrp="1"/>
          </p:cNvSpPr>
          <p:nvPr>
            <p:ph type="sldNum" sz="quarter" idx="4294967295"/>
          </p:nvPr>
        </p:nvSpPr>
        <p:spPr>
          <a:xfrm>
            <a:off x="11641138" y="5870575"/>
            <a:ext cx="550862" cy="377825"/>
          </a:xfrm>
        </p:spPr>
        <p:txBody>
          <a:bodyPr/>
          <a:lstStyle/>
          <a:p>
            <a:fld id="{4FAB73BC-B049-4115-A692-8D63A059BFB8}" type="slidenum">
              <a:rPr lang="en-US" smtClean="0"/>
              <a:t>53</a:t>
            </a:fld>
            <a:endParaRPr lang="en-US" dirty="0"/>
          </a:p>
        </p:txBody>
      </p:sp>
    </p:spTree>
    <p:extLst>
      <p:ext uri="{BB962C8B-B14F-4D97-AF65-F5344CB8AC3E}">
        <p14:creationId xmlns:p14="http://schemas.microsoft.com/office/powerpoint/2010/main" val="4206857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8608" y="335491"/>
            <a:ext cx="10131425" cy="1456267"/>
          </a:xfrm>
        </p:spPr>
        <p:txBody>
          <a:bodyPr/>
          <a:lstStyle/>
          <a:p>
            <a:r>
              <a:rPr lang="en-US" dirty="0"/>
              <a:t>Questions? Don’t ask us!</a:t>
            </a:r>
          </a:p>
        </p:txBody>
      </p:sp>
      <p:sp>
        <p:nvSpPr>
          <p:cNvPr id="2" name="Slide Number Placeholder 1"/>
          <p:cNvSpPr>
            <a:spLocks noGrp="1"/>
          </p:cNvSpPr>
          <p:nvPr>
            <p:ph type="sldNum" sz="quarter" idx="4294967295"/>
          </p:nvPr>
        </p:nvSpPr>
        <p:spPr>
          <a:xfrm>
            <a:off x="11353800" y="295275"/>
            <a:ext cx="838200" cy="768350"/>
          </a:xfrm>
        </p:spPr>
        <p:txBody>
          <a:bodyPr/>
          <a:lstStyle/>
          <a:p>
            <a:fld id="{4FAB73BC-B049-4115-A692-8D63A059BFB8}" type="slidenum">
              <a:rPr lang="en-US" smtClean="0"/>
              <a:t>54</a:t>
            </a:fld>
            <a:endParaRPr lang="en-US" dirty="0"/>
          </a:p>
        </p:txBody>
      </p:sp>
      <p:sp>
        <p:nvSpPr>
          <p:cNvPr id="3" name="TextBox 2">
            <a:extLst>
              <a:ext uri="{FF2B5EF4-FFF2-40B4-BE49-F238E27FC236}">
                <a16:creationId xmlns:a16="http://schemas.microsoft.com/office/drawing/2014/main" id="{CE3C5617-0937-7349-AF3B-6CE02C5064FC}"/>
              </a:ext>
            </a:extLst>
          </p:cNvPr>
          <p:cNvSpPr txBox="1"/>
          <p:nvPr/>
        </p:nvSpPr>
        <p:spPr>
          <a:xfrm>
            <a:off x="1744846" y="2065867"/>
            <a:ext cx="8885187" cy="3477875"/>
          </a:xfrm>
          <a:prstGeom prst="rect">
            <a:avLst/>
          </a:prstGeom>
          <a:noFill/>
        </p:spPr>
        <p:txBody>
          <a:bodyPr wrap="square" rtlCol="0">
            <a:spAutoFit/>
          </a:bodyPr>
          <a:lstStyle/>
          <a:p>
            <a:pPr algn="ctr"/>
            <a:endParaRPr lang="en-US" sz="2800" dirty="0"/>
          </a:p>
          <a:p>
            <a:pPr algn="ctr"/>
            <a:r>
              <a:rPr lang="en-US" sz="2800" dirty="0"/>
              <a:t>Jerry Bruce</a:t>
            </a:r>
          </a:p>
          <a:p>
            <a:pPr algn="ctr"/>
            <a:r>
              <a:rPr lang="en-US" sz="2800" dirty="0">
                <a:hlinkClick r:id="rId3"/>
              </a:rPr>
              <a:t>Jerry.bruce@georgiacourts.gov</a:t>
            </a:r>
            <a:endParaRPr lang="en-US" sz="2800" dirty="0"/>
          </a:p>
          <a:p>
            <a:pPr algn="ctr"/>
            <a:endParaRPr lang="en-US" sz="2800" dirty="0"/>
          </a:p>
          <a:p>
            <a:pPr algn="ctr"/>
            <a:r>
              <a:rPr lang="en-US" sz="2800" dirty="0"/>
              <a:t>Angela Tyner</a:t>
            </a:r>
          </a:p>
          <a:p>
            <a:pPr algn="ctr"/>
            <a:r>
              <a:rPr lang="en-US" sz="2800" dirty="0">
                <a:hlinkClick r:id="rId4"/>
              </a:rPr>
              <a:t>atyner@gacasa.org</a:t>
            </a:r>
            <a:r>
              <a:rPr lang="en-US" sz="2800" dirty="0"/>
              <a:t> </a:t>
            </a:r>
          </a:p>
          <a:p>
            <a:pPr algn="ctr"/>
            <a:endParaRPr lang="en-US" sz="2800" dirty="0"/>
          </a:p>
          <a:p>
            <a:pPr algn="ctr"/>
            <a:endParaRPr lang="en-US" sz="2400" dirty="0"/>
          </a:p>
        </p:txBody>
      </p:sp>
    </p:spTree>
    <p:extLst>
      <p:ext uri="{BB962C8B-B14F-4D97-AF65-F5344CB8AC3E}">
        <p14:creationId xmlns:p14="http://schemas.microsoft.com/office/powerpoint/2010/main" val="176568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a:t>Reunification</a:t>
            </a:r>
          </a:p>
        </p:txBody>
      </p:sp>
      <p:sp>
        <p:nvSpPr>
          <p:cNvPr id="2" name="Slide Number Placeholder 1"/>
          <p:cNvSpPr>
            <a:spLocks noGrp="1"/>
          </p:cNvSpPr>
          <p:nvPr>
            <p:ph type="sldNum" sz="quarter" idx="4294967295"/>
          </p:nvPr>
        </p:nvSpPr>
        <p:spPr>
          <a:xfrm>
            <a:off x="11641138" y="5870575"/>
            <a:ext cx="550862" cy="377825"/>
          </a:xfrm>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06751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3CE719-B98C-4D08-A685-1FB06CDBB0C4}"/>
              </a:ext>
            </a:extLst>
          </p:cNvPr>
          <p:cNvSpPr>
            <a:spLocks noGrp="1"/>
          </p:cNvSpPr>
          <p:nvPr>
            <p:ph type="title"/>
          </p:nvPr>
        </p:nvSpPr>
        <p:spPr>
          <a:xfrm>
            <a:off x="1509713" y="2700866"/>
            <a:ext cx="10131425" cy="1456267"/>
          </a:xfrm>
        </p:spPr>
        <p:txBody>
          <a:bodyPr>
            <a:normAutofit fontScale="90000"/>
          </a:bodyPr>
          <a:lstStyle/>
          <a:p>
            <a:r>
              <a:rPr lang="en-US" sz="5400" dirty="0"/>
              <a:t>“Children don’t want better families; they just want their families to be better.”</a:t>
            </a:r>
            <a:br>
              <a:rPr lang="en-US" dirty="0"/>
            </a:br>
            <a:r>
              <a:rPr lang="en-US" dirty="0"/>
              <a:t>											</a:t>
            </a:r>
            <a:r>
              <a:rPr lang="en-US" sz="2200" dirty="0"/>
              <a:t>~Hon. Russell Jackson</a:t>
            </a:r>
          </a:p>
        </p:txBody>
      </p:sp>
      <p:sp>
        <p:nvSpPr>
          <p:cNvPr id="4" name="Slide Number Placeholder 3">
            <a:extLst>
              <a:ext uri="{FF2B5EF4-FFF2-40B4-BE49-F238E27FC236}">
                <a16:creationId xmlns:a16="http://schemas.microsoft.com/office/drawing/2014/main" id="{4D20F300-3550-4A6C-81BC-42142E5E9139}"/>
              </a:ext>
            </a:extLst>
          </p:cNvPr>
          <p:cNvSpPr>
            <a:spLocks noGrp="1"/>
          </p:cNvSpPr>
          <p:nvPr>
            <p:ph type="sldNum" sz="quarter" idx="4294967295"/>
          </p:nvPr>
        </p:nvSpPr>
        <p:spPr>
          <a:xfrm>
            <a:off x="11641138" y="5870575"/>
            <a:ext cx="550862" cy="377825"/>
          </a:xfrm>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97475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731" y="105833"/>
            <a:ext cx="10131425" cy="1456267"/>
          </a:xfrm>
        </p:spPr>
        <p:txBody>
          <a:bodyPr/>
          <a:lstStyle/>
          <a:p>
            <a:r>
              <a:rPr lang="en-US" dirty="0">
                <a:solidFill>
                  <a:schemeClr val="tx1"/>
                </a:solidFill>
              </a:rPr>
              <a:t>Reunification is the ultimate goal!</a:t>
            </a:r>
          </a:p>
        </p:txBody>
      </p:sp>
      <p:sp>
        <p:nvSpPr>
          <p:cNvPr id="4" name="Content Placeholder 3"/>
          <p:cNvSpPr>
            <a:spLocks noGrp="1"/>
          </p:cNvSpPr>
          <p:nvPr>
            <p:ph idx="4294967295"/>
          </p:nvPr>
        </p:nvSpPr>
        <p:spPr>
          <a:xfrm>
            <a:off x="643731" y="944380"/>
            <a:ext cx="10997407" cy="5316377"/>
          </a:xfrm>
        </p:spPr>
        <p:txBody>
          <a:bodyPr>
            <a:normAutofit/>
          </a:bodyPr>
          <a:lstStyle/>
          <a:p>
            <a:r>
              <a:rPr lang="en-US" sz="2800" dirty="0"/>
              <a:t>Preferred outcome</a:t>
            </a:r>
          </a:p>
          <a:p>
            <a:r>
              <a:rPr lang="en-US" sz="2800" dirty="0"/>
              <a:t>Requires authentic family engagement &amp; trauma-informed/responsive systems</a:t>
            </a:r>
          </a:p>
          <a:p>
            <a:pPr lvl="1"/>
            <a:r>
              <a:rPr lang="en-US" sz="2500" dirty="0"/>
              <a:t>Believe that foster care should be a service/support to families, not a substitute for parents</a:t>
            </a:r>
          </a:p>
          <a:p>
            <a:pPr lvl="1"/>
            <a:r>
              <a:rPr lang="en-US" sz="2500" dirty="0"/>
              <a:t>Value people-first</a:t>
            </a:r>
          </a:p>
          <a:p>
            <a:pPr lvl="1"/>
            <a:r>
              <a:rPr lang="en-US" sz="2500" dirty="0"/>
              <a:t>Believe that people can change</a:t>
            </a:r>
          </a:p>
          <a:p>
            <a:r>
              <a:rPr lang="en-US" sz="2800" dirty="0"/>
              <a:t>Acknowledge power imbalance of system</a:t>
            </a:r>
          </a:p>
        </p:txBody>
      </p:sp>
      <p:sp>
        <p:nvSpPr>
          <p:cNvPr id="3" name="Slide Number Placeholder 2"/>
          <p:cNvSpPr>
            <a:spLocks noGrp="1"/>
          </p:cNvSpPr>
          <p:nvPr>
            <p:ph type="sldNum" sz="quarter" idx="4294967295"/>
          </p:nvPr>
        </p:nvSpPr>
        <p:spPr>
          <a:xfrm>
            <a:off x="11641138" y="5870575"/>
            <a:ext cx="550862" cy="377825"/>
          </a:xfrm>
        </p:spPr>
        <p:txBody>
          <a:bodyPr>
            <a:normAutofit/>
          </a:bodyPr>
          <a:lstStyle/>
          <a:p>
            <a:fld id="{8734A7FC-8FDF-4B76-AA31-B975211FE372}" type="slidenum">
              <a:rPr lang="en-US" smtClean="0"/>
              <a:pPr/>
              <a:t>8</a:t>
            </a:fld>
            <a:endParaRPr lang="en-US"/>
          </a:p>
        </p:txBody>
      </p:sp>
    </p:spTree>
    <p:extLst>
      <p:ext uri="{BB962C8B-B14F-4D97-AF65-F5344CB8AC3E}">
        <p14:creationId xmlns:p14="http://schemas.microsoft.com/office/powerpoint/2010/main" val="869380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432" y="0"/>
            <a:ext cx="8738419" cy="1456267"/>
          </a:xfrm>
        </p:spPr>
        <p:txBody>
          <a:bodyPr>
            <a:normAutofit/>
          </a:bodyPr>
          <a:lstStyle/>
          <a:p>
            <a:r>
              <a:rPr lang="en-US" sz="4200" dirty="0"/>
              <a:t>Minimum sufficient level of care</a:t>
            </a:r>
          </a:p>
        </p:txBody>
      </p:sp>
      <p:sp>
        <p:nvSpPr>
          <p:cNvPr id="6" name="Text Placeholder 5"/>
          <p:cNvSpPr>
            <a:spLocks noGrp="1"/>
          </p:cNvSpPr>
          <p:nvPr>
            <p:ph type="body" sz="half" idx="4294967295"/>
          </p:nvPr>
        </p:nvSpPr>
        <p:spPr>
          <a:xfrm>
            <a:off x="2078038" y="6067425"/>
            <a:ext cx="10113962" cy="593725"/>
          </a:xfrm>
        </p:spPr>
        <p:txBody>
          <a:bodyPr>
            <a:normAutofit/>
          </a:bodyPr>
          <a:lstStyle/>
          <a:p>
            <a:r>
              <a:rPr lang="en-US" sz="2000" dirty="0"/>
              <a:t>“Lousy parenting does not necessarily equal neglectful parenting.”</a:t>
            </a:r>
          </a:p>
        </p:txBody>
      </p:sp>
      <p:sp>
        <p:nvSpPr>
          <p:cNvPr id="2" name="Slide Number Placeholder 1"/>
          <p:cNvSpPr>
            <a:spLocks noGrp="1"/>
          </p:cNvSpPr>
          <p:nvPr>
            <p:ph type="sldNum" sz="quarter" idx="4294967295"/>
          </p:nvPr>
        </p:nvSpPr>
        <p:spPr>
          <a:xfrm>
            <a:off x="11641138" y="5870575"/>
            <a:ext cx="550862" cy="377825"/>
          </a:xfrm>
        </p:spPr>
        <p:txBody>
          <a:bodyPr/>
          <a:lstStyle/>
          <a:p>
            <a:fld id="{867E5644-1E61-4311-A31E-84CB9C7AA8A9}" type="slidenum">
              <a:rPr lang="en-US" smtClean="0"/>
              <a:t>9</a:t>
            </a:fld>
            <a:endParaRPr lang="en-US" dirty="0"/>
          </a:p>
        </p:txBody>
      </p:sp>
      <p:pic>
        <p:nvPicPr>
          <p:cNvPr id="7" name="Picture 6"/>
          <p:cNvPicPr>
            <a:picLocks noChangeAspect="1"/>
          </p:cNvPicPr>
          <p:nvPr/>
        </p:nvPicPr>
        <p:blipFill rotWithShape="1">
          <a:blip r:embed="rId3"/>
          <a:srcRect l="40257" t="30482" r="14664" b="24356"/>
          <a:stretch/>
        </p:blipFill>
        <p:spPr>
          <a:xfrm>
            <a:off x="3230415" y="1456267"/>
            <a:ext cx="5502521" cy="4410053"/>
          </a:xfrm>
          <a:prstGeom prst="rect">
            <a:avLst/>
          </a:prstGeom>
        </p:spPr>
      </p:pic>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CAFE4FF6-83C6-544E-993D-C9898D1C82F0}"/>
                  </a:ext>
                </a:extLst>
              </p:cNvPr>
              <p:cNvGraphicFramePr>
                <a:graphicFrameLocks noChangeAspect="1"/>
              </p:cNvGraphicFramePr>
              <p:nvPr>
                <p:extLst>
                  <p:ext uri="{D42A27DB-BD31-4B8C-83A1-F6EECF244321}">
                    <p14:modId xmlns:p14="http://schemas.microsoft.com/office/powerpoint/2010/main" val="2463300598"/>
                  </p:ext>
                </p:extLst>
              </p:nvPr>
            </p:nvGraphicFramePr>
            <p:xfrm>
              <a:off x="3230415" y="5037667"/>
              <a:ext cx="1294457" cy="728132"/>
            </p:xfrm>
            <a:graphic>
              <a:graphicData uri="http://schemas.microsoft.com/office/powerpoint/2016/slidezoom">
                <pslz:sldZm>
                  <pslz:sldZmObj sldId="346" cId="860415360">
                    <pslz:zmPr id="{11505008-311A-0543-89DD-503D27038398}" returnToParent="0" transitionDur="1000">
                      <p166:blipFill xmlns:p166="http://schemas.microsoft.com/office/powerpoint/2016/6/main">
                        <a:blip r:embed="rId4"/>
                        <a:stretch>
                          <a:fillRect/>
                        </a:stretch>
                      </p166:blipFill>
                      <p166:spPr xmlns:p166="http://schemas.microsoft.com/office/powerpoint/2016/6/main">
                        <a:xfrm>
                          <a:off x="0" y="0"/>
                          <a:ext cx="1294457" cy="728132"/>
                        </a:xfrm>
                        <a:prstGeom prst="rect">
                          <a:avLst/>
                        </a:prstGeom>
                        <a:ln w="3175">
                          <a:solidFill>
                            <a:prstClr val="ltGray"/>
                          </a:solidFill>
                        </a:ln>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CAFE4FF6-83C6-544E-993D-C9898D1C82F0}"/>
                  </a:ext>
                </a:extLst>
              </p:cNvPr>
              <p:cNvPicPr>
                <a:picLocks noGrp="1" noRot="1" noChangeAspect="1" noMove="1" noResize="1" noEditPoints="1" noAdjustHandles="1" noChangeArrowheads="1" noChangeShapeType="1"/>
              </p:cNvPicPr>
              <p:nvPr/>
            </p:nvPicPr>
            <p:blipFill>
              <a:blip r:embed="rId6"/>
              <a:stretch>
                <a:fillRect/>
              </a:stretch>
            </p:blipFill>
            <p:spPr>
              <a:xfrm>
                <a:off x="3230415" y="5037667"/>
                <a:ext cx="1294457" cy="728132"/>
              </a:xfrm>
              <a:prstGeom prst="rect">
                <a:avLst/>
              </a:prstGeom>
              <a:ln w="3175">
                <a:solidFill>
                  <a:prstClr val="ltGray"/>
                </a:solidFill>
              </a:ln>
            </p:spPr>
          </p:pic>
        </mc:Fallback>
      </mc:AlternateContent>
    </p:spTree>
    <p:extLst>
      <p:ext uri="{BB962C8B-B14F-4D97-AF65-F5344CB8AC3E}">
        <p14:creationId xmlns:p14="http://schemas.microsoft.com/office/powerpoint/2010/main" val="3888771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3028</TotalTime>
  <Words>5696</Words>
  <Application>Microsoft Macintosh PowerPoint</Application>
  <PresentationFormat>Widescreen</PresentationFormat>
  <Paragraphs>752</Paragraphs>
  <Slides>54</Slides>
  <Notes>53</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Palatino</vt:lpstr>
      <vt:lpstr>Celestial</vt:lpstr>
      <vt:lpstr>PowerPoint Presentation</vt:lpstr>
      <vt:lpstr>Not a single child more; not a single day more...</vt:lpstr>
      <vt:lpstr>Permanency Planning Principles:</vt:lpstr>
      <vt:lpstr>Permanency Plan Goals</vt:lpstr>
      <vt:lpstr>Permanency Outcomes: discharges (10/19 -09/20)</vt:lpstr>
      <vt:lpstr>Reunification</vt:lpstr>
      <vt:lpstr>“Children don’t want better families; they just want their families to be better.”            ~Hon. Russell Jackson</vt:lpstr>
      <vt:lpstr>Reunification is the ultimate goal!</vt:lpstr>
      <vt:lpstr>Minimum sufficient level of care</vt:lpstr>
      <vt:lpstr>PowerPoint Presentation</vt:lpstr>
      <vt:lpstr>Minimum sufficient level of care</vt:lpstr>
      <vt:lpstr>Case plan is the roadmap home</vt:lpstr>
      <vt:lpstr>Family Time can make or break a plan </vt:lpstr>
      <vt:lpstr>We do not truly celebrate reunification.  We tolerate it.</vt:lpstr>
      <vt:lpstr>PowerPoint Presentation</vt:lpstr>
      <vt:lpstr>Issues Impacting Reunification</vt:lpstr>
      <vt:lpstr>PowerPoint Presentation</vt:lpstr>
      <vt:lpstr>PowerPoint Presentation</vt:lpstr>
      <vt:lpstr>Why is long-term foster care bad for kids? </vt:lpstr>
      <vt:lpstr>Placement (IN)Stability: 10/19-09/20  </vt:lpstr>
      <vt:lpstr>Permanency Preservation</vt:lpstr>
      <vt:lpstr>PERMANENCY PLAN ADVOCACY IN CASES WHERE REUNIFICATION IS NOT POSSIBLE</vt:lpstr>
      <vt:lpstr>Concurrent Planning</vt:lpstr>
      <vt:lpstr> </vt:lpstr>
      <vt:lpstr>The role of THE NONREUNIFICATION DETERMINATION</vt:lpstr>
      <vt:lpstr>The role of THE NONREUNIFICATION DETERMINATION</vt:lpstr>
      <vt:lpstr>Expanded VIEW of Permanency</vt:lpstr>
      <vt:lpstr>Presumptive permanency preferences </vt:lpstr>
      <vt:lpstr>Presumptive permanency preferences </vt:lpstr>
      <vt:lpstr>TPR/Adoption</vt:lpstr>
      <vt:lpstr>PowerPoint Presentation</vt:lpstr>
      <vt:lpstr>Considering TPR/Adoption</vt:lpstr>
      <vt:lpstr>DOES TPR GET KIDS TO PERMANENCY?</vt:lpstr>
      <vt:lpstr>PowerPoint Presentation</vt:lpstr>
      <vt:lpstr>PowerPoint Presentation</vt:lpstr>
      <vt:lpstr>Adoptions</vt:lpstr>
      <vt:lpstr>Adoption disruption &amp; dissolution</vt:lpstr>
      <vt:lpstr>Adoption disruption &amp; dissolution</vt:lpstr>
      <vt:lpstr>PowerPoint Presentation</vt:lpstr>
      <vt:lpstr>Permanent Guardianships</vt:lpstr>
      <vt:lpstr>Permanent Guardianships</vt:lpstr>
      <vt:lpstr>Permanent Guardianships, cont’d.</vt:lpstr>
      <vt:lpstr>Another Planned Permanent Living Arrangement</vt:lpstr>
      <vt:lpstr>APPLA for 16+</vt:lpstr>
      <vt:lpstr>APPLA is not the end of the story</vt:lpstr>
      <vt:lpstr>PowerPoint Presentation</vt:lpstr>
      <vt:lpstr>The role of advocates in appla cases</vt:lpstr>
      <vt:lpstr>pLACEMENT PREFERENCES</vt:lpstr>
      <vt:lpstr>Presumptive permanency preferences when reunification is not possible </vt:lpstr>
      <vt:lpstr>PARENT-CHILD RELATIONSHIP IS NOT IRRETRIEVABLY BROKEN AND HARMFUL TO THE CHILD:</vt:lpstr>
      <vt:lpstr>PARENT-CHILD RELATIONSHIP IS  IRRETRIEVABLY BROKEN AND HARMFUL TO THE CHILD:</vt:lpstr>
      <vt:lpstr>No permanent placement available (and child is 16+): APPLA</vt:lpstr>
      <vt:lpstr>PowerPoint Presentation</vt:lpstr>
      <vt:lpstr>Questions? Don’t ask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Jonah Bruce</dc:creator>
  <cp:keywords/>
  <dc:description/>
  <cp:lastModifiedBy>Jerry Bruce</cp:lastModifiedBy>
  <cp:revision>179</cp:revision>
  <cp:lastPrinted>2019-11-06T17:14:45Z</cp:lastPrinted>
  <dcterms:created xsi:type="dcterms:W3CDTF">2019-07-23T19:09:14Z</dcterms:created>
  <dcterms:modified xsi:type="dcterms:W3CDTF">2021-04-15T13:11:06Z</dcterms:modified>
  <cp:category/>
</cp:coreProperties>
</file>