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8.jpg" ContentType="image/png"/>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5"/>
  </p:notesMasterIdLst>
  <p:sldIdLst>
    <p:sldId id="256" r:id="rId4"/>
    <p:sldId id="617" r:id="rId5"/>
    <p:sldId id="258" r:id="rId6"/>
    <p:sldId id="260" r:id="rId7"/>
    <p:sldId id="261" r:id="rId8"/>
    <p:sldId id="310" r:id="rId9"/>
    <p:sldId id="262" r:id="rId10"/>
    <p:sldId id="265" r:id="rId11"/>
    <p:sldId id="266" r:id="rId12"/>
    <p:sldId id="619" r:id="rId13"/>
    <p:sldId id="614" r:id="rId14"/>
    <p:sldId id="615" r:id="rId15"/>
    <p:sldId id="610" r:id="rId16"/>
    <p:sldId id="620" r:id="rId17"/>
    <p:sldId id="621" r:id="rId18"/>
    <p:sldId id="622" r:id="rId19"/>
    <p:sldId id="623" r:id="rId20"/>
    <p:sldId id="611" r:id="rId21"/>
    <p:sldId id="267" r:id="rId22"/>
    <p:sldId id="612" r:id="rId23"/>
    <p:sldId id="624" r:id="rId24"/>
    <p:sldId id="625" r:id="rId25"/>
    <p:sldId id="631" r:id="rId26"/>
    <p:sldId id="634" r:id="rId27"/>
    <p:sldId id="635" r:id="rId28"/>
    <p:sldId id="324" r:id="rId29"/>
    <p:sldId id="724" r:id="rId30"/>
    <p:sldId id="723" r:id="rId31"/>
    <p:sldId id="722" r:id="rId32"/>
    <p:sldId id="316" r:id="rId33"/>
    <p:sldId id="636" r:id="rId34"/>
    <p:sldId id="317" r:id="rId35"/>
    <p:sldId id="645" r:id="rId36"/>
    <p:sldId id="318" r:id="rId37"/>
    <p:sldId id="647" r:id="rId38"/>
    <p:sldId id="319" r:id="rId39"/>
    <p:sldId id="642" r:id="rId40"/>
    <p:sldId id="648" r:id="rId41"/>
    <p:sldId id="643" r:id="rId42"/>
    <p:sldId id="644" r:id="rId43"/>
    <p:sldId id="320" r:id="rId44"/>
    <p:sldId id="646" r:id="rId45"/>
    <p:sldId id="321" r:id="rId46"/>
    <p:sldId id="322" r:id="rId47"/>
    <p:sldId id="323" r:id="rId48"/>
    <p:sldId id="336" r:id="rId49"/>
    <p:sldId id="315" r:id="rId50"/>
    <p:sldId id="618" r:id="rId51"/>
    <p:sldId id="649" r:id="rId52"/>
    <p:sldId id="650" r:id="rId53"/>
    <p:sldId id="65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4" d="100"/>
          <a:sy n="104"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6" Type="http://schemas.openxmlformats.org/officeDocument/2006/relationships/image" Target="../media/image53.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6D47D0-B4CC-4224-B0D4-9FA49D90A4B7}"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D7CDEDE-CFCA-432E-805D-918E22A33C60}">
      <dgm:prSet custT="1"/>
      <dgm:spPr/>
      <dgm:t>
        <a:bodyPr/>
        <a:lstStyle/>
        <a:p>
          <a:r>
            <a:rPr lang="en-US" sz="3200" b="1" dirty="0">
              <a:latin typeface="Arial Narrow" panose="020B0606020202030204" pitchFamily="34" charset="0"/>
            </a:rPr>
            <a:t>INDEPENDENT OVERSIGHT</a:t>
          </a:r>
          <a:endParaRPr lang="en-US" sz="3200" dirty="0">
            <a:latin typeface="Arial Narrow" panose="020B0606020202030204" pitchFamily="34" charset="0"/>
          </a:endParaRPr>
        </a:p>
      </dgm:t>
    </dgm:pt>
    <dgm:pt modelId="{2842CC3E-D907-4E6C-B3A5-0AA935DBE462}" type="parTrans" cxnId="{4BAB8ABD-AD39-4D50-B579-03A473FC3D9A}">
      <dgm:prSet/>
      <dgm:spPr/>
      <dgm:t>
        <a:bodyPr/>
        <a:lstStyle/>
        <a:p>
          <a:endParaRPr lang="en-US"/>
        </a:p>
      </dgm:t>
    </dgm:pt>
    <dgm:pt modelId="{584C61C1-B222-440F-A952-CB0BE4A63818}" type="sibTrans" cxnId="{4BAB8ABD-AD39-4D50-B579-03A473FC3D9A}">
      <dgm:prSet/>
      <dgm:spPr/>
      <dgm:t>
        <a:bodyPr/>
        <a:lstStyle/>
        <a:p>
          <a:endParaRPr lang="en-US"/>
        </a:p>
      </dgm:t>
    </dgm:pt>
    <dgm:pt modelId="{A371B9CE-4EE5-439A-AF8F-4ECB6591E5D8}">
      <dgm:prSet/>
      <dgm:spPr/>
      <dgm:t>
        <a:bodyPr/>
        <a:lstStyle/>
        <a:p>
          <a:r>
            <a:rPr lang="en-US" b="1" dirty="0">
              <a:latin typeface="Arial Narrow" panose="020B0606020202030204" pitchFamily="34" charset="0"/>
            </a:rPr>
            <a:t>ADVOCACY</a:t>
          </a:r>
          <a:endParaRPr lang="en-US" dirty="0">
            <a:latin typeface="Arial Narrow" panose="020B0606020202030204" pitchFamily="34" charset="0"/>
          </a:endParaRPr>
        </a:p>
      </dgm:t>
    </dgm:pt>
    <dgm:pt modelId="{64182840-C0A1-49A1-858F-C9728FBACEA7}" type="parTrans" cxnId="{ECB0B899-7635-4095-BF16-879C76112E6F}">
      <dgm:prSet/>
      <dgm:spPr/>
      <dgm:t>
        <a:bodyPr/>
        <a:lstStyle/>
        <a:p>
          <a:endParaRPr lang="en-US"/>
        </a:p>
      </dgm:t>
    </dgm:pt>
    <dgm:pt modelId="{D2876F4D-3597-4E28-AA97-8282374001F6}" type="sibTrans" cxnId="{ECB0B899-7635-4095-BF16-879C76112E6F}">
      <dgm:prSet/>
      <dgm:spPr/>
      <dgm:t>
        <a:bodyPr/>
        <a:lstStyle/>
        <a:p>
          <a:endParaRPr lang="en-US"/>
        </a:p>
      </dgm:t>
    </dgm:pt>
    <dgm:pt modelId="{79907F5C-B440-4076-954D-F144B7156810}">
      <dgm:prSet/>
      <dgm:spPr/>
      <dgm:t>
        <a:bodyPr/>
        <a:lstStyle/>
        <a:p>
          <a:r>
            <a:rPr lang="en-US" b="1" dirty="0">
              <a:latin typeface="Arial Narrow" panose="020B0606020202030204" pitchFamily="34" charset="0"/>
            </a:rPr>
            <a:t>TRAINING</a:t>
          </a:r>
          <a:endParaRPr lang="en-US" dirty="0">
            <a:latin typeface="Arial Narrow" panose="020B0606020202030204" pitchFamily="34" charset="0"/>
          </a:endParaRPr>
        </a:p>
      </dgm:t>
    </dgm:pt>
    <dgm:pt modelId="{A1C8E076-7B8A-43FC-8D8D-1D1DDFF45554}" type="parTrans" cxnId="{0359B1F1-5B7E-4AC3-89D4-EB888DE975D7}">
      <dgm:prSet/>
      <dgm:spPr/>
      <dgm:t>
        <a:bodyPr/>
        <a:lstStyle/>
        <a:p>
          <a:endParaRPr lang="en-US"/>
        </a:p>
      </dgm:t>
    </dgm:pt>
    <dgm:pt modelId="{F7226C86-120D-4E9C-9F53-C973A403C338}" type="sibTrans" cxnId="{0359B1F1-5B7E-4AC3-89D4-EB888DE975D7}">
      <dgm:prSet/>
      <dgm:spPr/>
      <dgm:t>
        <a:bodyPr/>
        <a:lstStyle/>
        <a:p>
          <a:endParaRPr lang="en-US"/>
        </a:p>
      </dgm:t>
    </dgm:pt>
    <dgm:pt modelId="{EFE4AC28-B9C1-4A9E-9EF8-9663BF6091CF}" type="pres">
      <dgm:prSet presAssocID="{916D47D0-B4CC-4224-B0D4-9FA49D90A4B7}" presName="root" presStyleCnt="0">
        <dgm:presLayoutVars>
          <dgm:dir/>
          <dgm:resizeHandles val="exact"/>
        </dgm:presLayoutVars>
      </dgm:prSet>
      <dgm:spPr/>
    </dgm:pt>
    <dgm:pt modelId="{4A2DEB5D-EF8E-44BC-A8FA-F490FCF2FB0C}" type="pres">
      <dgm:prSet presAssocID="{FD7CDEDE-CFCA-432E-805D-918E22A33C60}" presName="compNode" presStyleCnt="0"/>
      <dgm:spPr/>
    </dgm:pt>
    <dgm:pt modelId="{26DAA1A2-AC43-4ED4-A95F-9388918F6D2F}" type="pres">
      <dgm:prSet presAssocID="{FD7CDEDE-CFCA-432E-805D-918E22A33C6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E950B2C-16C2-41AE-90FF-A7D49E304C4B}" type="pres">
      <dgm:prSet presAssocID="{FD7CDEDE-CFCA-432E-805D-918E22A33C60}" presName="spaceRect" presStyleCnt="0"/>
      <dgm:spPr/>
    </dgm:pt>
    <dgm:pt modelId="{44EE8FEC-6C2A-4C30-9B30-0A2BDCCD34A4}" type="pres">
      <dgm:prSet presAssocID="{FD7CDEDE-CFCA-432E-805D-918E22A33C60}" presName="textRect" presStyleLbl="revTx" presStyleIdx="0" presStyleCnt="3">
        <dgm:presLayoutVars>
          <dgm:chMax val="1"/>
          <dgm:chPref val="1"/>
        </dgm:presLayoutVars>
      </dgm:prSet>
      <dgm:spPr/>
    </dgm:pt>
    <dgm:pt modelId="{A9A15EC3-F8F4-45BD-8A55-CB4D37AE8FDA}" type="pres">
      <dgm:prSet presAssocID="{584C61C1-B222-440F-A952-CB0BE4A63818}" presName="sibTrans" presStyleCnt="0"/>
      <dgm:spPr/>
    </dgm:pt>
    <dgm:pt modelId="{7BF32754-3719-46C0-8925-B8A4D17FD949}" type="pres">
      <dgm:prSet presAssocID="{A371B9CE-4EE5-439A-AF8F-4ECB6591E5D8}" presName="compNode" presStyleCnt="0"/>
      <dgm:spPr/>
    </dgm:pt>
    <dgm:pt modelId="{0BC0F0CB-9A89-4546-9F14-8971021241F0}" type="pres">
      <dgm:prSet presAssocID="{A371B9CE-4EE5-439A-AF8F-4ECB6591E5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EDCE0577-EFD8-4802-8690-D94B774CB7D9}" type="pres">
      <dgm:prSet presAssocID="{A371B9CE-4EE5-439A-AF8F-4ECB6591E5D8}" presName="spaceRect" presStyleCnt="0"/>
      <dgm:spPr/>
    </dgm:pt>
    <dgm:pt modelId="{F68E85AB-3456-4AB8-8944-07D8465BECAA}" type="pres">
      <dgm:prSet presAssocID="{A371B9CE-4EE5-439A-AF8F-4ECB6591E5D8}" presName="textRect" presStyleLbl="revTx" presStyleIdx="1" presStyleCnt="3">
        <dgm:presLayoutVars>
          <dgm:chMax val="1"/>
          <dgm:chPref val="1"/>
        </dgm:presLayoutVars>
      </dgm:prSet>
      <dgm:spPr/>
    </dgm:pt>
    <dgm:pt modelId="{9D7DBCC0-4CEF-4D8B-B806-0DE9302517A3}" type="pres">
      <dgm:prSet presAssocID="{D2876F4D-3597-4E28-AA97-8282374001F6}" presName="sibTrans" presStyleCnt="0"/>
      <dgm:spPr/>
    </dgm:pt>
    <dgm:pt modelId="{5F320D4F-B8BA-4D3D-A309-60DAA2652074}" type="pres">
      <dgm:prSet presAssocID="{79907F5C-B440-4076-954D-F144B7156810}" presName="compNode" presStyleCnt="0"/>
      <dgm:spPr/>
    </dgm:pt>
    <dgm:pt modelId="{7769D48D-F5CD-4E9A-BF19-6DC471144EFB}" type="pres">
      <dgm:prSet presAssocID="{79907F5C-B440-4076-954D-F144B71568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EE10DE83-9F4A-4150-ADF9-68CF05E353BF}" type="pres">
      <dgm:prSet presAssocID="{79907F5C-B440-4076-954D-F144B7156810}" presName="spaceRect" presStyleCnt="0"/>
      <dgm:spPr/>
    </dgm:pt>
    <dgm:pt modelId="{F20956C2-80BA-4B8F-B66D-B1E7C5DA52E6}" type="pres">
      <dgm:prSet presAssocID="{79907F5C-B440-4076-954D-F144B7156810}" presName="textRect" presStyleLbl="revTx" presStyleIdx="2" presStyleCnt="3">
        <dgm:presLayoutVars>
          <dgm:chMax val="1"/>
          <dgm:chPref val="1"/>
        </dgm:presLayoutVars>
      </dgm:prSet>
      <dgm:spPr/>
    </dgm:pt>
  </dgm:ptLst>
  <dgm:cxnLst>
    <dgm:cxn modelId="{985B6A1D-A745-4CA7-AE0F-455B05E07E85}" type="presOf" srcId="{A371B9CE-4EE5-439A-AF8F-4ECB6591E5D8}" destId="{F68E85AB-3456-4AB8-8944-07D8465BECAA}" srcOrd="0" destOrd="0" presId="urn:microsoft.com/office/officeart/2018/2/layout/IconLabelList"/>
    <dgm:cxn modelId="{9B54E68D-B36E-4D60-AABA-6E185FEA081C}" type="presOf" srcId="{79907F5C-B440-4076-954D-F144B7156810}" destId="{F20956C2-80BA-4B8F-B66D-B1E7C5DA52E6}" srcOrd="0" destOrd="0" presId="urn:microsoft.com/office/officeart/2018/2/layout/IconLabelList"/>
    <dgm:cxn modelId="{ECB0B899-7635-4095-BF16-879C76112E6F}" srcId="{916D47D0-B4CC-4224-B0D4-9FA49D90A4B7}" destId="{A371B9CE-4EE5-439A-AF8F-4ECB6591E5D8}" srcOrd="1" destOrd="0" parTransId="{64182840-C0A1-49A1-858F-C9728FBACEA7}" sibTransId="{D2876F4D-3597-4E28-AA97-8282374001F6}"/>
    <dgm:cxn modelId="{70B178B3-26FE-4E5B-929D-9D91C50F3B3B}" type="presOf" srcId="{FD7CDEDE-CFCA-432E-805D-918E22A33C60}" destId="{44EE8FEC-6C2A-4C30-9B30-0A2BDCCD34A4}" srcOrd="0" destOrd="0" presId="urn:microsoft.com/office/officeart/2018/2/layout/IconLabelList"/>
    <dgm:cxn modelId="{4BAB8ABD-AD39-4D50-B579-03A473FC3D9A}" srcId="{916D47D0-B4CC-4224-B0D4-9FA49D90A4B7}" destId="{FD7CDEDE-CFCA-432E-805D-918E22A33C60}" srcOrd="0" destOrd="0" parTransId="{2842CC3E-D907-4E6C-B3A5-0AA935DBE462}" sibTransId="{584C61C1-B222-440F-A952-CB0BE4A63818}"/>
    <dgm:cxn modelId="{8FC6E4EE-13E9-47AC-95A3-0FABDDDB63DE}" type="presOf" srcId="{916D47D0-B4CC-4224-B0D4-9FA49D90A4B7}" destId="{EFE4AC28-B9C1-4A9E-9EF8-9663BF6091CF}" srcOrd="0" destOrd="0" presId="urn:microsoft.com/office/officeart/2018/2/layout/IconLabelList"/>
    <dgm:cxn modelId="{0359B1F1-5B7E-4AC3-89D4-EB888DE975D7}" srcId="{916D47D0-B4CC-4224-B0D4-9FA49D90A4B7}" destId="{79907F5C-B440-4076-954D-F144B7156810}" srcOrd="2" destOrd="0" parTransId="{A1C8E076-7B8A-43FC-8D8D-1D1DDFF45554}" sibTransId="{F7226C86-120D-4E9C-9F53-C973A403C338}"/>
    <dgm:cxn modelId="{18D453FA-2536-43B1-94F6-4F57B1B3EAFE}" type="presParOf" srcId="{EFE4AC28-B9C1-4A9E-9EF8-9663BF6091CF}" destId="{4A2DEB5D-EF8E-44BC-A8FA-F490FCF2FB0C}" srcOrd="0" destOrd="0" presId="urn:microsoft.com/office/officeart/2018/2/layout/IconLabelList"/>
    <dgm:cxn modelId="{653C62B5-5B67-43C0-8603-28C7D5D898B1}" type="presParOf" srcId="{4A2DEB5D-EF8E-44BC-A8FA-F490FCF2FB0C}" destId="{26DAA1A2-AC43-4ED4-A95F-9388918F6D2F}" srcOrd="0" destOrd="0" presId="urn:microsoft.com/office/officeart/2018/2/layout/IconLabelList"/>
    <dgm:cxn modelId="{429F98AC-6969-4AA8-B966-E7435E9D1DBD}" type="presParOf" srcId="{4A2DEB5D-EF8E-44BC-A8FA-F490FCF2FB0C}" destId="{BE950B2C-16C2-41AE-90FF-A7D49E304C4B}" srcOrd="1" destOrd="0" presId="urn:microsoft.com/office/officeart/2018/2/layout/IconLabelList"/>
    <dgm:cxn modelId="{1EAF474D-96AB-4427-B8D6-BA786F42A04A}" type="presParOf" srcId="{4A2DEB5D-EF8E-44BC-A8FA-F490FCF2FB0C}" destId="{44EE8FEC-6C2A-4C30-9B30-0A2BDCCD34A4}" srcOrd="2" destOrd="0" presId="urn:microsoft.com/office/officeart/2018/2/layout/IconLabelList"/>
    <dgm:cxn modelId="{30A0DDB4-ABC0-4DD2-9425-2422D28FAB8D}" type="presParOf" srcId="{EFE4AC28-B9C1-4A9E-9EF8-9663BF6091CF}" destId="{A9A15EC3-F8F4-45BD-8A55-CB4D37AE8FDA}" srcOrd="1" destOrd="0" presId="urn:microsoft.com/office/officeart/2018/2/layout/IconLabelList"/>
    <dgm:cxn modelId="{90F48770-98A3-41E2-8D55-079988AAF0C9}" type="presParOf" srcId="{EFE4AC28-B9C1-4A9E-9EF8-9663BF6091CF}" destId="{7BF32754-3719-46C0-8925-B8A4D17FD949}" srcOrd="2" destOrd="0" presId="urn:microsoft.com/office/officeart/2018/2/layout/IconLabelList"/>
    <dgm:cxn modelId="{31C1DD9C-FF5C-4421-984E-E189CABCC604}" type="presParOf" srcId="{7BF32754-3719-46C0-8925-B8A4D17FD949}" destId="{0BC0F0CB-9A89-4546-9F14-8971021241F0}" srcOrd="0" destOrd="0" presId="urn:microsoft.com/office/officeart/2018/2/layout/IconLabelList"/>
    <dgm:cxn modelId="{07282648-D132-4E98-A546-3B2364C2AA9C}" type="presParOf" srcId="{7BF32754-3719-46C0-8925-B8A4D17FD949}" destId="{EDCE0577-EFD8-4802-8690-D94B774CB7D9}" srcOrd="1" destOrd="0" presId="urn:microsoft.com/office/officeart/2018/2/layout/IconLabelList"/>
    <dgm:cxn modelId="{538D2173-1CF7-4F7B-9023-1D6C8AA6C7A3}" type="presParOf" srcId="{7BF32754-3719-46C0-8925-B8A4D17FD949}" destId="{F68E85AB-3456-4AB8-8944-07D8465BECAA}" srcOrd="2" destOrd="0" presId="urn:microsoft.com/office/officeart/2018/2/layout/IconLabelList"/>
    <dgm:cxn modelId="{8A956E6C-0FB8-49C6-9333-9C07521512F4}" type="presParOf" srcId="{EFE4AC28-B9C1-4A9E-9EF8-9663BF6091CF}" destId="{9D7DBCC0-4CEF-4D8B-B806-0DE9302517A3}" srcOrd="3" destOrd="0" presId="urn:microsoft.com/office/officeart/2018/2/layout/IconLabelList"/>
    <dgm:cxn modelId="{B3FF2057-D989-4B53-A373-FED4EA5033AE}" type="presParOf" srcId="{EFE4AC28-B9C1-4A9E-9EF8-9663BF6091CF}" destId="{5F320D4F-B8BA-4D3D-A309-60DAA2652074}" srcOrd="4" destOrd="0" presId="urn:microsoft.com/office/officeart/2018/2/layout/IconLabelList"/>
    <dgm:cxn modelId="{E2EDE7C3-1AE5-4D7C-8BCE-FA153CA2075B}" type="presParOf" srcId="{5F320D4F-B8BA-4D3D-A309-60DAA2652074}" destId="{7769D48D-F5CD-4E9A-BF19-6DC471144EFB}" srcOrd="0" destOrd="0" presId="urn:microsoft.com/office/officeart/2018/2/layout/IconLabelList"/>
    <dgm:cxn modelId="{BBA7FD8F-E38E-480D-9253-37A68CD9A4D4}" type="presParOf" srcId="{5F320D4F-B8BA-4D3D-A309-60DAA2652074}" destId="{EE10DE83-9F4A-4150-ADF9-68CF05E353BF}" srcOrd="1" destOrd="0" presId="urn:microsoft.com/office/officeart/2018/2/layout/IconLabelList"/>
    <dgm:cxn modelId="{48E33B5A-B929-4425-B2C0-DFA725E9F567}" type="presParOf" srcId="{5F320D4F-B8BA-4D3D-A309-60DAA2652074}" destId="{F20956C2-80BA-4B8F-B66D-B1E7C5DA52E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4D07B6-3B57-445B-9039-54879B0DB7F3}"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B07BEDA1-8685-402A-9E54-70845269208D}">
      <dgm:prSet custT="1"/>
      <dgm:spPr>
        <a:solidFill>
          <a:schemeClr val="accent1"/>
        </a:solidFill>
      </dgm:spPr>
      <dgm:t>
        <a:bodyPr/>
        <a:lstStyle/>
        <a:p>
          <a:r>
            <a:rPr lang="en-US" sz="1800" b="1" dirty="0"/>
            <a:t>Models of representation</a:t>
          </a:r>
          <a:endParaRPr lang="en-US" sz="1800" dirty="0"/>
        </a:p>
      </dgm:t>
    </dgm:pt>
    <dgm:pt modelId="{3959F276-A7F1-4965-BAEF-C9F2D33A6A5B}" type="parTrans" cxnId="{A5CF4D68-2D65-41A7-A8D6-330E1A6CEB41}">
      <dgm:prSet/>
      <dgm:spPr/>
      <dgm:t>
        <a:bodyPr/>
        <a:lstStyle/>
        <a:p>
          <a:endParaRPr lang="en-US"/>
        </a:p>
      </dgm:t>
    </dgm:pt>
    <dgm:pt modelId="{472B33AF-FFF1-4E4E-B8D7-96F8C495AEEC}" type="sibTrans" cxnId="{A5CF4D68-2D65-41A7-A8D6-330E1A6CEB41}">
      <dgm:prSet/>
      <dgm:spPr/>
      <dgm:t>
        <a:bodyPr/>
        <a:lstStyle/>
        <a:p>
          <a:endParaRPr lang="en-US"/>
        </a:p>
      </dgm:t>
    </dgm:pt>
    <dgm:pt modelId="{B4427D1E-E5C6-4F02-9295-2AF540AC7D5B}">
      <dgm:prSet custT="1"/>
      <dgm:spPr/>
      <dgm:t>
        <a:bodyPr/>
        <a:lstStyle/>
        <a:p>
          <a:pPr>
            <a:lnSpc>
              <a:spcPct val="100000"/>
            </a:lnSpc>
            <a:spcAft>
              <a:spcPts val="0"/>
            </a:spcAft>
          </a:pPr>
          <a:r>
            <a:rPr lang="en-US" sz="1400" b="0" dirty="0"/>
            <a:t>Best interest</a:t>
          </a:r>
        </a:p>
      </dgm:t>
    </dgm:pt>
    <dgm:pt modelId="{716FA9D4-E005-4132-B538-DDFDBDA0C01B}" type="parTrans" cxnId="{412D6D94-33C5-45F4-9E7D-90324899D643}">
      <dgm:prSet/>
      <dgm:spPr/>
      <dgm:t>
        <a:bodyPr/>
        <a:lstStyle/>
        <a:p>
          <a:endParaRPr lang="en-US"/>
        </a:p>
      </dgm:t>
    </dgm:pt>
    <dgm:pt modelId="{D27F59A4-E46B-4925-9FD1-748CCC51B7A3}" type="sibTrans" cxnId="{412D6D94-33C5-45F4-9E7D-90324899D643}">
      <dgm:prSet/>
      <dgm:spPr/>
      <dgm:t>
        <a:bodyPr/>
        <a:lstStyle/>
        <a:p>
          <a:endParaRPr lang="en-US"/>
        </a:p>
      </dgm:t>
    </dgm:pt>
    <dgm:pt modelId="{5BF33876-7A84-4CCF-B1FF-2B91E55924A1}">
      <dgm:prSet custT="1"/>
      <dgm:spPr/>
      <dgm:t>
        <a:bodyPr/>
        <a:lstStyle/>
        <a:p>
          <a:pPr>
            <a:lnSpc>
              <a:spcPct val="100000"/>
            </a:lnSpc>
            <a:spcAft>
              <a:spcPts val="0"/>
            </a:spcAft>
          </a:pPr>
          <a:r>
            <a:rPr lang="en-US" sz="1400" b="0" dirty="0"/>
            <a:t>Stated interest</a:t>
          </a:r>
        </a:p>
      </dgm:t>
    </dgm:pt>
    <dgm:pt modelId="{9BA0B5AD-D3A5-45F6-A6BC-F22BC82A3744}" type="parTrans" cxnId="{2ACF4D6B-AB3C-4249-9916-758944C84B11}">
      <dgm:prSet/>
      <dgm:spPr/>
      <dgm:t>
        <a:bodyPr/>
        <a:lstStyle/>
        <a:p>
          <a:endParaRPr lang="en-US"/>
        </a:p>
      </dgm:t>
    </dgm:pt>
    <dgm:pt modelId="{B611960E-C6A1-4C7E-AC9D-4F936E128DB5}" type="sibTrans" cxnId="{2ACF4D6B-AB3C-4249-9916-758944C84B11}">
      <dgm:prSet/>
      <dgm:spPr/>
      <dgm:t>
        <a:bodyPr/>
        <a:lstStyle/>
        <a:p>
          <a:endParaRPr lang="en-US"/>
        </a:p>
      </dgm:t>
    </dgm:pt>
    <dgm:pt modelId="{CF302F01-55E2-4DEB-A432-21CD923EACDD}">
      <dgm:prSet custT="1"/>
      <dgm:spPr/>
      <dgm:t>
        <a:bodyPr/>
        <a:lstStyle/>
        <a:p>
          <a:pPr>
            <a:lnSpc>
              <a:spcPct val="100000"/>
            </a:lnSpc>
            <a:spcAft>
              <a:spcPts val="0"/>
            </a:spcAft>
          </a:pPr>
          <a:r>
            <a:rPr lang="en-US" sz="1400" b="0" dirty="0"/>
            <a:t>Hybrid</a:t>
          </a:r>
        </a:p>
      </dgm:t>
    </dgm:pt>
    <dgm:pt modelId="{54FAFF83-124A-44F5-A9D4-38A2A496ADEB}" type="parTrans" cxnId="{41679526-E4E5-49BE-B2BC-6CB54363BBE1}">
      <dgm:prSet/>
      <dgm:spPr/>
      <dgm:t>
        <a:bodyPr/>
        <a:lstStyle/>
        <a:p>
          <a:endParaRPr lang="en-US"/>
        </a:p>
      </dgm:t>
    </dgm:pt>
    <dgm:pt modelId="{64A86C4D-F374-4B4E-9D06-D8BF6F34EDA8}" type="sibTrans" cxnId="{41679526-E4E5-49BE-B2BC-6CB54363BBE1}">
      <dgm:prSet/>
      <dgm:spPr/>
      <dgm:t>
        <a:bodyPr/>
        <a:lstStyle/>
        <a:p>
          <a:endParaRPr lang="en-US"/>
        </a:p>
      </dgm:t>
    </dgm:pt>
    <dgm:pt modelId="{68C452C5-D190-4C5F-88E5-E72D226181D0}">
      <dgm:prSet custT="1"/>
      <dgm:spPr/>
      <dgm:t>
        <a:bodyPr/>
        <a:lstStyle/>
        <a:p>
          <a:pPr>
            <a:lnSpc>
              <a:spcPct val="100000"/>
            </a:lnSpc>
            <a:spcAft>
              <a:spcPts val="0"/>
            </a:spcAft>
          </a:pPr>
          <a:r>
            <a:rPr lang="en-US" sz="1400" b="0" dirty="0"/>
            <a:t>Substituted judgment</a:t>
          </a:r>
        </a:p>
      </dgm:t>
    </dgm:pt>
    <dgm:pt modelId="{4CD347C7-88A2-44AF-843F-EB79551368A7}" type="parTrans" cxnId="{7973FA06-E27F-485E-8328-006D3DF6CBF4}">
      <dgm:prSet/>
      <dgm:spPr/>
      <dgm:t>
        <a:bodyPr/>
        <a:lstStyle/>
        <a:p>
          <a:endParaRPr lang="en-US"/>
        </a:p>
      </dgm:t>
    </dgm:pt>
    <dgm:pt modelId="{DDB945A1-7B4D-41EE-9525-AAF8C00C4F01}" type="sibTrans" cxnId="{7973FA06-E27F-485E-8328-006D3DF6CBF4}">
      <dgm:prSet/>
      <dgm:spPr/>
      <dgm:t>
        <a:bodyPr/>
        <a:lstStyle/>
        <a:p>
          <a:endParaRPr lang="en-US"/>
        </a:p>
      </dgm:t>
    </dgm:pt>
    <dgm:pt modelId="{AB25FF52-5831-45EF-96C3-2BBE9A99755F}">
      <dgm:prSet custT="1"/>
      <dgm:spPr/>
      <dgm:t>
        <a:bodyPr/>
        <a:lstStyle/>
        <a:p>
          <a:pPr>
            <a:lnSpc>
              <a:spcPct val="100000"/>
            </a:lnSpc>
            <a:spcAft>
              <a:spcPts val="0"/>
            </a:spcAft>
          </a:pPr>
          <a:r>
            <a:rPr lang="en-US" sz="1400" b="0" dirty="0"/>
            <a:t>Diminished capacity</a:t>
          </a:r>
        </a:p>
      </dgm:t>
    </dgm:pt>
    <dgm:pt modelId="{87E7A301-4D3D-45D6-86A3-B2F7D1B82B70}" type="parTrans" cxnId="{332966FD-441C-4ECF-9660-5B203842BCA1}">
      <dgm:prSet/>
      <dgm:spPr/>
      <dgm:t>
        <a:bodyPr/>
        <a:lstStyle/>
        <a:p>
          <a:endParaRPr lang="en-US"/>
        </a:p>
      </dgm:t>
    </dgm:pt>
    <dgm:pt modelId="{402FD813-4D90-4954-A1FD-DE9BB9204220}" type="sibTrans" cxnId="{332966FD-441C-4ECF-9660-5B203842BCA1}">
      <dgm:prSet/>
      <dgm:spPr/>
      <dgm:t>
        <a:bodyPr/>
        <a:lstStyle/>
        <a:p>
          <a:endParaRPr lang="en-US"/>
        </a:p>
      </dgm:t>
    </dgm:pt>
    <dgm:pt modelId="{2E94B3F2-9B36-4AC0-8CB2-40AF753612A1}">
      <dgm:prSet custT="1"/>
      <dgm:spPr>
        <a:solidFill>
          <a:schemeClr val="accent1"/>
        </a:solidFill>
      </dgm:spPr>
      <dgm:t>
        <a:bodyPr/>
        <a:lstStyle/>
        <a:p>
          <a:r>
            <a:rPr lang="en-US" sz="1800" b="1" dirty="0"/>
            <a:t>Duties to others</a:t>
          </a:r>
          <a:endParaRPr lang="en-US" sz="1800" dirty="0"/>
        </a:p>
      </dgm:t>
    </dgm:pt>
    <dgm:pt modelId="{80A624A4-9D03-455D-9E4F-BDB0ACD482D4}" type="parTrans" cxnId="{DDF3D5DC-B1B8-452E-B0ED-052D02B57708}">
      <dgm:prSet/>
      <dgm:spPr/>
      <dgm:t>
        <a:bodyPr/>
        <a:lstStyle/>
        <a:p>
          <a:endParaRPr lang="en-US"/>
        </a:p>
      </dgm:t>
    </dgm:pt>
    <dgm:pt modelId="{5C829615-B784-4ACB-9816-993AB9C5AE86}" type="sibTrans" cxnId="{DDF3D5DC-B1B8-452E-B0ED-052D02B57708}">
      <dgm:prSet/>
      <dgm:spPr/>
      <dgm:t>
        <a:bodyPr/>
        <a:lstStyle/>
        <a:p>
          <a:endParaRPr lang="en-US"/>
        </a:p>
      </dgm:t>
    </dgm:pt>
    <dgm:pt modelId="{37BA6CFB-74FA-4DD2-969F-6C7D8CA887A8}">
      <dgm:prSet custT="1"/>
      <dgm:spPr/>
      <dgm:t>
        <a:bodyPr/>
        <a:lstStyle/>
        <a:p>
          <a:pPr>
            <a:spcAft>
              <a:spcPts val="0"/>
            </a:spcAft>
          </a:pPr>
          <a:r>
            <a:rPr lang="en-US" sz="1400" b="0" dirty="0"/>
            <a:t>Candor</a:t>
          </a:r>
        </a:p>
      </dgm:t>
    </dgm:pt>
    <dgm:pt modelId="{DA0A97EF-8150-418B-867F-A74A6C4D6A5D}" type="parTrans" cxnId="{4BF17057-69AF-4A70-A31E-262F3DD5FC52}">
      <dgm:prSet/>
      <dgm:spPr/>
      <dgm:t>
        <a:bodyPr/>
        <a:lstStyle/>
        <a:p>
          <a:endParaRPr lang="en-US"/>
        </a:p>
      </dgm:t>
    </dgm:pt>
    <dgm:pt modelId="{60F228A3-463C-41A7-822B-D0A03DA56D9E}" type="sibTrans" cxnId="{4BF17057-69AF-4A70-A31E-262F3DD5FC52}">
      <dgm:prSet/>
      <dgm:spPr/>
      <dgm:t>
        <a:bodyPr/>
        <a:lstStyle/>
        <a:p>
          <a:endParaRPr lang="en-US"/>
        </a:p>
      </dgm:t>
    </dgm:pt>
    <dgm:pt modelId="{2BD0AF1D-5AFB-4C1C-9773-D21AE4F38CEE}">
      <dgm:prSet custT="1"/>
      <dgm:spPr/>
      <dgm:t>
        <a:bodyPr/>
        <a:lstStyle/>
        <a:p>
          <a:pPr>
            <a:spcAft>
              <a:spcPts val="0"/>
            </a:spcAft>
          </a:pPr>
          <a:r>
            <a:rPr lang="en-US" sz="1400" b="0" dirty="0"/>
            <a:t>Fairness</a:t>
          </a:r>
        </a:p>
      </dgm:t>
    </dgm:pt>
    <dgm:pt modelId="{300D1103-CF14-4060-8E08-C39FB400AB46}" type="parTrans" cxnId="{A9241B8C-72E0-46A5-ADDE-F3413A497DBB}">
      <dgm:prSet/>
      <dgm:spPr/>
      <dgm:t>
        <a:bodyPr/>
        <a:lstStyle/>
        <a:p>
          <a:endParaRPr lang="en-US"/>
        </a:p>
      </dgm:t>
    </dgm:pt>
    <dgm:pt modelId="{3C875C6B-F076-4928-93C5-75093D0194A2}" type="sibTrans" cxnId="{A9241B8C-72E0-46A5-ADDE-F3413A497DBB}">
      <dgm:prSet/>
      <dgm:spPr/>
      <dgm:t>
        <a:bodyPr/>
        <a:lstStyle/>
        <a:p>
          <a:endParaRPr lang="en-US"/>
        </a:p>
      </dgm:t>
    </dgm:pt>
    <dgm:pt modelId="{2AEB462E-B184-4B0A-AD5D-573072B4AF0C}">
      <dgm:prSet custT="1"/>
      <dgm:spPr>
        <a:solidFill>
          <a:schemeClr val="accent1"/>
        </a:solidFill>
      </dgm:spPr>
      <dgm:t>
        <a:bodyPr/>
        <a:lstStyle/>
        <a:p>
          <a:r>
            <a:rPr lang="en-US" sz="1800" b="1" dirty="0"/>
            <a:t>Conflicts</a:t>
          </a:r>
        </a:p>
      </dgm:t>
    </dgm:pt>
    <dgm:pt modelId="{2879F8B6-DE4C-444A-997C-5338C48723F3}" type="parTrans" cxnId="{059E4F18-F2D7-4A72-80A0-FCCCB87BE6CE}">
      <dgm:prSet/>
      <dgm:spPr/>
      <dgm:t>
        <a:bodyPr/>
        <a:lstStyle/>
        <a:p>
          <a:endParaRPr lang="en-US"/>
        </a:p>
      </dgm:t>
    </dgm:pt>
    <dgm:pt modelId="{BE53BF10-D16B-489D-9F2F-7B2003E68597}" type="sibTrans" cxnId="{059E4F18-F2D7-4A72-80A0-FCCCB87BE6CE}">
      <dgm:prSet/>
      <dgm:spPr/>
      <dgm:t>
        <a:bodyPr/>
        <a:lstStyle/>
        <a:p>
          <a:endParaRPr lang="en-US"/>
        </a:p>
      </dgm:t>
    </dgm:pt>
    <dgm:pt modelId="{497062A7-B54A-4A2F-95F6-CEC35807094E}">
      <dgm:prSet custT="1"/>
      <dgm:spPr/>
      <dgm:t>
        <a:bodyPr/>
        <a:lstStyle/>
        <a:p>
          <a:pPr>
            <a:spcAft>
              <a:spcPts val="0"/>
            </a:spcAft>
          </a:pPr>
          <a:r>
            <a:rPr lang="en-US" sz="1400" b="0" dirty="0"/>
            <a:t>Siblings</a:t>
          </a:r>
        </a:p>
      </dgm:t>
    </dgm:pt>
    <dgm:pt modelId="{5C6FD1E0-F5FA-43D2-9E91-E6F1043B66B0}" type="parTrans" cxnId="{CA163EB5-3766-45A4-B266-6E10580DED02}">
      <dgm:prSet/>
      <dgm:spPr/>
      <dgm:t>
        <a:bodyPr/>
        <a:lstStyle/>
        <a:p>
          <a:endParaRPr lang="en-US"/>
        </a:p>
      </dgm:t>
    </dgm:pt>
    <dgm:pt modelId="{4BD3D657-965A-44BC-B56E-6D6871FF20A6}" type="sibTrans" cxnId="{CA163EB5-3766-45A4-B266-6E10580DED02}">
      <dgm:prSet/>
      <dgm:spPr/>
      <dgm:t>
        <a:bodyPr/>
        <a:lstStyle/>
        <a:p>
          <a:endParaRPr lang="en-US"/>
        </a:p>
      </dgm:t>
    </dgm:pt>
    <dgm:pt modelId="{DE0E9FF9-8D7E-4FCB-BA23-A9A0EF8547CD}">
      <dgm:prSet custT="1"/>
      <dgm:spPr/>
      <dgm:t>
        <a:bodyPr/>
        <a:lstStyle/>
        <a:p>
          <a:pPr>
            <a:spcAft>
              <a:spcPts val="0"/>
            </a:spcAft>
          </a:pPr>
          <a:r>
            <a:rPr lang="en-US" sz="1400" b="0" dirty="0"/>
            <a:t>Former clients</a:t>
          </a:r>
        </a:p>
      </dgm:t>
    </dgm:pt>
    <dgm:pt modelId="{E17DC052-A4DA-465B-82C5-DC7961358542}" type="parTrans" cxnId="{E8FC275F-6567-42A2-B0C4-FFE031E5EB40}">
      <dgm:prSet/>
      <dgm:spPr/>
      <dgm:t>
        <a:bodyPr/>
        <a:lstStyle/>
        <a:p>
          <a:endParaRPr lang="en-US"/>
        </a:p>
      </dgm:t>
    </dgm:pt>
    <dgm:pt modelId="{F7971185-0ED6-4C31-94D7-CEC23622DEA9}" type="sibTrans" cxnId="{E8FC275F-6567-42A2-B0C4-FFE031E5EB40}">
      <dgm:prSet/>
      <dgm:spPr/>
      <dgm:t>
        <a:bodyPr/>
        <a:lstStyle/>
        <a:p>
          <a:endParaRPr lang="en-US"/>
        </a:p>
      </dgm:t>
    </dgm:pt>
    <dgm:pt modelId="{EF747E34-3FC8-412B-B036-6611E75ABA2E}">
      <dgm:prSet custT="1"/>
      <dgm:spPr/>
      <dgm:t>
        <a:bodyPr/>
        <a:lstStyle/>
        <a:p>
          <a:pPr>
            <a:spcAft>
              <a:spcPts val="0"/>
            </a:spcAft>
          </a:pPr>
          <a:r>
            <a:rPr lang="en-US" sz="1400" b="0" dirty="0"/>
            <a:t>Other family members</a:t>
          </a:r>
        </a:p>
      </dgm:t>
    </dgm:pt>
    <dgm:pt modelId="{6CA10F46-7B06-464B-9071-3AB019E210DA}" type="parTrans" cxnId="{584FA1E1-5528-4598-8C77-DDF1A7471D11}">
      <dgm:prSet/>
      <dgm:spPr/>
      <dgm:t>
        <a:bodyPr/>
        <a:lstStyle/>
        <a:p>
          <a:endParaRPr lang="en-US"/>
        </a:p>
      </dgm:t>
    </dgm:pt>
    <dgm:pt modelId="{05DA3C94-3AE0-4A07-9EAC-1BAC3819251F}" type="sibTrans" cxnId="{584FA1E1-5528-4598-8C77-DDF1A7471D11}">
      <dgm:prSet/>
      <dgm:spPr/>
      <dgm:t>
        <a:bodyPr/>
        <a:lstStyle/>
        <a:p>
          <a:endParaRPr lang="en-US"/>
        </a:p>
      </dgm:t>
    </dgm:pt>
    <dgm:pt modelId="{359C6E22-58CC-4F6E-A811-52E6B85B4241}">
      <dgm:prSet custT="1"/>
      <dgm:spPr/>
      <dgm:t>
        <a:bodyPr/>
        <a:lstStyle/>
        <a:p>
          <a:pPr>
            <a:spcAft>
              <a:spcPts val="0"/>
            </a:spcAft>
          </a:pPr>
          <a:r>
            <a:rPr lang="en-US" sz="1400" b="0" dirty="0"/>
            <a:t>Best v. expressed interests</a:t>
          </a:r>
        </a:p>
      </dgm:t>
    </dgm:pt>
    <dgm:pt modelId="{95D11202-723A-49FF-9D63-71C6A2AD9C79}" type="parTrans" cxnId="{5B071696-24CF-4927-AC75-014A8761F7FB}">
      <dgm:prSet/>
      <dgm:spPr/>
      <dgm:t>
        <a:bodyPr/>
        <a:lstStyle/>
        <a:p>
          <a:endParaRPr lang="en-US"/>
        </a:p>
      </dgm:t>
    </dgm:pt>
    <dgm:pt modelId="{22D900BB-83D3-4578-BCBE-7ADC4AB37D57}" type="sibTrans" cxnId="{5B071696-24CF-4927-AC75-014A8761F7FB}">
      <dgm:prSet/>
      <dgm:spPr/>
      <dgm:t>
        <a:bodyPr/>
        <a:lstStyle/>
        <a:p>
          <a:endParaRPr lang="en-US"/>
        </a:p>
      </dgm:t>
    </dgm:pt>
    <dgm:pt modelId="{C1CADB78-4054-479F-84C3-110E80560E42}">
      <dgm:prSet custT="1"/>
      <dgm:spPr>
        <a:solidFill>
          <a:schemeClr val="accent1"/>
        </a:solidFill>
      </dgm:spPr>
      <dgm:t>
        <a:bodyPr/>
        <a:lstStyle/>
        <a:p>
          <a:r>
            <a:rPr lang="en-US" sz="1800" b="1" dirty="0"/>
            <a:t>Duties to client</a:t>
          </a:r>
        </a:p>
      </dgm:t>
    </dgm:pt>
    <dgm:pt modelId="{AE6D32D4-68B1-4912-AFA1-A0B5E6B0132F}" type="parTrans" cxnId="{0F87ECB3-F9D6-4AAC-AB85-2CDD52B14F53}">
      <dgm:prSet/>
      <dgm:spPr/>
      <dgm:t>
        <a:bodyPr/>
        <a:lstStyle/>
        <a:p>
          <a:endParaRPr lang="en-US"/>
        </a:p>
      </dgm:t>
    </dgm:pt>
    <dgm:pt modelId="{17EB1786-6E3F-4D4D-9C25-0DAE6DE34957}" type="sibTrans" cxnId="{0F87ECB3-F9D6-4AAC-AB85-2CDD52B14F53}">
      <dgm:prSet/>
      <dgm:spPr/>
      <dgm:t>
        <a:bodyPr/>
        <a:lstStyle/>
        <a:p>
          <a:endParaRPr lang="en-US"/>
        </a:p>
      </dgm:t>
    </dgm:pt>
    <dgm:pt modelId="{00BC3933-9C00-48EC-BA46-8498C3D1EC87}">
      <dgm:prSet custT="1"/>
      <dgm:spPr/>
      <dgm:t>
        <a:bodyPr/>
        <a:lstStyle/>
        <a:p>
          <a:r>
            <a:rPr lang="en-US" sz="1400" b="0" dirty="0"/>
            <a:t>Competence</a:t>
          </a:r>
        </a:p>
      </dgm:t>
    </dgm:pt>
    <dgm:pt modelId="{765A1AB2-7FD3-418E-963A-D9F1C1958A02}" type="parTrans" cxnId="{5419563C-4E46-4825-968A-1BDDFA0AA106}">
      <dgm:prSet/>
      <dgm:spPr/>
      <dgm:t>
        <a:bodyPr/>
        <a:lstStyle/>
        <a:p>
          <a:endParaRPr lang="en-US"/>
        </a:p>
      </dgm:t>
    </dgm:pt>
    <dgm:pt modelId="{E77C77C2-FFA9-4F86-8F31-8B243F8DC04A}" type="sibTrans" cxnId="{5419563C-4E46-4825-968A-1BDDFA0AA106}">
      <dgm:prSet/>
      <dgm:spPr/>
      <dgm:t>
        <a:bodyPr/>
        <a:lstStyle/>
        <a:p>
          <a:endParaRPr lang="en-US"/>
        </a:p>
      </dgm:t>
    </dgm:pt>
    <dgm:pt modelId="{453435D2-BEAF-4350-8E47-EAA68E08FBC6}">
      <dgm:prSet custT="1"/>
      <dgm:spPr/>
      <dgm:t>
        <a:bodyPr/>
        <a:lstStyle/>
        <a:p>
          <a:r>
            <a:rPr lang="en-US" sz="1400" b="0" dirty="0"/>
            <a:t>Zeal</a:t>
          </a:r>
        </a:p>
      </dgm:t>
    </dgm:pt>
    <dgm:pt modelId="{41E0B711-FFD0-4F68-AF18-3BBB9A582B0E}" type="parTrans" cxnId="{D2539B5B-AC93-45F2-9809-ACE117D3C456}">
      <dgm:prSet/>
      <dgm:spPr/>
      <dgm:t>
        <a:bodyPr/>
        <a:lstStyle/>
        <a:p>
          <a:endParaRPr lang="en-US"/>
        </a:p>
      </dgm:t>
    </dgm:pt>
    <dgm:pt modelId="{139FE3E7-1D29-4C6E-BF22-F0DB7F5E2C46}" type="sibTrans" cxnId="{D2539B5B-AC93-45F2-9809-ACE117D3C456}">
      <dgm:prSet/>
      <dgm:spPr/>
      <dgm:t>
        <a:bodyPr/>
        <a:lstStyle/>
        <a:p>
          <a:endParaRPr lang="en-US"/>
        </a:p>
      </dgm:t>
    </dgm:pt>
    <dgm:pt modelId="{35577BD0-AC65-405B-A587-B4273930296D}">
      <dgm:prSet custT="1"/>
      <dgm:spPr/>
      <dgm:t>
        <a:bodyPr/>
        <a:lstStyle/>
        <a:p>
          <a:r>
            <a:rPr lang="en-US" sz="1400" b="0" dirty="0"/>
            <a:t>Diligence </a:t>
          </a:r>
        </a:p>
      </dgm:t>
    </dgm:pt>
    <dgm:pt modelId="{9E1F4948-2F32-4FD0-A2DA-79FE1A22E3EE}" type="parTrans" cxnId="{D68C7865-5F00-4DE3-A11E-2367EB4A2DEA}">
      <dgm:prSet/>
      <dgm:spPr/>
      <dgm:t>
        <a:bodyPr/>
        <a:lstStyle/>
        <a:p>
          <a:endParaRPr lang="en-US"/>
        </a:p>
      </dgm:t>
    </dgm:pt>
    <dgm:pt modelId="{9D6F4704-35BB-4E0E-954A-E603FD722439}" type="sibTrans" cxnId="{D68C7865-5F00-4DE3-A11E-2367EB4A2DEA}">
      <dgm:prSet/>
      <dgm:spPr/>
      <dgm:t>
        <a:bodyPr/>
        <a:lstStyle/>
        <a:p>
          <a:endParaRPr lang="en-US"/>
        </a:p>
      </dgm:t>
    </dgm:pt>
    <dgm:pt modelId="{81D7E8E5-44E4-475F-B67C-A8EFA56F6E75}">
      <dgm:prSet custT="1"/>
      <dgm:spPr/>
      <dgm:t>
        <a:bodyPr/>
        <a:lstStyle/>
        <a:p>
          <a:r>
            <a:rPr lang="en-US" sz="1400" b="0" dirty="0"/>
            <a:t>Confidentiality </a:t>
          </a:r>
        </a:p>
      </dgm:t>
    </dgm:pt>
    <dgm:pt modelId="{D9CA643B-F168-4629-8A0D-BA6FCA264C42}" type="parTrans" cxnId="{37617F49-8AB7-4EEC-A007-A69378EB5B3D}">
      <dgm:prSet/>
      <dgm:spPr/>
      <dgm:t>
        <a:bodyPr/>
        <a:lstStyle/>
        <a:p>
          <a:endParaRPr lang="en-US"/>
        </a:p>
      </dgm:t>
    </dgm:pt>
    <dgm:pt modelId="{7F2931E4-37E1-46CB-86BE-2F17A1900664}" type="sibTrans" cxnId="{37617F49-8AB7-4EEC-A007-A69378EB5B3D}">
      <dgm:prSet/>
      <dgm:spPr/>
      <dgm:t>
        <a:bodyPr/>
        <a:lstStyle/>
        <a:p>
          <a:endParaRPr lang="en-US"/>
        </a:p>
      </dgm:t>
    </dgm:pt>
    <dgm:pt modelId="{19AEE2B2-5B2E-4819-B935-E27005C21665}" type="pres">
      <dgm:prSet presAssocID="{964D07B6-3B57-445B-9039-54879B0DB7F3}" presName="linear" presStyleCnt="0">
        <dgm:presLayoutVars>
          <dgm:dir/>
          <dgm:animLvl val="lvl"/>
          <dgm:resizeHandles val="exact"/>
        </dgm:presLayoutVars>
      </dgm:prSet>
      <dgm:spPr/>
    </dgm:pt>
    <dgm:pt modelId="{B4EC50A3-8784-4B10-A857-162AA234666E}" type="pres">
      <dgm:prSet presAssocID="{B07BEDA1-8685-402A-9E54-70845269208D}" presName="parentLin" presStyleCnt="0"/>
      <dgm:spPr/>
    </dgm:pt>
    <dgm:pt modelId="{D6017914-F610-4397-8056-0108D6B25E6D}" type="pres">
      <dgm:prSet presAssocID="{B07BEDA1-8685-402A-9E54-70845269208D}" presName="parentLeftMargin" presStyleLbl="node1" presStyleIdx="0" presStyleCnt="4"/>
      <dgm:spPr/>
    </dgm:pt>
    <dgm:pt modelId="{87790C3A-201C-44A9-A6FB-97B160306030}" type="pres">
      <dgm:prSet presAssocID="{B07BEDA1-8685-402A-9E54-70845269208D}" presName="parentText" presStyleLbl="node1" presStyleIdx="0" presStyleCnt="4">
        <dgm:presLayoutVars>
          <dgm:chMax val="0"/>
          <dgm:bulletEnabled val="1"/>
        </dgm:presLayoutVars>
      </dgm:prSet>
      <dgm:spPr/>
    </dgm:pt>
    <dgm:pt modelId="{8F731CD1-A868-43EF-B0F8-8AB305240483}" type="pres">
      <dgm:prSet presAssocID="{B07BEDA1-8685-402A-9E54-70845269208D}" presName="negativeSpace" presStyleCnt="0"/>
      <dgm:spPr/>
    </dgm:pt>
    <dgm:pt modelId="{9ADD2A4D-9991-4446-AA8B-175AB31AB532}" type="pres">
      <dgm:prSet presAssocID="{B07BEDA1-8685-402A-9E54-70845269208D}" presName="childText" presStyleLbl="conFgAcc1" presStyleIdx="0" presStyleCnt="4">
        <dgm:presLayoutVars>
          <dgm:bulletEnabled val="1"/>
        </dgm:presLayoutVars>
      </dgm:prSet>
      <dgm:spPr/>
    </dgm:pt>
    <dgm:pt modelId="{24E86867-7B9B-4846-B74A-941DF0C8E8C1}" type="pres">
      <dgm:prSet presAssocID="{472B33AF-FFF1-4E4E-B8D7-96F8C495AEEC}" presName="spaceBetweenRectangles" presStyleCnt="0"/>
      <dgm:spPr/>
    </dgm:pt>
    <dgm:pt modelId="{D4654710-4981-4CDC-8498-2BDE53C179D1}" type="pres">
      <dgm:prSet presAssocID="{2E94B3F2-9B36-4AC0-8CB2-40AF753612A1}" presName="parentLin" presStyleCnt="0"/>
      <dgm:spPr/>
    </dgm:pt>
    <dgm:pt modelId="{95EBE5A6-1D26-4822-A11B-C4E9AC63F5FE}" type="pres">
      <dgm:prSet presAssocID="{2E94B3F2-9B36-4AC0-8CB2-40AF753612A1}" presName="parentLeftMargin" presStyleLbl="node1" presStyleIdx="0" presStyleCnt="4"/>
      <dgm:spPr/>
    </dgm:pt>
    <dgm:pt modelId="{DA4FAB74-8E1E-4823-B95C-B1B0CC2FDF94}" type="pres">
      <dgm:prSet presAssocID="{2E94B3F2-9B36-4AC0-8CB2-40AF753612A1}" presName="parentText" presStyleLbl="node1" presStyleIdx="1" presStyleCnt="4">
        <dgm:presLayoutVars>
          <dgm:chMax val="0"/>
          <dgm:bulletEnabled val="1"/>
        </dgm:presLayoutVars>
      </dgm:prSet>
      <dgm:spPr/>
    </dgm:pt>
    <dgm:pt modelId="{3EC68142-CECD-49FA-A51A-49CAA5832340}" type="pres">
      <dgm:prSet presAssocID="{2E94B3F2-9B36-4AC0-8CB2-40AF753612A1}" presName="negativeSpace" presStyleCnt="0"/>
      <dgm:spPr/>
    </dgm:pt>
    <dgm:pt modelId="{2D45FC0D-F229-44F9-B9E5-BDA8DA0FDBC8}" type="pres">
      <dgm:prSet presAssocID="{2E94B3F2-9B36-4AC0-8CB2-40AF753612A1}" presName="childText" presStyleLbl="conFgAcc1" presStyleIdx="1" presStyleCnt="4">
        <dgm:presLayoutVars>
          <dgm:bulletEnabled val="1"/>
        </dgm:presLayoutVars>
      </dgm:prSet>
      <dgm:spPr/>
    </dgm:pt>
    <dgm:pt modelId="{A3B48505-C6E0-4B77-A4F5-9AFA63F8803D}" type="pres">
      <dgm:prSet presAssocID="{5C829615-B784-4ACB-9816-993AB9C5AE86}" presName="spaceBetweenRectangles" presStyleCnt="0"/>
      <dgm:spPr/>
    </dgm:pt>
    <dgm:pt modelId="{C0988C25-59C5-4E5C-8ECF-FBC77013152C}" type="pres">
      <dgm:prSet presAssocID="{2AEB462E-B184-4B0A-AD5D-573072B4AF0C}" presName="parentLin" presStyleCnt="0"/>
      <dgm:spPr/>
    </dgm:pt>
    <dgm:pt modelId="{0E5FAA55-AFBB-4EA7-BEE6-34881A5F3F2D}" type="pres">
      <dgm:prSet presAssocID="{2AEB462E-B184-4B0A-AD5D-573072B4AF0C}" presName="parentLeftMargin" presStyleLbl="node1" presStyleIdx="1" presStyleCnt="4"/>
      <dgm:spPr/>
    </dgm:pt>
    <dgm:pt modelId="{315E9D2B-A947-4EE3-B232-462721048DB6}" type="pres">
      <dgm:prSet presAssocID="{2AEB462E-B184-4B0A-AD5D-573072B4AF0C}" presName="parentText" presStyleLbl="node1" presStyleIdx="2" presStyleCnt="4">
        <dgm:presLayoutVars>
          <dgm:chMax val="0"/>
          <dgm:bulletEnabled val="1"/>
        </dgm:presLayoutVars>
      </dgm:prSet>
      <dgm:spPr/>
    </dgm:pt>
    <dgm:pt modelId="{0FB985DA-F7B8-404A-96E8-4C694B28381A}" type="pres">
      <dgm:prSet presAssocID="{2AEB462E-B184-4B0A-AD5D-573072B4AF0C}" presName="negativeSpace" presStyleCnt="0"/>
      <dgm:spPr/>
    </dgm:pt>
    <dgm:pt modelId="{EA7A89A8-2AB3-4133-B9A9-AA48CE66DD16}" type="pres">
      <dgm:prSet presAssocID="{2AEB462E-B184-4B0A-AD5D-573072B4AF0C}" presName="childText" presStyleLbl="conFgAcc1" presStyleIdx="2" presStyleCnt="4">
        <dgm:presLayoutVars>
          <dgm:bulletEnabled val="1"/>
        </dgm:presLayoutVars>
      </dgm:prSet>
      <dgm:spPr/>
    </dgm:pt>
    <dgm:pt modelId="{FC2B4427-CB75-4908-98F6-7B98D9469735}" type="pres">
      <dgm:prSet presAssocID="{BE53BF10-D16B-489D-9F2F-7B2003E68597}" presName="spaceBetweenRectangles" presStyleCnt="0"/>
      <dgm:spPr/>
    </dgm:pt>
    <dgm:pt modelId="{265AA963-4415-420F-9B19-01A9341E74C7}" type="pres">
      <dgm:prSet presAssocID="{C1CADB78-4054-479F-84C3-110E80560E42}" presName="parentLin" presStyleCnt="0"/>
      <dgm:spPr/>
    </dgm:pt>
    <dgm:pt modelId="{4F844307-4974-48B3-89B4-DEED14971520}" type="pres">
      <dgm:prSet presAssocID="{C1CADB78-4054-479F-84C3-110E80560E42}" presName="parentLeftMargin" presStyleLbl="node1" presStyleIdx="2" presStyleCnt="4"/>
      <dgm:spPr/>
    </dgm:pt>
    <dgm:pt modelId="{E1DCEBEC-8905-4BB5-9E50-5B94E9E10866}" type="pres">
      <dgm:prSet presAssocID="{C1CADB78-4054-479F-84C3-110E80560E42}" presName="parentText" presStyleLbl="node1" presStyleIdx="3" presStyleCnt="4">
        <dgm:presLayoutVars>
          <dgm:chMax val="0"/>
          <dgm:bulletEnabled val="1"/>
        </dgm:presLayoutVars>
      </dgm:prSet>
      <dgm:spPr/>
    </dgm:pt>
    <dgm:pt modelId="{F3D81637-CC83-4671-9A00-0BCFA93EB691}" type="pres">
      <dgm:prSet presAssocID="{C1CADB78-4054-479F-84C3-110E80560E42}" presName="negativeSpace" presStyleCnt="0"/>
      <dgm:spPr/>
    </dgm:pt>
    <dgm:pt modelId="{B5F307F0-E200-4B9B-85B1-C47D0FF47964}" type="pres">
      <dgm:prSet presAssocID="{C1CADB78-4054-479F-84C3-110E80560E42}" presName="childText" presStyleLbl="conFgAcc1" presStyleIdx="3" presStyleCnt="4">
        <dgm:presLayoutVars>
          <dgm:bulletEnabled val="1"/>
        </dgm:presLayoutVars>
      </dgm:prSet>
      <dgm:spPr/>
    </dgm:pt>
  </dgm:ptLst>
  <dgm:cxnLst>
    <dgm:cxn modelId="{7973FA06-E27F-485E-8328-006D3DF6CBF4}" srcId="{B07BEDA1-8685-402A-9E54-70845269208D}" destId="{68C452C5-D190-4C5F-88E5-E72D226181D0}" srcOrd="3" destOrd="0" parTransId="{4CD347C7-88A2-44AF-843F-EB79551368A7}" sibTransId="{DDB945A1-7B4D-41EE-9525-AAF8C00C4F01}"/>
    <dgm:cxn modelId="{38B54008-75EB-4124-8F1C-E16907676649}" type="presOf" srcId="{37BA6CFB-74FA-4DD2-969F-6C7D8CA887A8}" destId="{2D45FC0D-F229-44F9-B9E5-BDA8DA0FDBC8}" srcOrd="0" destOrd="0" presId="urn:microsoft.com/office/officeart/2005/8/layout/list1"/>
    <dgm:cxn modelId="{F2238909-3625-4AD5-BB31-FB1C1E3E13B5}" type="presOf" srcId="{2AEB462E-B184-4B0A-AD5D-573072B4AF0C}" destId="{0E5FAA55-AFBB-4EA7-BEE6-34881A5F3F2D}" srcOrd="0" destOrd="0" presId="urn:microsoft.com/office/officeart/2005/8/layout/list1"/>
    <dgm:cxn modelId="{7DE3AB09-298F-4890-BEDF-82F5FE4A791E}" type="presOf" srcId="{2BD0AF1D-5AFB-4C1C-9773-D21AE4F38CEE}" destId="{2D45FC0D-F229-44F9-B9E5-BDA8DA0FDBC8}" srcOrd="0" destOrd="1" presId="urn:microsoft.com/office/officeart/2005/8/layout/list1"/>
    <dgm:cxn modelId="{059E4F18-F2D7-4A72-80A0-FCCCB87BE6CE}" srcId="{964D07B6-3B57-445B-9039-54879B0DB7F3}" destId="{2AEB462E-B184-4B0A-AD5D-573072B4AF0C}" srcOrd="2" destOrd="0" parTransId="{2879F8B6-DE4C-444A-997C-5338C48723F3}" sibTransId="{BE53BF10-D16B-489D-9F2F-7B2003E68597}"/>
    <dgm:cxn modelId="{4C2ACD19-E3C7-4057-A79B-38645D0ED472}" type="presOf" srcId="{C1CADB78-4054-479F-84C3-110E80560E42}" destId="{E1DCEBEC-8905-4BB5-9E50-5B94E9E10866}" srcOrd="1" destOrd="0" presId="urn:microsoft.com/office/officeart/2005/8/layout/list1"/>
    <dgm:cxn modelId="{41679526-E4E5-49BE-B2BC-6CB54363BBE1}" srcId="{B07BEDA1-8685-402A-9E54-70845269208D}" destId="{CF302F01-55E2-4DEB-A432-21CD923EACDD}" srcOrd="2" destOrd="0" parTransId="{54FAFF83-124A-44F5-A9D4-38A2A496ADEB}" sibTransId="{64A86C4D-F374-4B4E-9D06-D8BF6F34EDA8}"/>
    <dgm:cxn modelId="{3B460629-C7D5-4BA2-A01D-2C9C0CD4A117}" type="presOf" srcId="{EF747E34-3FC8-412B-B036-6611E75ABA2E}" destId="{EA7A89A8-2AB3-4133-B9A9-AA48CE66DD16}" srcOrd="0" destOrd="2" presId="urn:microsoft.com/office/officeart/2005/8/layout/list1"/>
    <dgm:cxn modelId="{21343F2D-E11E-40D4-8F8D-05DB22A3D37B}" type="presOf" srcId="{00BC3933-9C00-48EC-BA46-8498C3D1EC87}" destId="{B5F307F0-E200-4B9B-85B1-C47D0FF47964}" srcOrd="0" destOrd="0" presId="urn:microsoft.com/office/officeart/2005/8/layout/list1"/>
    <dgm:cxn modelId="{E42AC837-E0A5-4B23-92B3-FC3EC32756EB}" type="presOf" srcId="{B4427D1E-E5C6-4F02-9295-2AF540AC7D5B}" destId="{9ADD2A4D-9991-4446-AA8B-175AB31AB532}" srcOrd="0" destOrd="0" presId="urn:microsoft.com/office/officeart/2005/8/layout/list1"/>
    <dgm:cxn modelId="{5419563C-4E46-4825-968A-1BDDFA0AA106}" srcId="{C1CADB78-4054-479F-84C3-110E80560E42}" destId="{00BC3933-9C00-48EC-BA46-8498C3D1EC87}" srcOrd="0" destOrd="0" parTransId="{765A1AB2-7FD3-418E-963A-D9F1C1958A02}" sibTransId="{E77C77C2-FFA9-4F86-8F31-8B243F8DC04A}"/>
    <dgm:cxn modelId="{D2539B5B-AC93-45F2-9809-ACE117D3C456}" srcId="{C1CADB78-4054-479F-84C3-110E80560E42}" destId="{453435D2-BEAF-4350-8E47-EAA68E08FBC6}" srcOrd="1" destOrd="0" parTransId="{41E0B711-FFD0-4F68-AF18-3BBB9A582B0E}" sibTransId="{139FE3E7-1D29-4C6E-BF22-F0DB7F5E2C46}"/>
    <dgm:cxn modelId="{2CC94B5C-C94F-4E6F-A79B-73D0D25493C7}" type="presOf" srcId="{359C6E22-58CC-4F6E-A811-52E6B85B4241}" destId="{EA7A89A8-2AB3-4133-B9A9-AA48CE66DD16}" srcOrd="0" destOrd="3" presId="urn:microsoft.com/office/officeart/2005/8/layout/list1"/>
    <dgm:cxn modelId="{E8FC275F-6567-42A2-B0C4-FFE031E5EB40}" srcId="{2AEB462E-B184-4B0A-AD5D-573072B4AF0C}" destId="{DE0E9FF9-8D7E-4FCB-BA23-A9A0EF8547CD}" srcOrd="1" destOrd="0" parTransId="{E17DC052-A4DA-465B-82C5-DC7961358542}" sibTransId="{F7971185-0ED6-4C31-94D7-CEC23622DEA9}"/>
    <dgm:cxn modelId="{8A419960-36D1-4775-9126-16BA602C10EA}" type="presOf" srcId="{81D7E8E5-44E4-475F-B67C-A8EFA56F6E75}" destId="{B5F307F0-E200-4B9B-85B1-C47D0FF47964}" srcOrd="0" destOrd="3" presId="urn:microsoft.com/office/officeart/2005/8/layout/list1"/>
    <dgm:cxn modelId="{10B4F763-D6ED-415D-A945-86F01669471B}" type="presOf" srcId="{68C452C5-D190-4C5F-88E5-E72D226181D0}" destId="{9ADD2A4D-9991-4446-AA8B-175AB31AB532}" srcOrd="0" destOrd="3" presId="urn:microsoft.com/office/officeart/2005/8/layout/list1"/>
    <dgm:cxn modelId="{D68C7865-5F00-4DE3-A11E-2367EB4A2DEA}" srcId="{C1CADB78-4054-479F-84C3-110E80560E42}" destId="{35577BD0-AC65-405B-A587-B4273930296D}" srcOrd="2" destOrd="0" parTransId="{9E1F4948-2F32-4FD0-A2DA-79FE1A22E3EE}" sibTransId="{9D6F4704-35BB-4E0E-954A-E603FD722439}"/>
    <dgm:cxn modelId="{43A16367-BD63-4CC4-9053-87606B5AC7DE}" type="presOf" srcId="{497062A7-B54A-4A2F-95F6-CEC35807094E}" destId="{EA7A89A8-2AB3-4133-B9A9-AA48CE66DD16}" srcOrd="0" destOrd="0" presId="urn:microsoft.com/office/officeart/2005/8/layout/list1"/>
    <dgm:cxn modelId="{A5CF4D68-2D65-41A7-A8D6-330E1A6CEB41}" srcId="{964D07B6-3B57-445B-9039-54879B0DB7F3}" destId="{B07BEDA1-8685-402A-9E54-70845269208D}" srcOrd="0" destOrd="0" parTransId="{3959F276-A7F1-4965-BAEF-C9F2D33A6A5B}" sibTransId="{472B33AF-FFF1-4E4E-B8D7-96F8C495AEEC}"/>
    <dgm:cxn modelId="{37617F49-8AB7-4EEC-A007-A69378EB5B3D}" srcId="{C1CADB78-4054-479F-84C3-110E80560E42}" destId="{81D7E8E5-44E4-475F-B67C-A8EFA56F6E75}" srcOrd="3" destOrd="0" parTransId="{D9CA643B-F168-4629-8A0D-BA6FCA264C42}" sibTransId="{7F2931E4-37E1-46CB-86BE-2F17A1900664}"/>
    <dgm:cxn modelId="{2ACF4D6B-AB3C-4249-9916-758944C84B11}" srcId="{B07BEDA1-8685-402A-9E54-70845269208D}" destId="{5BF33876-7A84-4CCF-B1FF-2B91E55924A1}" srcOrd="1" destOrd="0" parTransId="{9BA0B5AD-D3A5-45F6-A6BC-F22BC82A3744}" sibTransId="{B611960E-C6A1-4C7E-AC9D-4F936E128DB5}"/>
    <dgm:cxn modelId="{61C2934B-49D4-4D32-A0F6-3D310A6DAEC7}" type="presOf" srcId="{B07BEDA1-8685-402A-9E54-70845269208D}" destId="{D6017914-F610-4397-8056-0108D6B25E6D}" srcOrd="0" destOrd="0" presId="urn:microsoft.com/office/officeart/2005/8/layout/list1"/>
    <dgm:cxn modelId="{E848F16F-E8C6-45B6-A6D5-C959F66B3F61}" type="presOf" srcId="{DE0E9FF9-8D7E-4FCB-BA23-A9A0EF8547CD}" destId="{EA7A89A8-2AB3-4133-B9A9-AA48CE66DD16}" srcOrd="0" destOrd="1" presId="urn:microsoft.com/office/officeart/2005/8/layout/list1"/>
    <dgm:cxn modelId="{4BF17057-69AF-4A70-A31E-262F3DD5FC52}" srcId="{2E94B3F2-9B36-4AC0-8CB2-40AF753612A1}" destId="{37BA6CFB-74FA-4DD2-969F-6C7D8CA887A8}" srcOrd="0" destOrd="0" parTransId="{DA0A97EF-8150-418B-867F-A74A6C4D6A5D}" sibTransId="{60F228A3-463C-41A7-822B-D0A03DA56D9E}"/>
    <dgm:cxn modelId="{5611BE85-A690-4DFB-B9CA-F4F61A1EBE26}" type="presOf" srcId="{453435D2-BEAF-4350-8E47-EAA68E08FBC6}" destId="{B5F307F0-E200-4B9B-85B1-C47D0FF47964}" srcOrd="0" destOrd="1" presId="urn:microsoft.com/office/officeart/2005/8/layout/list1"/>
    <dgm:cxn modelId="{396AD78B-FB9D-4CDF-84BA-F9A770685BCA}" type="presOf" srcId="{AB25FF52-5831-45EF-96C3-2BBE9A99755F}" destId="{9ADD2A4D-9991-4446-AA8B-175AB31AB532}" srcOrd="0" destOrd="4" presId="urn:microsoft.com/office/officeart/2005/8/layout/list1"/>
    <dgm:cxn modelId="{A9241B8C-72E0-46A5-ADDE-F3413A497DBB}" srcId="{2E94B3F2-9B36-4AC0-8CB2-40AF753612A1}" destId="{2BD0AF1D-5AFB-4C1C-9773-D21AE4F38CEE}" srcOrd="1" destOrd="0" parTransId="{300D1103-CF14-4060-8E08-C39FB400AB46}" sibTransId="{3C875C6B-F076-4928-93C5-75093D0194A2}"/>
    <dgm:cxn modelId="{412D6D94-33C5-45F4-9E7D-90324899D643}" srcId="{B07BEDA1-8685-402A-9E54-70845269208D}" destId="{B4427D1E-E5C6-4F02-9295-2AF540AC7D5B}" srcOrd="0" destOrd="0" parTransId="{716FA9D4-E005-4132-B538-DDFDBDA0C01B}" sibTransId="{D27F59A4-E46B-4925-9FD1-748CCC51B7A3}"/>
    <dgm:cxn modelId="{5B071696-24CF-4927-AC75-014A8761F7FB}" srcId="{2AEB462E-B184-4B0A-AD5D-573072B4AF0C}" destId="{359C6E22-58CC-4F6E-A811-52E6B85B4241}" srcOrd="3" destOrd="0" parTransId="{95D11202-723A-49FF-9D63-71C6A2AD9C79}" sibTransId="{22D900BB-83D3-4578-BCBE-7ADC4AB37D57}"/>
    <dgm:cxn modelId="{5461EB98-7ED1-41C5-A14D-BE4922916BBF}" type="presOf" srcId="{2E94B3F2-9B36-4AC0-8CB2-40AF753612A1}" destId="{95EBE5A6-1D26-4822-A11B-C4E9AC63F5FE}" srcOrd="0" destOrd="0" presId="urn:microsoft.com/office/officeart/2005/8/layout/list1"/>
    <dgm:cxn modelId="{0F87ECB3-F9D6-4AAC-AB85-2CDD52B14F53}" srcId="{964D07B6-3B57-445B-9039-54879B0DB7F3}" destId="{C1CADB78-4054-479F-84C3-110E80560E42}" srcOrd="3" destOrd="0" parTransId="{AE6D32D4-68B1-4912-AFA1-A0B5E6B0132F}" sibTransId="{17EB1786-6E3F-4D4D-9C25-0DAE6DE34957}"/>
    <dgm:cxn modelId="{CA163EB5-3766-45A4-B266-6E10580DED02}" srcId="{2AEB462E-B184-4B0A-AD5D-573072B4AF0C}" destId="{497062A7-B54A-4A2F-95F6-CEC35807094E}" srcOrd="0" destOrd="0" parTransId="{5C6FD1E0-F5FA-43D2-9E91-E6F1043B66B0}" sibTransId="{4BD3D657-965A-44BC-B56E-6D6871FF20A6}"/>
    <dgm:cxn modelId="{F281FCC8-0041-4614-9463-5C178F4B8895}" type="presOf" srcId="{2AEB462E-B184-4B0A-AD5D-573072B4AF0C}" destId="{315E9D2B-A947-4EE3-B232-462721048DB6}" srcOrd="1" destOrd="0" presId="urn:microsoft.com/office/officeart/2005/8/layout/list1"/>
    <dgm:cxn modelId="{8DF205D1-3C1B-487C-9F12-0FED82566B50}" type="presOf" srcId="{C1CADB78-4054-479F-84C3-110E80560E42}" destId="{4F844307-4974-48B3-89B4-DEED14971520}" srcOrd="0" destOrd="0" presId="urn:microsoft.com/office/officeart/2005/8/layout/list1"/>
    <dgm:cxn modelId="{455B68D6-0E19-40A6-9BC4-2BDC8CAD16DC}" type="presOf" srcId="{B07BEDA1-8685-402A-9E54-70845269208D}" destId="{87790C3A-201C-44A9-A6FB-97B160306030}" srcOrd="1" destOrd="0" presId="urn:microsoft.com/office/officeart/2005/8/layout/list1"/>
    <dgm:cxn modelId="{DDF3D5DC-B1B8-452E-B0ED-052D02B57708}" srcId="{964D07B6-3B57-445B-9039-54879B0DB7F3}" destId="{2E94B3F2-9B36-4AC0-8CB2-40AF753612A1}" srcOrd="1" destOrd="0" parTransId="{80A624A4-9D03-455D-9E4F-BDB0ACD482D4}" sibTransId="{5C829615-B784-4ACB-9816-993AB9C5AE86}"/>
    <dgm:cxn modelId="{21E2FCDD-9B36-471C-A97F-09942DE20ABD}" type="presOf" srcId="{2E94B3F2-9B36-4AC0-8CB2-40AF753612A1}" destId="{DA4FAB74-8E1E-4823-B95C-B1B0CC2FDF94}" srcOrd="1" destOrd="0" presId="urn:microsoft.com/office/officeart/2005/8/layout/list1"/>
    <dgm:cxn modelId="{584FA1E1-5528-4598-8C77-DDF1A7471D11}" srcId="{2AEB462E-B184-4B0A-AD5D-573072B4AF0C}" destId="{EF747E34-3FC8-412B-B036-6611E75ABA2E}" srcOrd="2" destOrd="0" parTransId="{6CA10F46-7B06-464B-9071-3AB019E210DA}" sibTransId="{05DA3C94-3AE0-4A07-9EAC-1BAC3819251F}"/>
    <dgm:cxn modelId="{467CD0E8-C1F7-40B9-AC47-8EAD5FDA3E64}" type="presOf" srcId="{CF302F01-55E2-4DEB-A432-21CD923EACDD}" destId="{9ADD2A4D-9991-4446-AA8B-175AB31AB532}" srcOrd="0" destOrd="2" presId="urn:microsoft.com/office/officeart/2005/8/layout/list1"/>
    <dgm:cxn modelId="{33EF19F1-A1CA-4803-BA9D-60A2B6289832}" type="presOf" srcId="{964D07B6-3B57-445B-9039-54879B0DB7F3}" destId="{19AEE2B2-5B2E-4819-B935-E27005C21665}" srcOrd="0" destOrd="0" presId="urn:microsoft.com/office/officeart/2005/8/layout/list1"/>
    <dgm:cxn modelId="{2FBB79F4-ABF5-416F-871D-9501614CC527}" type="presOf" srcId="{5BF33876-7A84-4CCF-B1FF-2B91E55924A1}" destId="{9ADD2A4D-9991-4446-AA8B-175AB31AB532}" srcOrd="0" destOrd="1" presId="urn:microsoft.com/office/officeart/2005/8/layout/list1"/>
    <dgm:cxn modelId="{332966FD-441C-4ECF-9660-5B203842BCA1}" srcId="{B07BEDA1-8685-402A-9E54-70845269208D}" destId="{AB25FF52-5831-45EF-96C3-2BBE9A99755F}" srcOrd="4" destOrd="0" parTransId="{87E7A301-4D3D-45D6-86A3-B2F7D1B82B70}" sibTransId="{402FD813-4D90-4954-A1FD-DE9BB9204220}"/>
    <dgm:cxn modelId="{2C0138FE-325A-4FCE-9E2A-AAA0E4DF40A5}" type="presOf" srcId="{35577BD0-AC65-405B-A587-B4273930296D}" destId="{B5F307F0-E200-4B9B-85B1-C47D0FF47964}" srcOrd="0" destOrd="2" presId="urn:microsoft.com/office/officeart/2005/8/layout/list1"/>
    <dgm:cxn modelId="{00CE2B1F-BDB0-43F9-9E90-CE722A2053BF}" type="presParOf" srcId="{19AEE2B2-5B2E-4819-B935-E27005C21665}" destId="{B4EC50A3-8784-4B10-A857-162AA234666E}" srcOrd="0" destOrd="0" presId="urn:microsoft.com/office/officeart/2005/8/layout/list1"/>
    <dgm:cxn modelId="{767F403F-7F8A-4176-801B-A369CEDF9F21}" type="presParOf" srcId="{B4EC50A3-8784-4B10-A857-162AA234666E}" destId="{D6017914-F610-4397-8056-0108D6B25E6D}" srcOrd="0" destOrd="0" presId="urn:microsoft.com/office/officeart/2005/8/layout/list1"/>
    <dgm:cxn modelId="{8415282D-9259-4D56-9449-7AB010685AEB}" type="presParOf" srcId="{B4EC50A3-8784-4B10-A857-162AA234666E}" destId="{87790C3A-201C-44A9-A6FB-97B160306030}" srcOrd="1" destOrd="0" presId="urn:microsoft.com/office/officeart/2005/8/layout/list1"/>
    <dgm:cxn modelId="{1014973A-66AE-4D3C-B2E1-190DC601D52A}" type="presParOf" srcId="{19AEE2B2-5B2E-4819-B935-E27005C21665}" destId="{8F731CD1-A868-43EF-B0F8-8AB305240483}" srcOrd="1" destOrd="0" presId="urn:microsoft.com/office/officeart/2005/8/layout/list1"/>
    <dgm:cxn modelId="{8FE942D1-1165-4F15-90C5-E92601B45FD4}" type="presParOf" srcId="{19AEE2B2-5B2E-4819-B935-E27005C21665}" destId="{9ADD2A4D-9991-4446-AA8B-175AB31AB532}" srcOrd="2" destOrd="0" presId="urn:microsoft.com/office/officeart/2005/8/layout/list1"/>
    <dgm:cxn modelId="{15472434-7751-48DF-A0DB-3620A260E80F}" type="presParOf" srcId="{19AEE2B2-5B2E-4819-B935-E27005C21665}" destId="{24E86867-7B9B-4846-B74A-941DF0C8E8C1}" srcOrd="3" destOrd="0" presId="urn:microsoft.com/office/officeart/2005/8/layout/list1"/>
    <dgm:cxn modelId="{7E7D023F-6201-4EA7-AA0E-B30CC78FEA04}" type="presParOf" srcId="{19AEE2B2-5B2E-4819-B935-E27005C21665}" destId="{D4654710-4981-4CDC-8498-2BDE53C179D1}" srcOrd="4" destOrd="0" presId="urn:microsoft.com/office/officeart/2005/8/layout/list1"/>
    <dgm:cxn modelId="{E1F91BEB-9765-4F87-BF5A-D24A15765D7F}" type="presParOf" srcId="{D4654710-4981-4CDC-8498-2BDE53C179D1}" destId="{95EBE5A6-1D26-4822-A11B-C4E9AC63F5FE}" srcOrd="0" destOrd="0" presId="urn:microsoft.com/office/officeart/2005/8/layout/list1"/>
    <dgm:cxn modelId="{782522D7-8875-4F72-A009-D7442B3328C0}" type="presParOf" srcId="{D4654710-4981-4CDC-8498-2BDE53C179D1}" destId="{DA4FAB74-8E1E-4823-B95C-B1B0CC2FDF94}" srcOrd="1" destOrd="0" presId="urn:microsoft.com/office/officeart/2005/8/layout/list1"/>
    <dgm:cxn modelId="{365C6CF6-1560-4F56-AABF-21AF3E98AF5B}" type="presParOf" srcId="{19AEE2B2-5B2E-4819-B935-E27005C21665}" destId="{3EC68142-CECD-49FA-A51A-49CAA5832340}" srcOrd="5" destOrd="0" presId="urn:microsoft.com/office/officeart/2005/8/layout/list1"/>
    <dgm:cxn modelId="{6093EAA1-C6AD-4D50-B562-78E120C684C0}" type="presParOf" srcId="{19AEE2B2-5B2E-4819-B935-E27005C21665}" destId="{2D45FC0D-F229-44F9-B9E5-BDA8DA0FDBC8}" srcOrd="6" destOrd="0" presId="urn:microsoft.com/office/officeart/2005/8/layout/list1"/>
    <dgm:cxn modelId="{BA52AE74-1883-4621-8CE8-2C110FC7BF92}" type="presParOf" srcId="{19AEE2B2-5B2E-4819-B935-E27005C21665}" destId="{A3B48505-C6E0-4B77-A4F5-9AFA63F8803D}" srcOrd="7" destOrd="0" presId="urn:microsoft.com/office/officeart/2005/8/layout/list1"/>
    <dgm:cxn modelId="{DE1AB805-5D5C-4F21-B727-3B51513631D1}" type="presParOf" srcId="{19AEE2B2-5B2E-4819-B935-E27005C21665}" destId="{C0988C25-59C5-4E5C-8ECF-FBC77013152C}" srcOrd="8" destOrd="0" presId="urn:microsoft.com/office/officeart/2005/8/layout/list1"/>
    <dgm:cxn modelId="{9E89E04D-66A6-4507-9202-0BAA7563196C}" type="presParOf" srcId="{C0988C25-59C5-4E5C-8ECF-FBC77013152C}" destId="{0E5FAA55-AFBB-4EA7-BEE6-34881A5F3F2D}" srcOrd="0" destOrd="0" presId="urn:microsoft.com/office/officeart/2005/8/layout/list1"/>
    <dgm:cxn modelId="{2489FE42-BE77-4EAB-B5D0-DCE5F3279B86}" type="presParOf" srcId="{C0988C25-59C5-4E5C-8ECF-FBC77013152C}" destId="{315E9D2B-A947-4EE3-B232-462721048DB6}" srcOrd="1" destOrd="0" presId="urn:microsoft.com/office/officeart/2005/8/layout/list1"/>
    <dgm:cxn modelId="{602C2D6F-18C9-455A-928E-335819BC133E}" type="presParOf" srcId="{19AEE2B2-5B2E-4819-B935-E27005C21665}" destId="{0FB985DA-F7B8-404A-96E8-4C694B28381A}" srcOrd="9" destOrd="0" presId="urn:microsoft.com/office/officeart/2005/8/layout/list1"/>
    <dgm:cxn modelId="{70811A92-B2F9-4655-A714-FD6CA93FFB09}" type="presParOf" srcId="{19AEE2B2-5B2E-4819-B935-E27005C21665}" destId="{EA7A89A8-2AB3-4133-B9A9-AA48CE66DD16}" srcOrd="10" destOrd="0" presId="urn:microsoft.com/office/officeart/2005/8/layout/list1"/>
    <dgm:cxn modelId="{58375452-F693-408B-A2F2-1939B3ABCC24}" type="presParOf" srcId="{19AEE2B2-5B2E-4819-B935-E27005C21665}" destId="{FC2B4427-CB75-4908-98F6-7B98D9469735}" srcOrd="11" destOrd="0" presId="urn:microsoft.com/office/officeart/2005/8/layout/list1"/>
    <dgm:cxn modelId="{E0171504-1FCC-4AB7-A280-F9892C144B8D}" type="presParOf" srcId="{19AEE2B2-5B2E-4819-B935-E27005C21665}" destId="{265AA963-4415-420F-9B19-01A9341E74C7}" srcOrd="12" destOrd="0" presId="urn:microsoft.com/office/officeart/2005/8/layout/list1"/>
    <dgm:cxn modelId="{562D1572-F14E-4D95-8930-7F00B0851595}" type="presParOf" srcId="{265AA963-4415-420F-9B19-01A9341E74C7}" destId="{4F844307-4974-48B3-89B4-DEED14971520}" srcOrd="0" destOrd="0" presId="urn:microsoft.com/office/officeart/2005/8/layout/list1"/>
    <dgm:cxn modelId="{D1F9819C-4268-4595-A86F-F4F1349C0A4C}" type="presParOf" srcId="{265AA963-4415-420F-9B19-01A9341E74C7}" destId="{E1DCEBEC-8905-4BB5-9E50-5B94E9E10866}" srcOrd="1" destOrd="0" presId="urn:microsoft.com/office/officeart/2005/8/layout/list1"/>
    <dgm:cxn modelId="{80B0F727-5ACF-41B2-855E-B2693E43A44B}" type="presParOf" srcId="{19AEE2B2-5B2E-4819-B935-E27005C21665}" destId="{F3D81637-CC83-4671-9A00-0BCFA93EB691}" srcOrd="13" destOrd="0" presId="urn:microsoft.com/office/officeart/2005/8/layout/list1"/>
    <dgm:cxn modelId="{D6B0F6A1-8F88-456D-AA84-4515E75A1AFD}" type="presParOf" srcId="{19AEE2B2-5B2E-4819-B935-E27005C21665}" destId="{B5F307F0-E200-4B9B-85B1-C47D0FF4796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E05E30-8607-49BA-A76E-5F94167AA3EE}" type="doc">
      <dgm:prSet loTypeId="urn:microsoft.com/office/officeart/2005/8/layout/hList7" loCatId="relationship" qsTypeId="urn:microsoft.com/office/officeart/2005/8/quickstyle/simple1" qsCatId="simple" csTypeId="urn:microsoft.com/office/officeart/2005/8/colors/accent1_2" csCatId="accent1" phldr="1"/>
      <dgm:spPr/>
    </dgm:pt>
    <dgm:pt modelId="{707C4772-2EC2-439B-A8CE-81A66370E698}">
      <dgm:prSet phldrT="[Text]"/>
      <dgm:spPr/>
      <dgm:t>
        <a:bodyPr/>
        <a:lstStyle/>
        <a:p>
          <a:r>
            <a:rPr lang="en-US" dirty="0"/>
            <a:t>People</a:t>
          </a:r>
        </a:p>
      </dgm:t>
    </dgm:pt>
    <dgm:pt modelId="{DB7FD613-5DCC-43C0-8FD8-40E3940DAA6F}" type="parTrans" cxnId="{25675740-E6E9-43F8-97A7-A59E19660833}">
      <dgm:prSet/>
      <dgm:spPr/>
      <dgm:t>
        <a:bodyPr/>
        <a:lstStyle/>
        <a:p>
          <a:endParaRPr lang="en-US"/>
        </a:p>
      </dgm:t>
    </dgm:pt>
    <dgm:pt modelId="{F4688ECC-69E3-4D76-B3F6-7A778F9F8CD0}" type="sibTrans" cxnId="{25675740-E6E9-43F8-97A7-A59E19660833}">
      <dgm:prSet/>
      <dgm:spPr/>
      <dgm:t>
        <a:bodyPr/>
        <a:lstStyle/>
        <a:p>
          <a:endParaRPr lang="en-US"/>
        </a:p>
      </dgm:t>
    </dgm:pt>
    <dgm:pt modelId="{3E46AA52-0779-45D4-8949-D2E3CD1AC8C8}">
      <dgm:prSet phldrT="[Text]"/>
      <dgm:spPr/>
      <dgm:t>
        <a:bodyPr/>
        <a:lstStyle/>
        <a:p>
          <a:r>
            <a:rPr lang="en-US" dirty="0"/>
            <a:t>Places</a:t>
          </a:r>
        </a:p>
      </dgm:t>
    </dgm:pt>
    <dgm:pt modelId="{ECAA4B08-CBFA-4BE0-96A7-2B5E0A8B0242}" type="parTrans" cxnId="{5BB72FF3-0158-4DC6-BAB4-4A86658450BC}">
      <dgm:prSet/>
      <dgm:spPr/>
      <dgm:t>
        <a:bodyPr/>
        <a:lstStyle/>
        <a:p>
          <a:endParaRPr lang="en-US"/>
        </a:p>
      </dgm:t>
    </dgm:pt>
    <dgm:pt modelId="{FF1465CB-E647-4A3D-B259-924423AF647B}" type="sibTrans" cxnId="{5BB72FF3-0158-4DC6-BAB4-4A86658450BC}">
      <dgm:prSet/>
      <dgm:spPr/>
      <dgm:t>
        <a:bodyPr/>
        <a:lstStyle/>
        <a:p>
          <a:endParaRPr lang="en-US"/>
        </a:p>
      </dgm:t>
    </dgm:pt>
    <dgm:pt modelId="{9B2649AD-60C5-4E69-B0E7-341C4395F486}">
      <dgm:prSet phldrT="[Text]"/>
      <dgm:spPr/>
      <dgm:t>
        <a:bodyPr/>
        <a:lstStyle/>
        <a:p>
          <a:r>
            <a:rPr lang="en-US" dirty="0"/>
            <a:t>Things</a:t>
          </a:r>
        </a:p>
      </dgm:t>
    </dgm:pt>
    <dgm:pt modelId="{9FAE705F-9E94-41D2-9B72-52F315DE9301}" type="parTrans" cxnId="{2A5F07FA-C084-4DD3-8BCC-24CF96E9BD24}">
      <dgm:prSet/>
      <dgm:spPr/>
      <dgm:t>
        <a:bodyPr/>
        <a:lstStyle/>
        <a:p>
          <a:endParaRPr lang="en-US"/>
        </a:p>
      </dgm:t>
    </dgm:pt>
    <dgm:pt modelId="{9096B270-CE8E-47F5-B26C-D75E7123C74B}" type="sibTrans" cxnId="{2A5F07FA-C084-4DD3-8BCC-24CF96E9BD24}">
      <dgm:prSet/>
      <dgm:spPr/>
      <dgm:t>
        <a:bodyPr/>
        <a:lstStyle/>
        <a:p>
          <a:endParaRPr lang="en-US"/>
        </a:p>
      </dgm:t>
    </dgm:pt>
    <dgm:pt modelId="{F8C30885-9728-4424-86FE-FD9A475E55DF}" type="pres">
      <dgm:prSet presAssocID="{84E05E30-8607-49BA-A76E-5F94167AA3EE}" presName="Name0" presStyleCnt="0">
        <dgm:presLayoutVars>
          <dgm:dir/>
          <dgm:resizeHandles val="exact"/>
        </dgm:presLayoutVars>
      </dgm:prSet>
      <dgm:spPr/>
    </dgm:pt>
    <dgm:pt modelId="{8C9858A7-A028-4D82-836A-9D232CDA30AC}" type="pres">
      <dgm:prSet presAssocID="{84E05E30-8607-49BA-A76E-5F94167AA3EE}" presName="fgShape" presStyleLbl="fgShp" presStyleIdx="0" presStyleCnt="1"/>
      <dgm:spPr/>
    </dgm:pt>
    <dgm:pt modelId="{9FD94C63-2E55-4DD2-9DC7-FA0C0BDBD41E}" type="pres">
      <dgm:prSet presAssocID="{84E05E30-8607-49BA-A76E-5F94167AA3EE}" presName="linComp" presStyleCnt="0"/>
      <dgm:spPr/>
    </dgm:pt>
    <dgm:pt modelId="{ED682A1C-67B8-4782-9D6F-31A6FD1B81D5}" type="pres">
      <dgm:prSet presAssocID="{707C4772-2EC2-439B-A8CE-81A66370E698}" presName="compNode" presStyleCnt="0"/>
      <dgm:spPr/>
    </dgm:pt>
    <dgm:pt modelId="{5B0DA32C-B14A-4E86-91EF-8F77B5F48CB1}" type="pres">
      <dgm:prSet presAssocID="{707C4772-2EC2-439B-A8CE-81A66370E698}" presName="bkgdShape" presStyleLbl="node1" presStyleIdx="0" presStyleCnt="3"/>
      <dgm:spPr/>
    </dgm:pt>
    <dgm:pt modelId="{B4532992-D4E7-46DA-B5F9-31F9C4835AA8}" type="pres">
      <dgm:prSet presAssocID="{707C4772-2EC2-439B-A8CE-81A66370E698}" presName="nodeTx" presStyleLbl="node1" presStyleIdx="0" presStyleCnt="3">
        <dgm:presLayoutVars>
          <dgm:bulletEnabled val="1"/>
        </dgm:presLayoutVars>
      </dgm:prSet>
      <dgm:spPr/>
    </dgm:pt>
    <dgm:pt modelId="{D9C11904-75A2-4406-9B94-CFE42347C710}" type="pres">
      <dgm:prSet presAssocID="{707C4772-2EC2-439B-A8CE-81A66370E698}" presName="invisiNode" presStyleLbl="node1" presStyleIdx="0" presStyleCnt="3"/>
      <dgm:spPr/>
    </dgm:pt>
    <dgm:pt modelId="{956ADF7D-E9F7-434B-AD10-87F30EBAC88E}" type="pres">
      <dgm:prSet presAssocID="{707C4772-2EC2-439B-A8CE-81A66370E69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of people with solid fill"/>
        </a:ext>
      </dgm:extLst>
    </dgm:pt>
    <dgm:pt modelId="{55A1429F-1154-411C-BAE4-7661F1D9FF52}" type="pres">
      <dgm:prSet presAssocID="{F4688ECC-69E3-4D76-B3F6-7A778F9F8CD0}" presName="sibTrans" presStyleLbl="sibTrans2D1" presStyleIdx="0" presStyleCnt="0"/>
      <dgm:spPr/>
    </dgm:pt>
    <dgm:pt modelId="{C28F5C32-56C1-48D2-840A-0AD1B961AAA7}" type="pres">
      <dgm:prSet presAssocID="{3E46AA52-0779-45D4-8949-D2E3CD1AC8C8}" presName="compNode" presStyleCnt="0"/>
      <dgm:spPr/>
    </dgm:pt>
    <dgm:pt modelId="{151294D8-2964-47B8-B64C-D9DDE112332B}" type="pres">
      <dgm:prSet presAssocID="{3E46AA52-0779-45D4-8949-D2E3CD1AC8C8}" presName="bkgdShape" presStyleLbl="node1" presStyleIdx="1" presStyleCnt="3"/>
      <dgm:spPr/>
    </dgm:pt>
    <dgm:pt modelId="{1EEEDD89-53DD-475A-B27C-096AF3204F62}" type="pres">
      <dgm:prSet presAssocID="{3E46AA52-0779-45D4-8949-D2E3CD1AC8C8}" presName="nodeTx" presStyleLbl="node1" presStyleIdx="1" presStyleCnt="3">
        <dgm:presLayoutVars>
          <dgm:bulletEnabled val="1"/>
        </dgm:presLayoutVars>
      </dgm:prSet>
      <dgm:spPr/>
    </dgm:pt>
    <dgm:pt modelId="{50092829-F5EE-4722-97A6-236038995C1C}" type="pres">
      <dgm:prSet presAssocID="{3E46AA52-0779-45D4-8949-D2E3CD1AC8C8}" presName="invisiNode" presStyleLbl="node1" presStyleIdx="1" presStyleCnt="3"/>
      <dgm:spPr/>
    </dgm:pt>
    <dgm:pt modelId="{49988E9C-6BF4-47F5-9114-91A65A4DF61E}" type="pres">
      <dgm:prSet presAssocID="{3E46AA52-0779-45D4-8949-D2E3CD1AC8C8}"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novation (House With Sparkles) with solid fill"/>
        </a:ext>
      </dgm:extLst>
    </dgm:pt>
    <dgm:pt modelId="{BA3653C5-7CEB-4A2C-A063-0E14B4DBC226}" type="pres">
      <dgm:prSet presAssocID="{FF1465CB-E647-4A3D-B259-924423AF647B}" presName="sibTrans" presStyleLbl="sibTrans2D1" presStyleIdx="0" presStyleCnt="0"/>
      <dgm:spPr/>
    </dgm:pt>
    <dgm:pt modelId="{085E4D67-F1CE-48E8-85B8-A433D42B4CB6}" type="pres">
      <dgm:prSet presAssocID="{9B2649AD-60C5-4E69-B0E7-341C4395F486}" presName="compNode" presStyleCnt="0"/>
      <dgm:spPr/>
    </dgm:pt>
    <dgm:pt modelId="{6891F1D9-A54A-49A0-AA1F-956BF53E8679}" type="pres">
      <dgm:prSet presAssocID="{9B2649AD-60C5-4E69-B0E7-341C4395F486}" presName="bkgdShape" presStyleLbl="node1" presStyleIdx="2" presStyleCnt="3"/>
      <dgm:spPr/>
    </dgm:pt>
    <dgm:pt modelId="{5D4AB6C4-D240-4068-84AA-D41F5A0A26F6}" type="pres">
      <dgm:prSet presAssocID="{9B2649AD-60C5-4E69-B0E7-341C4395F486}" presName="nodeTx" presStyleLbl="node1" presStyleIdx="2" presStyleCnt="3">
        <dgm:presLayoutVars>
          <dgm:bulletEnabled val="1"/>
        </dgm:presLayoutVars>
      </dgm:prSet>
      <dgm:spPr/>
    </dgm:pt>
    <dgm:pt modelId="{83BAFD33-0152-4FC9-9248-D78DA438EEE8}" type="pres">
      <dgm:prSet presAssocID="{9B2649AD-60C5-4E69-B0E7-341C4395F486}" presName="invisiNode" presStyleLbl="node1" presStyleIdx="2" presStyleCnt="3"/>
      <dgm:spPr/>
    </dgm:pt>
    <dgm:pt modelId="{72F13032-BCD9-48FA-AE36-CB2B73B08D00}" type="pres">
      <dgm:prSet presAssocID="{9B2649AD-60C5-4E69-B0E7-341C4395F486}"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with solid fill"/>
        </a:ext>
      </dgm:extLst>
    </dgm:pt>
  </dgm:ptLst>
  <dgm:cxnLst>
    <dgm:cxn modelId="{0F938113-44B8-4B98-B456-8C4885158EA9}" type="presOf" srcId="{84E05E30-8607-49BA-A76E-5F94167AA3EE}" destId="{F8C30885-9728-4424-86FE-FD9A475E55DF}" srcOrd="0" destOrd="0" presId="urn:microsoft.com/office/officeart/2005/8/layout/hList7"/>
    <dgm:cxn modelId="{968EF538-0D77-4B24-B55F-4EA04B863984}" type="presOf" srcId="{9B2649AD-60C5-4E69-B0E7-341C4395F486}" destId="{6891F1D9-A54A-49A0-AA1F-956BF53E8679}" srcOrd="0" destOrd="0" presId="urn:microsoft.com/office/officeart/2005/8/layout/hList7"/>
    <dgm:cxn modelId="{25675740-E6E9-43F8-97A7-A59E19660833}" srcId="{84E05E30-8607-49BA-A76E-5F94167AA3EE}" destId="{707C4772-2EC2-439B-A8CE-81A66370E698}" srcOrd="0" destOrd="0" parTransId="{DB7FD613-5DCC-43C0-8FD8-40E3940DAA6F}" sibTransId="{F4688ECC-69E3-4D76-B3F6-7A778F9F8CD0}"/>
    <dgm:cxn modelId="{413A2B60-9C4B-4783-9E36-9E147AF41930}" type="presOf" srcId="{FF1465CB-E647-4A3D-B259-924423AF647B}" destId="{BA3653C5-7CEB-4A2C-A063-0E14B4DBC226}" srcOrd="0" destOrd="0" presId="urn:microsoft.com/office/officeart/2005/8/layout/hList7"/>
    <dgm:cxn modelId="{F884164D-45B0-4ABD-B5F0-70598F6678A7}" type="presOf" srcId="{3E46AA52-0779-45D4-8949-D2E3CD1AC8C8}" destId="{1EEEDD89-53DD-475A-B27C-096AF3204F62}" srcOrd="1" destOrd="0" presId="urn:microsoft.com/office/officeart/2005/8/layout/hList7"/>
    <dgm:cxn modelId="{50BD6950-F838-4478-986F-2F704E95A9E1}" type="presOf" srcId="{707C4772-2EC2-439B-A8CE-81A66370E698}" destId="{B4532992-D4E7-46DA-B5F9-31F9C4835AA8}" srcOrd="1" destOrd="0" presId="urn:microsoft.com/office/officeart/2005/8/layout/hList7"/>
    <dgm:cxn modelId="{D430C755-523C-498D-BC42-D2C7EEE6700A}" type="presOf" srcId="{3E46AA52-0779-45D4-8949-D2E3CD1AC8C8}" destId="{151294D8-2964-47B8-B64C-D9DDE112332B}" srcOrd="0" destOrd="0" presId="urn:microsoft.com/office/officeart/2005/8/layout/hList7"/>
    <dgm:cxn modelId="{FA086980-B629-4592-8074-7CEC1B433334}" type="presOf" srcId="{F4688ECC-69E3-4D76-B3F6-7A778F9F8CD0}" destId="{55A1429F-1154-411C-BAE4-7661F1D9FF52}" srcOrd="0" destOrd="0" presId="urn:microsoft.com/office/officeart/2005/8/layout/hList7"/>
    <dgm:cxn modelId="{9D987698-F3C1-4A02-AA80-176651498A90}" type="presOf" srcId="{707C4772-2EC2-439B-A8CE-81A66370E698}" destId="{5B0DA32C-B14A-4E86-91EF-8F77B5F48CB1}" srcOrd="0" destOrd="0" presId="urn:microsoft.com/office/officeart/2005/8/layout/hList7"/>
    <dgm:cxn modelId="{AA1858C1-1DD5-4A46-8E8A-35734DC4977A}" type="presOf" srcId="{9B2649AD-60C5-4E69-B0E7-341C4395F486}" destId="{5D4AB6C4-D240-4068-84AA-D41F5A0A26F6}" srcOrd="1" destOrd="0" presId="urn:microsoft.com/office/officeart/2005/8/layout/hList7"/>
    <dgm:cxn modelId="{5BB72FF3-0158-4DC6-BAB4-4A86658450BC}" srcId="{84E05E30-8607-49BA-A76E-5F94167AA3EE}" destId="{3E46AA52-0779-45D4-8949-D2E3CD1AC8C8}" srcOrd="1" destOrd="0" parTransId="{ECAA4B08-CBFA-4BE0-96A7-2B5E0A8B0242}" sibTransId="{FF1465CB-E647-4A3D-B259-924423AF647B}"/>
    <dgm:cxn modelId="{2A5F07FA-C084-4DD3-8BCC-24CF96E9BD24}" srcId="{84E05E30-8607-49BA-A76E-5F94167AA3EE}" destId="{9B2649AD-60C5-4E69-B0E7-341C4395F486}" srcOrd="2" destOrd="0" parTransId="{9FAE705F-9E94-41D2-9B72-52F315DE9301}" sibTransId="{9096B270-CE8E-47F5-B26C-D75E7123C74B}"/>
    <dgm:cxn modelId="{4A33C4A0-3ACC-4C61-B40D-D92AAF196B7E}" type="presParOf" srcId="{F8C30885-9728-4424-86FE-FD9A475E55DF}" destId="{8C9858A7-A028-4D82-836A-9D232CDA30AC}" srcOrd="0" destOrd="0" presId="urn:microsoft.com/office/officeart/2005/8/layout/hList7"/>
    <dgm:cxn modelId="{9D1384F0-4B2C-47E2-994A-3D913041C8AD}" type="presParOf" srcId="{F8C30885-9728-4424-86FE-FD9A475E55DF}" destId="{9FD94C63-2E55-4DD2-9DC7-FA0C0BDBD41E}" srcOrd="1" destOrd="0" presId="urn:microsoft.com/office/officeart/2005/8/layout/hList7"/>
    <dgm:cxn modelId="{B26B9DB9-66D5-4B96-890D-EA09E1E75E70}" type="presParOf" srcId="{9FD94C63-2E55-4DD2-9DC7-FA0C0BDBD41E}" destId="{ED682A1C-67B8-4782-9D6F-31A6FD1B81D5}" srcOrd="0" destOrd="0" presId="urn:microsoft.com/office/officeart/2005/8/layout/hList7"/>
    <dgm:cxn modelId="{AEBDBB69-1679-4DE5-AA00-393F2E0888B7}" type="presParOf" srcId="{ED682A1C-67B8-4782-9D6F-31A6FD1B81D5}" destId="{5B0DA32C-B14A-4E86-91EF-8F77B5F48CB1}" srcOrd="0" destOrd="0" presId="urn:microsoft.com/office/officeart/2005/8/layout/hList7"/>
    <dgm:cxn modelId="{F17C028A-B9F7-41F1-A7D3-C451A9553B5A}" type="presParOf" srcId="{ED682A1C-67B8-4782-9D6F-31A6FD1B81D5}" destId="{B4532992-D4E7-46DA-B5F9-31F9C4835AA8}" srcOrd="1" destOrd="0" presId="urn:microsoft.com/office/officeart/2005/8/layout/hList7"/>
    <dgm:cxn modelId="{8063CFBE-DC57-4E01-A12E-2929BD25824B}" type="presParOf" srcId="{ED682A1C-67B8-4782-9D6F-31A6FD1B81D5}" destId="{D9C11904-75A2-4406-9B94-CFE42347C710}" srcOrd="2" destOrd="0" presId="urn:microsoft.com/office/officeart/2005/8/layout/hList7"/>
    <dgm:cxn modelId="{C3C515EC-22D6-4549-B519-EB5D819D67E1}" type="presParOf" srcId="{ED682A1C-67B8-4782-9D6F-31A6FD1B81D5}" destId="{956ADF7D-E9F7-434B-AD10-87F30EBAC88E}" srcOrd="3" destOrd="0" presId="urn:microsoft.com/office/officeart/2005/8/layout/hList7"/>
    <dgm:cxn modelId="{F4AE03D9-972B-4BCF-A0C8-15442B26E12B}" type="presParOf" srcId="{9FD94C63-2E55-4DD2-9DC7-FA0C0BDBD41E}" destId="{55A1429F-1154-411C-BAE4-7661F1D9FF52}" srcOrd="1" destOrd="0" presId="urn:microsoft.com/office/officeart/2005/8/layout/hList7"/>
    <dgm:cxn modelId="{0A0BCE23-8E9F-437D-B7B9-01ED4D54C9DE}" type="presParOf" srcId="{9FD94C63-2E55-4DD2-9DC7-FA0C0BDBD41E}" destId="{C28F5C32-56C1-48D2-840A-0AD1B961AAA7}" srcOrd="2" destOrd="0" presId="urn:microsoft.com/office/officeart/2005/8/layout/hList7"/>
    <dgm:cxn modelId="{57032B44-5000-4D5D-9FBF-5FA536AC283B}" type="presParOf" srcId="{C28F5C32-56C1-48D2-840A-0AD1B961AAA7}" destId="{151294D8-2964-47B8-B64C-D9DDE112332B}" srcOrd="0" destOrd="0" presId="urn:microsoft.com/office/officeart/2005/8/layout/hList7"/>
    <dgm:cxn modelId="{7EDEB6E8-484F-4DEC-84E9-011A3724AEBE}" type="presParOf" srcId="{C28F5C32-56C1-48D2-840A-0AD1B961AAA7}" destId="{1EEEDD89-53DD-475A-B27C-096AF3204F62}" srcOrd="1" destOrd="0" presId="urn:microsoft.com/office/officeart/2005/8/layout/hList7"/>
    <dgm:cxn modelId="{FADD7903-0D4A-4F57-8016-7E303A499A6E}" type="presParOf" srcId="{C28F5C32-56C1-48D2-840A-0AD1B961AAA7}" destId="{50092829-F5EE-4722-97A6-236038995C1C}" srcOrd="2" destOrd="0" presId="urn:microsoft.com/office/officeart/2005/8/layout/hList7"/>
    <dgm:cxn modelId="{A75EABCD-A313-41F4-94F0-16C2A6E1287B}" type="presParOf" srcId="{C28F5C32-56C1-48D2-840A-0AD1B961AAA7}" destId="{49988E9C-6BF4-47F5-9114-91A65A4DF61E}" srcOrd="3" destOrd="0" presId="urn:microsoft.com/office/officeart/2005/8/layout/hList7"/>
    <dgm:cxn modelId="{4668B277-845D-4BE3-B4DB-D408B66C35D0}" type="presParOf" srcId="{9FD94C63-2E55-4DD2-9DC7-FA0C0BDBD41E}" destId="{BA3653C5-7CEB-4A2C-A063-0E14B4DBC226}" srcOrd="3" destOrd="0" presId="urn:microsoft.com/office/officeart/2005/8/layout/hList7"/>
    <dgm:cxn modelId="{AC51D4E4-179D-4445-B33F-94AA48F235F0}" type="presParOf" srcId="{9FD94C63-2E55-4DD2-9DC7-FA0C0BDBD41E}" destId="{085E4D67-F1CE-48E8-85B8-A433D42B4CB6}" srcOrd="4" destOrd="0" presId="urn:microsoft.com/office/officeart/2005/8/layout/hList7"/>
    <dgm:cxn modelId="{1DB33311-2661-424E-B999-F906C50FDA3C}" type="presParOf" srcId="{085E4D67-F1CE-48E8-85B8-A433D42B4CB6}" destId="{6891F1D9-A54A-49A0-AA1F-956BF53E8679}" srcOrd="0" destOrd="0" presId="urn:microsoft.com/office/officeart/2005/8/layout/hList7"/>
    <dgm:cxn modelId="{EE011B16-D724-47EC-BA95-9AECBBEEA06E}" type="presParOf" srcId="{085E4D67-F1CE-48E8-85B8-A433D42B4CB6}" destId="{5D4AB6C4-D240-4068-84AA-D41F5A0A26F6}" srcOrd="1" destOrd="0" presId="urn:microsoft.com/office/officeart/2005/8/layout/hList7"/>
    <dgm:cxn modelId="{1057BC46-9AAA-4539-A04A-7F7C22BED8DA}" type="presParOf" srcId="{085E4D67-F1CE-48E8-85B8-A433D42B4CB6}" destId="{83BAFD33-0152-4FC9-9248-D78DA438EEE8}" srcOrd="2" destOrd="0" presId="urn:microsoft.com/office/officeart/2005/8/layout/hList7"/>
    <dgm:cxn modelId="{ADB9BC09-78EA-4792-9AB0-04ED8D9D088C}" type="presParOf" srcId="{085E4D67-F1CE-48E8-85B8-A433D42B4CB6}" destId="{72F13032-BCD9-48FA-AE36-CB2B73B08D0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9A4BC6-A2E3-4CDF-BE70-034D26557C19}" type="doc">
      <dgm:prSet loTypeId="urn:microsoft.com/office/officeart/2005/8/layout/vList2" loCatId="list" qsTypeId="urn:microsoft.com/office/officeart/2005/8/quickstyle/simple1" qsCatId="simple" csTypeId="urn:microsoft.com/office/officeart/2005/8/colors/accent5_2" csCatId="accent5"/>
      <dgm:spPr/>
      <dgm:t>
        <a:bodyPr/>
        <a:lstStyle/>
        <a:p>
          <a:endParaRPr lang="en-US"/>
        </a:p>
      </dgm:t>
    </dgm:pt>
    <dgm:pt modelId="{267AA78A-C64E-4769-A78F-037D6FA64555}">
      <dgm:prSet/>
      <dgm:spPr/>
      <dgm:t>
        <a:bodyPr/>
        <a:lstStyle/>
        <a:p>
          <a:r>
            <a:rPr lang="en-US" dirty="0"/>
            <a:t>Relationship-building</a:t>
          </a:r>
        </a:p>
      </dgm:t>
    </dgm:pt>
    <dgm:pt modelId="{23920A2F-AA65-403D-AD58-4B6241A301C2}" type="parTrans" cxnId="{51CE3CBD-2EAC-4C64-8C63-321EA223DCFE}">
      <dgm:prSet/>
      <dgm:spPr/>
      <dgm:t>
        <a:bodyPr/>
        <a:lstStyle/>
        <a:p>
          <a:endParaRPr lang="en-US"/>
        </a:p>
      </dgm:t>
    </dgm:pt>
    <dgm:pt modelId="{29691293-95C4-48D2-89E5-2F2826ED32E7}" type="sibTrans" cxnId="{51CE3CBD-2EAC-4C64-8C63-321EA223DCFE}">
      <dgm:prSet/>
      <dgm:spPr/>
      <dgm:t>
        <a:bodyPr/>
        <a:lstStyle/>
        <a:p>
          <a:endParaRPr lang="en-US"/>
        </a:p>
      </dgm:t>
    </dgm:pt>
    <dgm:pt modelId="{2F37F636-6C22-4171-A406-DAA0BDDF4D85}">
      <dgm:prSet/>
      <dgm:spPr/>
      <dgm:t>
        <a:bodyPr/>
        <a:lstStyle/>
        <a:p>
          <a:r>
            <a:rPr lang="en-US" dirty="0"/>
            <a:t>Diplomacy</a:t>
          </a:r>
        </a:p>
      </dgm:t>
    </dgm:pt>
    <dgm:pt modelId="{A1B9E46C-6849-4EF5-941F-2E9C459092EE}" type="parTrans" cxnId="{CA7BD252-63CA-4EA5-A8D5-08B96319EF6D}">
      <dgm:prSet/>
      <dgm:spPr/>
      <dgm:t>
        <a:bodyPr/>
        <a:lstStyle/>
        <a:p>
          <a:endParaRPr lang="en-US"/>
        </a:p>
      </dgm:t>
    </dgm:pt>
    <dgm:pt modelId="{5CFB15F6-55EE-47A6-862A-C3F828BBE1ED}" type="sibTrans" cxnId="{CA7BD252-63CA-4EA5-A8D5-08B96319EF6D}">
      <dgm:prSet/>
      <dgm:spPr/>
      <dgm:t>
        <a:bodyPr/>
        <a:lstStyle/>
        <a:p>
          <a:endParaRPr lang="en-US"/>
        </a:p>
      </dgm:t>
    </dgm:pt>
    <dgm:pt modelId="{7CF4896A-6D5E-4042-A359-C4AA511F259E}">
      <dgm:prSet/>
      <dgm:spPr/>
      <dgm:t>
        <a:bodyPr/>
        <a:lstStyle/>
        <a:p>
          <a:r>
            <a:rPr lang="en-US" dirty="0"/>
            <a:t>Consensus-building</a:t>
          </a:r>
        </a:p>
      </dgm:t>
    </dgm:pt>
    <dgm:pt modelId="{8457C4A8-EA28-48B4-BEBB-3A571824A238}" type="parTrans" cxnId="{B9A0E860-AC58-4EA7-ABF3-71D650739BEB}">
      <dgm:prSet/>
      <dgm:spPr/>
      <dgm:t>
        <a:bodyPr/>
        <a:lstStyle/>
        <a:p>
          <a:endParaRPr lang="en-US"/>
        </a:p>
      </dgm:t>
    </dgm:pt>
    <dgm:pt modelId="{2A65362F-8E55-493B-9EFE-32C921383A14}" type="sibTrans" cxnId="{B9A0E860-AC58-4EA7-ABF3-71D650739BEB}">
      <dgm:prSet/>
      <dgm:spPr/>
      <dgm:t>
        <a:bodyPr/>
        <a:lstStyle/>
        <a:p>
          <a:endParaRPr lang="en-US"/>
        </a:p>
      </dgm:t>
    </dgm:pt>
    <dgm:pt modelId="{1804B060-8B92-42A9-B64E-13D0CFF1A279}">
      <dgm:prSet/>
      <dgm:spPr/>
      <dgm:t>
        <a:bodyPr/>
        <a:lstStyle/>
        <a:p>
          <a:r>
            <a:rPr lang="en-US" dirty="0"/>
            <a:t>Compromise </a:t>
          </a:r>
        </a:p>
      </dgm:t>
    </dgm:pt>
    <dgm:pt modelId="{4FBC763D-54F2-4BFD-BFB1-87FC2A6F9FCE}" type="parTrans" cxnId="{949E39FD-2AC3-41C8-9A9E-B1BE9F1EBD7A}">
      <dgm:prSet/>
      <dgm:spPr/>
      <dgm:t>
        <a:bodyPr/>
        <a:lstStyle/>
        <a:p>
          <a:endParaRPr lang="en-US"/>
        </a:p>
      </dgm:t>
    </dgm:pt>
    <dgm:pt modelId="{AFC9086F-2092-49D9-8B9B-62C663BE4223}" type="sibTrans" cxnId="{949E39FD-2AC3-41C8-9A9E-B1BE9F1EBD7A}">
      <dgm:prSet/>
      <dgm:spPr/>
      <dgm:t>
        <a:bodyPr/>
        <a:lstStyle/>
        <a:p>
          <a:endParaRPr lang="en-US"/>
        </a:p>
      </dgm:t>
    </dgm:pt>
    <dgm:pt modelId="{40B5470E-395C-40FD-B8FA-C0BEBD9B361D}">
      <dgm:prSet/>
      <dgm:spPr/>
      <dgm:t>
        <a:bodyPr/>
        <a:lstStyle/>
        <a:p>
          <a:r>
            <a:rPr lang="en-US" dirty="0"/>
            <a:t>Negotiation</a:t>
          </a:r>
        </a:p>
      </dgm:t>
    </dgm:pt>
    <dgm:pt modelId="{1ADA8536-51AE-4CCE-9333-1EB55287E937}" type="parTrans" cxnId="{CC39D919-1821-4F1C-8D8D-2C5F615CE3BB}">
      <dgm:prSet/>
      <dgm:spPr/>
      <dgm:t>
        <a:bodyPr/>
        <a:lstStyle/>
        <a:p>
          <a:endParaRPr lang="en-US"/>
        </a:p>
      </dgm:t>
    </dgm:pt>
    <dgm:pt modelId="{B341FDFB-4F63-4280-A000-C69493504C8C}" type="sibTrans" cxnId="{CC39D919-1821-4F1C-8D8D-2C5F615CE3BB}">
      <dgm:prSet/>
      <dgm:spPr/>
      <dgm:t>
        <a:bodyPr/>
        <a:lstStyle/>
        <a:p>
          <a:endParaRPr lang="en-US"/>
        </a:p>
      </dgm:t>
    </dgm:pt>
    <dgm:pt modelId="{B3CFA0F9-B33C-4C70-8C2F-FD68C23D0083}">
      <dgm:prSet/>
      <dgm:spPr/>
      <dgm:t>
        <a:bodyPr/>
        <a:lstStyle/>
        <a:p>
          <a:r>
            <a:rPr lang="en-US" dirty="0"/>
            <a:t>Formal and informal mediation</a:t>
          </a:r>
        </a:p>
      </dgm:t>
    </dgm:pt>
    <dgm:pt modelId="{FB12A3AE-21F4-415B-920D-0FC8ADD091B1}" type="parTrans" cxnId="{2540E701-FAF6-40FC-B463-6894842E0B1B}">
      <dgm:prSet/>
      <dgm:spPr/>
      <dgm:t>
        <a:bodyPr/>
        <a:lstStyle/>
        <a:p>
          <a:endParaRPr lang="en-US"/>
        </a:p>
      </dgm:t>
    </dgm:pt>
    <dgm:pt modelId="{5EA84471-91E8-4105-9CB3-17E2673A2804}" type="sibTrans" cxnId="{2540E701-FAF6-40FC-B463-6894842E0B1B}">
      <dgm:prSet/>
      <dgm:spPr/>
      <dgm:t>
        <a:bodyPr/>
        <a:lstStyle/>
        <a:p>
          <a:endParaRPr lang="en-US"/>
        </a:p>
      </dgm:t>
    </dgm:pt>
    <dgm:pt modelId="{A84CC696-D481-42F8-93B7-50A8E24C4418}" type="pres">
      <dgm:prSet presAssocID="{619A4BC6-A2E3-4CDF-BE70-034D26557C19}" presName="linear" presStyleCnt="0">
        <dgm:presLayoutVars>
          <dgm:animLvl val="lvl"/>
          <dgm:resizeHandles val="exact"/>
        </dgm:presLayoutVars>
      </dgm:prSet>
      <dgm:spPr/>
    </dgm:pt>
    <dgm:pt modelId="{30393A81-FC1F-4B37-BC72-F85EE5700AC7}" type="pres">
      <dgm:prSet presAssocID="{267AA78A-C64E-4769-A78F-037D6FA64555}" presName="parentText" presStyleLbl="node1" presStyleIdx="0" presStyleCnt="6">
        <dgm:presLayoutVars>
          <dgm:chMax val="0"/>
          <dgm:bulletEnabled val="1"/>
        </dgm:presLayoutVars>
      </dgm:prSet>
      <dgm:spPr/>
    </dgm:pt>
    <dgm:pt modelId="{EFB2DBBB-9835-4118-853A-13A34FA52EF3}" type="pres">
      <dgm:prSet presAssocID="{29691293-95C4-48D2-89E5-2F2826ED32E7}" presName="spacer" presStyleCnt="0"/>
      <dgm:spPr/>
    </dgm:pt>
    <dgm:pt modelId="{A2024064-D27B-4E14-91C9-4760494F0972}" type="pres">
      <dgm:prSet presAssocID="{2F37F636-6C22-4171-A406-DAA0BDDF4D85}" presName="parentText" presStyleLbl="node1" presStyleIdx="1" presStyleCnt="6">
        <dgm:presLayoutVars>
          <dgm:chMax val="0"/>
          <dgm:bulletEnabled val="1"/>
        </dgm:presLayoutVars>
      </dgm:prSet>
      <dgm:spPr/>
    </dgm:pt>
    <dgm:pt modelId="{999743A6-B6C6-4DCF-98CE-45489A7A8EE2}" type="pres">
      <dgm:prSet presAssocID="{5CFB15F6-55EE-47A6-862A-C3F828BBE1ED}" presName="spacer" presStyleCnt="0"/>
      <dgm:spPr/>
    </dgm:pt>
    <dgm:pt modelId="{EF9A7371-6970-4D70-897B-17AD3A7C108E}" type="pres">
      <dgm:prSet presAssocID="{7CF4896A-6D5E-4042-A359-C4AA511F259E}" presName="parentText" presStyleLbl="node1" presStyleIdx="2" presStyleCnt="6">
        <dgm:presLayoutVars>
          <dgm:chMax val="0"/>
          <dgm:bulletEnabled val="1"/>
        </dgm:presLayoutVars>
      </dgm:prSet>
      <dgm:spPr/>
    </dgm:pt>
    <dgm:pt modelId="{D1C75F1A-7275-42B7-A8EC-61C991580B9C}" type="pres">
      <dgm:prSet presAssocID="{2A65362F-8E55-493B-9EFE-32C921383A14}" presName="spacer" presStyleCnt="0"/>
      <dgm:spPr/>
    </dgm:pt>
    <dgm:pt modelId="{C5326164-1098-40F3-9269-936194FCE9A3}" type="pres">
      <dgm:prSet presAssocID="{1804B060-8B92-42A9-B64E-13D0CFF1A279}" presName="parentText" presStyleLbl="node1" presStyleIdx="3" presStyleCnt="6">
        <dgm:presLayoutVars>
          <dgm:chMax val="0"/>
          <dgm:bulletEnabled val="1"/>
        </dgm:presLayoutVars>
      </dgm:prSet>
      <dgm:spPr/>
    </dgm:pt>
    <dgm:pt modelId="{7C8DA64F-E298-404F-AE92-F4B357D83EBD}" type="pres">
      <dgm:prSet presAssocID="{AFC9086F-2092-49D9-8B9B-62C663BE4223}" presName="spacer" presStyleCnt="0"/>
      <dgm:spPr/>
    </dgm:pt>
    <dgm:pt modelId="{7196F5F7-4B83-41DC-B5F1-132E777AF19D}" type="pres">
      <dgm:prSet presAssocID="{40B5470E-395C-40FD-B8FA-C0BEBD9B361D}" presName="parentText" presStyleLbl="node1" presStyleIdx="4" presStyleCnt="6">
        <dgm:presLayoutVars>
          <dgm:chMax val="0"/>
          <dgm:bulletEnabled val="1"/>
        </dgm:presLayoutVars>
      </dgm:prSet>
      <dgm:spPr/>
    </dgm:pt>
    <dgm:pt modelId="{35297F7E-3722-4FE0-871D-F1023D54B422}" type="pres">
      <dgm:prSet presAssocID="{B341FDFB-4F63-4280-A000-C69493504C8C}" presName="spacer" presStyleCnt="0"/>
      <dgm:spPr/>
    </dgm:pt>
    <dgm:pt modelId="{FF55514E-BC5F-4BB0-8E92-6B0B555512EF}" type="pres">
      <dgm:prSet presAssocID="{B3CFA0F9-B33C-4C70-8C2F-FD68C23D0083}" presName="parentText" presStyleLbl="node1" presStyleIdx="5" presStyleCnt="6">
        <dgm:presLayoutVars>
          <dgm:chMax val="0"/>
          <dgm:bulletEnabled val="1"/>
        </dgm:presLayoutVars>
      </dgm:prSet>
      <dgm:spPr/>
    </dgm:pt>
  </dgm:ptLst>
  <dgm:cxnLst>
    <dgm:cxn modelId="{2540E701-FAF6-40FC-B463-6894842E0B1B}" srcId="{619A4BC6-A2E3-4CDF-BE70-034D26557C19}" destId="{B3CFA0F9-B33C-4C70-8C2F-FD68C23D0083}" srcOrd="5" destOrd="0" parTransId="{FB12A3AE-21F4-415B-920D-0FC8ADD091B1}" sibTransId="{5EA84471-91E8-4105-9CB3-17E2673A2804}"/>
    <dgm:cxn modelId="{CC39D919-1821-4F1C-8D8D-2C5F615CE3BB}" srcId="{619A4BC6-A2E3-4CDF-BE70-034D26557C19}" destId="{40B5470E-395C-40FD-B8FA-C0BEBD9B361D}" srcOrd="4" destOrd="0" parTransId="{1ADA8536-51AE-4CCE-9333-1EB55287E937}" sibTransId="{B341FDFB-4F63-4280-A000-C69493504C8C}"/>
    <dgm:cxn modelId="{5296D82A-D2C2-4B7A-BEE7-9E6CE0F5D96B}" type="presOf" srcId="{2F37F636-6C22-4171-A406-DAA0BDDF4D85}" destId="{A2024064-D27B-4E14-91C9-4760494F0972}" srcOrd="0" destOrd="0" presId="urn:microsoft.com/office/officeart/2005/8/layout/vList2"/>
    <dgm:cxn modelId="{FF8EC53F-B7D0-46F1-AD9A-9B8AB683F6DE}" type="presOf" srcId="{B3CFA0F9-B33C-4C70-8C2F-FD68C23D0083}" destId="{FF55514E-BC5F-4BB0-8E92-6B0B555512EF}" srcOrd="0" destOrd="0" presId="urn:microsoft.com/office/officeart/2005/8/layout/vList2"/>
    <dgm:cxn modelId="{6DA48E60-5A80-42D6-8E4D-306034850E53}" type="presOf" srcId="{7CF4896A-6D5E-4042-A359-C4AA511F259E}" destId="{EF9A7371-6970-4D70-897B-17AD3A7C108E}" srcOrd="0" destOrd="0" presId="urn:microsoft.com/office/officeart/2005/8/layout/vList2"/>
    <dgm:cxn modelId="{B9A0E860-AC58-4EA7-ABF3-71D650739BEB}" srcId="{619A4BC6-A2E3-4CDF-BE70-034D26557C19}" destId="{7CF4896A-6D5E-4042-A359-C4AA511F259E}" srcOrd="2" destOrd="0" parTransId="{8457C4A8-EA28-48B4-BEBB-3A571824A238}" sibTransId="{2A65362F-8E55-493B-9EFE-32C921383A14}"/>
    <dgm:cxn modelId="{8C571F4B-D23C-4491-92F2-3D4668B200A6}" type="presOf" srcId="{1804B060-8B92-42A9-B64E-13D0CFF1A279}" destId="{C5326164-1098-40F3-9269-936194FCE9A3}" srcOrd="0" destOrd="0" presId="urn:microsoft.com/office/officeart/2005/8/layout/vList2"/>
    <dgm:cxn modelId="{CA7BD252-63CA-4EA5-A8D5-08B96319EF6D}" srcId="{619A4BC6-A2E3-4CDF-BE70-034D26557C19}" destId="{2F37F636-6C22-4171-A406-DAA0BDDF4D85}" srcOrd="1" destOrd="0" parTransId="{A1B9E46C-6849-4EF5-941F-2E9C459092EE}" sibTransId="{5CFB15F6-55EE-47A6-862A-C3F828BBE1ED}"/>
    <dgm:cxn modelId="{01862C9F-38E7-4FD3-B2A6-67F932C431F3}" type="presOf" srcId="{40B5470E-395C-40FD-B8FA-C0BEBD9B361D}" destId="{7196F5F7-4B83-41DC-B5F1-132E777AF19D}" srcOrd="0" destOrd="0" presId="urn:microsoft.com/office/officeart/2005/8/layout/vList2"/>
    <dgm:cxn modelId="{90BC6FB1-FDF8-477C-8922-359435A6FB06}" type="presOf" srcId="{619A4BC6-A2E3-4CDF-BE70-034D26557C19}" destId="{A84CC696-D481-42F8-93B7-50A8E24C4418}" srcOrd="0" destOrd="0" presId="urn:microsoft.com/office/officeart/2005/8/layout/vList2"/>
    <dgm:cxn modelId="{751C8CBC-B93C-4008-A228-47B3CFECE03E}" type="presOf" srcId="{267AA78A-C64E-4769-A78F-037D6FA64555}" destId="{30393A81-FC1F-4B37-BC72-F85EE5700AC7}" srcOrd="0" destOrd="0" presId="urn:microsoft.com/office/officeart/2005/8/layout/vList2"/>
    <dgm:cxn modelId="{51CE3CBD-2EAC-4C64-8C63-321EA223DCFE}" srcId="{619A4BC6-A2E3-4CDF-BE70-034D26557C19}" destId="{267AA78A-C64E-4769-A78F-037D6FA64555}" srcOrd="0" destOrd="0" parTransId="{23920A2F-AA65-403D-AD58-4B6241A301C2}" sibTransId="{29691293-95C4-48D2-89E5-2F2826ED32E7}"/>
    <dgm:cxn modelId="{949E39FD-2AC3-41C8-9A9E-B1BE9F1EBD7A}" srcId="{619A4BC6-A2E3-4CDF-BE70-034D26557C19}" destId="{1804B060-8B92-42A9-B64E-13D0CFF1A279}" srcOrd="3" destOrd="0" parTransId="{4FBC763D-54F2-4BFD-BFB1-87FC2A6F9FCE}" sibTransId="{AFC9086F-2092-49D9-8B9B-62C663BE4223}"/>
    <dgm:cxn modelId="{31A66B46-DA9B-4214-AF54-4D6DFB2BAEA1}" type="presParOf" srcId="{A84CC696-D481-42F8-93B7-50A8E24C4418}" destId="{30393A81-FC1F-4B37-BC72-F85EE5700AC7}" srcOrd="0" destOrd="0" presId="urn:microsoft.com/office/officeart/2005/8/layout/vList2"/>
    <dgm:cxn modelId="{017B0DEE-E11F-43AA-93FD-094FB037FA08}" type="presParOf" srcId="{A84CC696-D481-42F8-93B7-50A8E24C4418}" destId="{EFB2DBBB-9835-4118-853A-13A34FA52EF3}" srcOrd="1" destOrd="0" presId="urn:microsoft.com/office/officeart/2005/8/layout/vList2"/>
    <dgm:cxn modelId="{7B4AD0B0-0C32-4BD0-8140-4983C8759C49}" type="presParOf" srcId="{A84CC696-D481-42F8-93B7-50A8E24C4418}" destId="{A2024064-D27B-4E14-91C9-4760494F0972}" srcOrd="2" destOrd="0" presId="urn:microsoft.com/office/officeart/2005/8/layout/vList2"/>
    <dgm:cxn modelId="{092A8017-B661-437D-91A9-2C8E200E9D3D}" type="presParOf" srcId="{A84CC696-D481-42F8-93B7-50A8E24C4418}" destId="{999743A6-B6C6-4DCF-98CE-45489A7A8EE2}" srcOrd="3" destOrd="0" presId="urn:microsoft.com/office/officeart/2005/8/layout/vList2"/>
    <dgm:cxn modelId="{972F6600-A2F7-4E65-9FED-9887A1E599C7}" type="presParOf" srcId="{A84CC696-D481-42F8-93B7-50A8E24C4418}" destId="{EF9A7371-6970-4D70-897B-17AD3A7C108E}" srcOrd="4" destOrd="0" presId="urn:microsoft.com/office/officeart/2005/8/layout/vList2"/>
    <dgm:cxn modelId="{577905A8-A0D2-44CE-AF2F-93585E1D799C}" type="presParOf" srcId="{A84CC696-D481-42F8-93B7-50A8E24C4418}" destId="{D1C75F1A-7275-42B7-A8EC-61C991580B9C}" srcOrd="5" destOrd="0" presId="urn:microsoft.com/office/officeart/2005/8/layout/vList2"/>
    <dgm:cxn modelId="{63892956-074E-40C2-AE9E-D17C5247F69B}" type="presParOf" srcId="{A84CC696-D481-42F8-93B7-50A8E24C4418}" destId="{C5326164-1098-40F3-9269-936194FCE9A3}" srcOrd="6" destOrd="0" presId="urn:microsoft.com/office/officeart/2005/8/layout/vList2"/>
    <dgm:cxn modelId="{2C2677CE-FCBB-4F0C-A569-1D24366D63D6}" type="presParOf" srcId="{A84CC696-D481-42F8-93B7-50A8E24C4418}" destId="{7C8DA64F-E298-404F-AE92-F4B357D83EBD}" srcOrd="7" destOrd="0" presId="urn:microsoft.com/office/officeart/2005/8/layout/vList2"/>
    <dgm:cxn modelId="{352D2A26-E419-49D2-9466-D322208AE5B3}" type="presParOf" srcId="{A84CC696-D481-42F8-93B7-50A8E24C4418}" destId="{7196F5F7-4B83-41DC-B5F1-132E777AF19D}" srcOrd="8" destOrd="0" presId="urn:microsoft.com/office/officeart/2005/8/layout/vList2"/>
    <dgm:cxn modelId="{B9723C63-02EF-498D-933A-FD8CBC7AAE99}" type="presParOf" srcId="{A84CC696-D481-42F8-93B7-50A8E24C4418}" destId="{35297F7E-3722-4FE0-871D-F1023D54B422}" srcOrd="9" destOrd="0" presId="urn:microsoft.com/office/officeart/2005/8/layout/vList2"/>
    <dgm:cxn modelId="{B8128C1C-E2AE-4EB4-9B0D-F7943616F90A}" type="presParOf" srcId="{A84CC696-D481-42F8-93B7-50A8E24C4418}" destId="{FF55514E-BC5F-4BB0-8E92-6B0B555512E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A14065-102B-4646-AC29-F930B0AA4D03}"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7AD29C9D-4015-485D-A569-540DA439C2C9}">
      <dgm:prSet/>
      <dgm:spPr>
        <a:solidFill>
          <a:schemeClr val="accent2"/>
        </a:solidFill>
      </dgm:spPr>
      <dgm:t>
        <a:bodyPr/>
        <a:lstStyle/>
        <a:p>
          <a:pPr>
            <a:defRPr b="1"/>
          </a:pPr>
          <a:r>
            <a:rPr lang="en-US" dirty="0">
              <a:latin typeface="Arial Narrow" panose="020B0606020202030204" pitchFamily="34" charset="0"/>
            </a:rPr>
            <a:t>QUALITY LEGAL REPRESENTATION</a:t>
          </a:r>
        </a:p>
      </dgm:t>
    </dgm:pt>
    <dgm:pt modelId="{7F3EB526-4BE5-4169-9464-C3B8774AD421}" type="parTrans" cxnId="{515830E7-31E1-429E-9B09-D0112E04BBC8}">
      <dgm:prSet/>
      <dgm:spPr/>
      <dgm:t>
        <a:bodyPr/>
        <a:lstStyle/>
        <a:p>
          <a:endParaRPr lang="en-US"/>
        </a:p>
      </dgm:t>
    </dgm:pt>
    <dgm:pt modelId="{C8895102-2445-41A5-A11D-3852B6B7B7FC}" type="sibTrans" cxnId="{515830E7-31E1-429E-9B09-D0112E04BBC8}">
      <dgm:prSet/>
      <dgm:spPr/>
      <dgm:t>
        <a:bodyPr/>
        <a:lstStyle/>
        <a:p>
          <a:endParaRPr lang="en-US"/>
        </a:p>
      </dgm:t>
    </dgm:pt>
    <dgm:pt modelId="{4914900C-49CF-43F1-86E5-D563EFD04EA1}">
      <dgm:prSet/>
      <dgm:spPr/>
      <dgm:t>
        <a:bodyPr/>
        <a:lstStyle/>
        <a:p>
          <a:r>
            <a:rPr lang="en-US" baseline="0" dirty="0">
              <a:latin typeface="Arial Narrow" panose="020B0606020202030204" pitchFamily="34" charset="0"/>
            </a:rPr>
            <a:t>QLR IMPROVEMENT PROGRAM</a:t>
          </a:r>
          <a:endParaRPr lang="en-US" dirty="0">
            <a:latin typeface="Arial Narrow" panose="020B0606020202030204" pitchFamily="34" charset="0"/>
          </a:endParaRPr>
        </a:p>
      </dgm:t>
    </dgm:pt>
    <dgm:pt modelId="{2CEF43FC-EA53-4848-B03B-81094ACA32F4}" type="parTrans" cxnId="{6EFCC60D-B36A-43C8-89AF-A2C506798E9A}">
      <dgm:prSet/>
      <dgm:spPr/>
      <dgm:t>
        <a:bodyPr/>
        <a:lstStyle/>
        <a:p>
          <a:endParaRPr lang="en-US"/>
        </a:p>
      </dgm:t>
    </dgm:pt>
    <dgm:pt modelId="{F95B0435-B8B4-4DD0-A031-4D5B9D826181}" type="sibTrans" cxnId="{6EFCC60D-B36A-43C8-89AF-A2C506798E9A}">
      <dgm:prSet/>
      <dgm:spPr/>
      <dgm:t>
        <a:bodyPr/>
        <a:lstStyle/>
        <a:p>
          <a:endParaRPr lang="en-US"/>
        </a:p>
      </dgm:t>
    </dgm:pt>
    <dgm:pt modelId="{EC865117-AE6B-438D-A65F-2F3373EF325E}">
      <dgm:prSet/>
      <dgm:spPr/>
      <dgm:t>
        <a:bodyPr/>
        <a:lstStyle/>
        <a:p>
          <a:r>
            <a:rPr lang="en-US" baseline="0" dirty="0">
              <a:latin typeface="Arial Narrow" panose="020B0606020202030204" pitchFamily="34" charset="0"/>
            </a:rPr>
            <a:t>JCAMP ASSESSMENT TOOL DEVELOPMENT</a:t>
          </a:r>
          <a:endParaRPr lang="en-US" dirty="0">
            <a:latin typeface="Arial Narrow" panose="020B0606020202030204" pitchFamily="34" charset="0"/>
          </a:endParaRPr>
        </a:p>
      </dgm:t>
    </dgm:pt>
    <dgm:pt modelId="{8A37B221-3D7D-45E6-B888-8CBB81ED7AFB}" type="parTrans" cxnId="{8A5993D1-E0A2-4092-9693-EF10DE08FF3A}">
      <dgm:prSet/>
      <dgm:spPr/>
      <dgm:t>
        <a:bodyPr/>
        <a:lstStyle/>
        <a:p>
          <a:endParaRPr lang="en-US"/>
        </a:p>
      </dgm:t>
    </dgm:pt>
    <dgm:pt modelId="{83AEAF3C-EACD-4D4E-AA5B-353B26959750}" type="sibTrans" cxnId="{8A5993D1-E0A2-4092-9693-EF10DE08FF3A}">
      <dgm:prSet/>
      <dgm:spPr/>
      <dgm:t>
        <a:bodyPr/>
        <a:lstStyle/>
        <a:p>
          <a:endParaRPr lang="en-US"/>
        </a:p>
      </dgm:t>
    </dgm:pt>
    <dgm:pt modelId="{9C0CFA3A-4426-4E64-B053-187110409B42}">
      <dgm:prSet/>
      <dgm:spPr>
        <a:solidFill>
          <a:schemeClr val="accent2"/>
        </a:solidFill>
      </dgm:spPr>
      <dgm:t>
        <a:bodyPr/>
        <a:lstStyle/>
        <a:p>
          <a:pPr>
            <a:defRPr b="1"/>
          </a:pPr>
          <a:r>
            <a:rPr lang="en-US" dirty="0">
              <a:latin typeface="Arial Narrow" panose="020B0606020202030204" pitchFamily="34" charset="0"/>
            </a:rPr>
            <a:t>LEGISLATIVE ADVOCACY</a:t>
          </a:r>
        </a:p>
      </dgm:t>
    </dgm:pt>
    <dgm:pt modelId="{A7ACB12C-C086-4742-A3C0-FD33C1026F75}" type="parTrans" cxnId="{37B4E0AF-D728-4EB0-8AB5-DF54A286F722}">
      <dgm:prSet/>
      <dgm:spPr/>
      <dgm:t>
        <a:bodyPr/>
        <a:lstStyle/>
        <a:p>
          <a:endParaRPr lang="en-US"/>
        </a:p>
      </dgm:t>
    </dgm:pt>
    <dgm:pt modelId="{B1640D79-B2B6-48C9-B0A9-CA5E1C6F371F}" type="sibTrans" cxnId="{37B4E0AF-D728-4EB0-8AB5-DF54A286F722}">
      <dgm:prSet/>
      <dgm:spPr/>
      <dgm:t>
        <a:bodyPr/>
        <a:lstStyle/>
        <a:p>
          <a:endParaRPr lang="en-US"/>
        </a:p>
      </dgm:t>
    </dgm:pt>
    <dgm:pt modelId="{F90346E8-AB02-4F32-81BF-A4971281FF01}">
      <dgm:prSet/>
      <dgm:spPr>
        <a:solidFill>
          <a:schemeClr val="accent2"/>
        </a:solidFill>
      </dgm:spPr>
      <dgm:t>
        <a:bodyPr/>
        <a:lstStyle/>
        <a:p>
          <a:pPr>
            <a:defRPr b="1"/>
          </a:pPr>
          <a:r>
            <a:rPr lang="en-US" dirty="0">
              <a:latin typeface="Arial Narrow" panose="020B0606020202030204" pitchFamily="34" charset="0"/>
            </a:rPr>
            <a:t>CASE-LEVEL ADVOCACY AND SUPPORT</a:t>
          </a:r>
        </a:p>
      </dgm:t>
    </dgm:pt>
    <dgm:pt modelId="{F6ED349E-8760-450F-94BB-7DEDA82A2D06}" type="parTrans" cxnId="{9A57174B-F8BA-4144-9557-818B56A1945F}">
      <dgm:prSet/>
      <dgm:spPr/>
      <dgm:t>
        <a:bodyPr/>
        <a:lstStyle/>
        <a:p>
          <a:endParaRPr lang="en-US"/>
        </a:p>
      </dgm:t>
    </dgm:pt>
    <dgm:pt modelId="{51007B24-77FE-49E5-8983-51A864E70431}" type="sibTrans" cxnId="{9A57174B-F8BA-4144-9557-818B56A1945F}">
      <dgm:prSet/>
      <dgm:spPr/>
      <dgm:t>
        <a:bodyPr/>
        <a:lstStyle/>
        <a:p>
          <a:endParaRPr lang="en-US"/>
        </a:p>
      </dgm:t>
    </dgm:pt>
    <dgm:pt modelId="{0C1E8DA5-B07F-4FC6-B5FA-9A8DA8C4BBDF}">
      <dgm:prSet/>
      <dgm:spPr/>
      <dgm:t>
        <a:bodyPr/>
        <a:lstStyle/>
        <a:p>
          <a:r>
            <a:rPr lang="en-US" baseline="0" dirty="0">
              <a:latin typeface="Arial Narrow" panose="020B0606020202030204" pitchFamily="34" charset="0"/>
            </a:rPr>
            <a:t>CASE CONSULTATION</a:t>
          </a:r>
          <a:endParaRPr lang="en-US" dirty="0">
            <a:latin typeface="Arial Narrow" panose="020B0606020202030204" pitchFamily="34" charset="0"/>
          </a:endParaRPr>
        </a:p>
      </dgm:t>
    </dgm:pt>
    <dgm:pt modelId="{F640BC12-B3B0-45E7-8C0E-690DEA30A101}" type="parTrans" cxnId="{55397FE2-6EE6-4601-96A1-8CC2299A4A9B}">
      <dgm:prSet/>
      <dgm:spPr/>
      <dgm:t>
        <a:bodyPr/>
        <a:lstStyle/>
        <a:p>
          <a:endParaRPr lang="en-US"/>
        </a:p>
      </dgm:t>
    </dgm:pt>
    <dgm:pt modelId="{161C1F9E-2616-445A-9191-C51F9C5C8389}" type="sibTrans" cxnId="{55397FE2-6EE6-4601-96A1-8CC2299A4A9B}">
      <dgm:prSet/>
      <dgm:spPr/>
      <dgm:t>
        <a:bodyPr/>
        <a:lstStyle/>
        <a:p>
          <a:endParaRPr lang="en-US"/>
        </a:p>
      </dgm:t>
    </dgm:pt>
    <dgm:pt modelId="{2ADF51D8-ECFF-4243-A8CB-50A06213F1D5}">
      <dgm:prSet/>
      <dgm:spPr/>
      <dgm:t>
        <a:bodyPr/>
        <a:lstStyle/>
        <a:p>
          <a:r>
            <a:rPr lang="en-US" baseline="0" dirty="0">
              <a:latin typeface="Arial Narrow" panose="020B0606020202030204" pitchFamily="34" charset="0"/>
            </a:rPr>
            <a:t>POSITION LETTERS</a:t>
          </a:r>
          <a:endParaRPr lang="en-US" dirty="0">
            <a:latin typeface="Arial Narrow" panose="020B0606020202030204" pitchFamily="34" charset="0"/>
          </a:endParaRPr>
        </a:p>
      </dgm:t>
    </dgm:pt>
    <dgm:pt modelId="{B327F327-7224-416B-A620-114772171707}" type="parTrans" cxnId="{E5467D7D-83C3-46B4-B14D-E2AC15BF3553}">
      <dgm:prSet/>
      <dgm:spPr/>
      <dgm:t>
        <a:bodyPr/>
        <a:lstStyle/>
        <a:p>
          <a:endParaRPr lang="en-US"/>
        </a:p>
      </dgm:t>
    </dgm:pt>
    <dgm:pt modelId="{0E455772-C0AD-46FD-B5EA-213D311870D9}" type="sibTrans" cxnId="{E5467D7D-83C3-46B4-B14D-E2AC15BF3553}">
      <dgm:prSet/>
      <dgm:spPr/>
      <dgm:t>
        <a:bodyPr/>
        <a:lstStyle/>
        <a:p>
          <a:endParaRPr lang="en-US"/>
        </a:p>
      </dgm:t>
    </dgm:pt>
    <dgm:pt modelId="{7D282F05-FDCA-4F59-BEFF-3FDC072DAE5C}">
      <dgm:prSet/>
      <dgm:spPr/>
      <dgm:t>
        <a:bodyPr/>
        <a:lstStyle/>
        <a:p>
          <a:r>
            <a:rPr lang="en-US" baseline="0" dirty="0">
              <a:latin typeface="Arial Narrow" panose="020B0606020202030204" pitchFamily="34" charset="0"/>
            </a:rPr>
            <a:t>AMICUS APPELLATE ADVOCACY</a:t>
          </a:r>
          <a:endParaRPr lang="en-US" dirty="0">
            <a:latin typeface="Arial Narrow" panose="020B0606020202030204" pitchFamily="34" charset="0"/>
          </a:endParaRPr>
        </a:p>
      </dgm:t>
    </dgm:pt>
    <dgm:pt modelId="{F6C25D78-A782-4B35-9C97-D0116D28EC31}" type="parTrans" cxnId="{C05D906C-902F-4EA7-A2DE-19501E033CDE}">
      <dgm:prSet/>
      <dgm:spPr/>
      <dgm:t>
        <a:bodyPr/>
        <a:lstStyle/>
        <a:p>
          <a:endParaRPr lang="en-US"/>
        </a:p>
      </dgm:t>
    </dgm:pt>
    <dgm:pt modelId="{32BAD8C9-9C88-4473-A60F-62AD961CF9E8}" type="sibTrans" cxnId="{C05D906C-902F-4EA7-A2DE-19501E033CDE}">
      <dgm:prSet/>
      <dgm:spPr/>
      <dgm:t>
        <a:bodyPr/>
        <a:lstStyle/>
        <a:p>
          <a:endParaRPr lang="en-US"/>
        </a:p>
      </dgm:t>
    </dgm:pt>
    <dgm:pt modelId="{D18CA4DE-592F-48E2-A972-FFA7DE3502C7}">
      <dgm:prSet/>
      <dgm:spPr/>
      <dgm:t>
        <a:bodyPr/>
        <a:lstStyle/>
        <a:p>
          <a:r>
            <a:rPr lang="en-US" dirty="0"/>
            <a:t>CHILD WELFARE-RELATED LEGISLATION</a:t>
          </a:r>
        </a:p>
      </dgm:t>
    </dgm:pt>
    <dgm:pt modelId="{A588483A-5A5E-4F1D-B2A4-90F512C0060D}" type="parTrans" cxnId="{A1076F94-7AB7-4ED7-8BC6-D48A2CC296D8}">
      <dgm:prSet/>
      <dgm:spPr/>
    </dgm:pt>
    <dgm:pt modelId="{3239D74D-489A-422B-B0DE-A50364BAEE92}" type="sibTrans" cxnId="{A1076F94-7AB7-4ED7-8BC6-D48A2CC296D8}">
      <dgm:prSet/>
      <dgm:spPr/>
    </dgm:pt>
    <dgm:pt modelId="{F3251751-979A-467A-9B32-4D061F281ED0}">
      <dgm:prSet/>
      <dgm:spPr/>
      <dgm:t>
        <a:bodyPr/>
        <a:lstStyle/>
        <a:p>
          <a:r>
            <a:rPr lang="en-US" dirty="0"/>
            <a:t>OCA STATUTE</a:t>
          </a:r>
        </a:p>
      </dgm:t>
    </dgm:pt>
    <dgm:pt modelId="{09EC7364-5BC7-4D63-A917-5657F3653766}" type="parTrans" cxnId="{4CFA0BF0-7BE9-4706-83FF-253C773FDDEE}">
      <dgm:prSet/>
      <dgm:spPr/>
    </dgm:pt>
    <dgm:pt modelId="{49202479-3440-49DD-B03D-13F23FC6F74B}" type="sibTrans" cxnId="{4CFA0BF0-7BE9-4706-83FF-253C773FDDEE}">
      <dgm:prSet/>
      <dgm:spPr/>
    </dgm:pt>
    <dgm:pt modelId="{048CF76B-A408-46FB-AF01-794B01648F8B}" type="pres">
      <dgm:prSet presAssocID="{25A14065-102B-4646-AC29-F930B0AA4D03}" presName="linear" presStyleCnt="0">
        <dgm:presLayoutVars>
          <dgm:dir/>
          <dgm:animLvl val="lvl"/>
          <dgm:resizeHandles val="exact"/>
        </dgm:presLayoutVars>
      </dgm:prSet>
      <dgm:spPr/>
    </dgm:pt>
    <dgm:pt modelId="{0154ECAD-D2D3-4B24-9D69-EBFE409F9C60}" type="pres">
      <dgm:prSet presAssocID="{7AD29C9D-4015-485D-A569-540DA439C2C9}" presName="parentLin" presStyleCnt="0"/>
      <dgm:spPr/>
    </dgm:pt>
    <dgm:pt modelId="{29BF9599-0D93-4F84-BD06-0468EC0E21CF}" type="pres">
      <dgm:prSet presAssocID="{7AD29C9D-4015-485D-A569-540DA439C2C9}" presName="parentLeftMargin" presStyleLbl="node1" presStyleIdx="0" presStyleCnt="3"/>
      <dgm:spPr/>
    </dgm:pt>
    <dgm:pt modelId="{EB1B77A2-DA33-4796-BA31-5E61753CE34E}" type="pres">
      <dgm:prSet presAssocID="{7AD29C9D-4015-485D-A569-540DA439C2C9}" presName="parentText" presStyleLbl="node1" presStyleIdx="0" presStyleCnt="3">
        <dgm:presLayoutVars>
          <dgm:chMax val="0"/>
          <dgm:bulletEnabled val="1"/>
        </dgm:presLayoutVars>
      </dgm:prSet>
      <dgm:spPr/>
    </dgm:pt>
    <dgm:pt modelId="{C2F717AD-A50E-4988-942A-AC5457686C1A}" type="pres">
      <dgm:prSet presAssocID="{7AD29C9D-4015-485D-A569-540DA439C2C9}" presName="negativeSpace" presStyleCnt="0"/>
      <dgm:spPr/>
    </dgm:pt>
    <dgm:pt modelId="{3F467CA2-B448-4813-ACC3-0A561B0BE890}" type="pres">
      <dgm:prSet presAssocID="{7AD29C9D-4015-485D-A569-540DA439C2C9}" presName="childText" presStyleLbl="conFgAcc1" presStyleIdx="0" presStyleCnt="3">
        <dgm:presLayoutVars>
          <dgm:bulletEnabled val="1"/>
        </dgm:presLayoutVars>
      </dgm:prSet>
      <dgm:spPr/>
    </dgm:pt>
    <dgm:pt modelId="{7A11E0D6-32A2-41DF-969E-1E472C8322D5}" type="pres">
      <dgm:prSet presAssocID="{C8895102-2445-41A5-A11D-3852B6B7B7FC}" presName="spaceBetweenRectangles" presStyleCnt="0"/>
      <dgm:spPr/>
    </dgm:pt>
    <dgm:pt modelId="{5EEBFE3B-C335-4EB6-B2AC-C0F623DEA1A4}" type="pres">
      <dgm:prSet presAssocID="{9C0CFA3A-4426-4E64-B053-187110409B42}" presName="parentLin" presStyleCnt="0"/>
      <dgm:spPr/>
    </dgm:pt>
    <dgm:pt modelId="{7503F808-D9F0-443C-AC35-64A24F2FA999}" type="pres">
      <dgm:prSet presAssocID="{9C0CFA3A-4426-4E64-B053-187110409B42}" presName="parentLeftMargin" presStyleLbl="node1" presStyleIdx="0" presStyleCnt="3"/>
      <dgm:spPr/>
    </dgm:pt>
    <dgm:pt modelId="{C68E8A28-E33D-426E-BDED-F19B23B3BA90}" type="pres">
      <dgm:prSet presAssocID="{9C0CFA3A-4426-4E64-B053-187110409B42}" presName="parentText" presStyleLbl="node1" presStyleIdx="1" presStyleCnt="3">
        <dgm:presLayoutVars>
          <dgm:chMax val="0"/>
          <dgm:bulletEnabled val="1"/>
        </dgm:presLayoutVars>
      </dgm:prSet>
      <dgm:spPr/>
    </dgm:pt>
    <dgm:pt modelId="{F5B8898D-8889-4FA8-B494-943D1BFEDCA2}" type="pres">
      <dgm:prSet presAssocID="{9C0CFA3A-4426-4E64-B053-187110409B42}" presName="negativeSpace" presStyleCnt="0"/>
      <dgm:spPr/>
    </dgm:pt>
    <dgm:pt modelId="{A751D73D-74BD-4243-94C7-34762D5DC9B8}" type="pres">
      <dgm:prSet presAssocID="{9C0CFA3A-4426-4E64-B053-187110409B42}" presName="childText" presStyleLbl="conFgAcc1" presStyleIdx="1" presStyleCnt="3">
        <dgm:presLayoutVars>
          <dgm:bulletEnabled val="1"/>
        </dgm:presLayoutVars>
      </dgm:prSet>
      <dgm:spPr/>
    </dgm:pt>
    <dgm:pt modelId="{BE8BB871-14A4-422B-8468-DD5190558B66}" type="pres">
      <dgm:prSet presAssocID="{B1640D79-B2B6-48C9-B0A9-CA5E1C6F371F}" presName="spaceBetweenRectangles" presStyleCnt="0"/>
      <dgm:spPr/>
    </dgm:pt>
    <dgm:pt modelId="{2979528E-B3E6-4694-880B-B3C8AB6908C3}" type="pres">
      <dgm:prSet presAssocID="{F90346E8-AB02-4F32-81BF-A4971281FF01}" presName="parentLin" presStyleCnt="0"/>
      <dgm:spPr/>
    </dgm:pt>
    <dgm:pt modelId="{F9A2C0DD-AB1E-4B49-BE77-2B71608F9EA6}" type="pres">
      <dgm:prSet presAssocID="{F90346E8-AB02-4F32-81BF-A4971281FF01}" presName="parentLeftMargin" presStyleLbl="node1" presStyleIdx="1" presStyleCnt="3"/>
      <dgm:spPr/>
    </dgm:pt>
    <dgm:pt modelId="{45A142DF-9A47-4416-B05B-2B4B012930B1}" type="pres">
      <dgm:prSet presAssocID="{F90346E8-AB02-4F32-81BF-A4971281FF01}" presName="parentText" presStyleLbl="node1" presStyleIdx="2" presStyleCnt="3">
        <dgm:presLayoutVars>
          <dgm:chMax val="0"/>
          <dgm:bulletEnabled val="1"/>
        </dgm:presLayoutVars>
      </dgm:prSet>
      <dgm:spPr/>
    </dgm:pt>
    <dgm:pt modelId="{9F830446-3465-4258-9808-196ECAB538F6}" type="pres">
      <dgm:prSet presAssocID="{F90346E8-AB02-4F32-81BF-A4971281FF01}" presName="negativeSpace" presStyleCnt="0"/>
      <dgm:spPr/>
    </dgm:pt>
    <dgm:pt modelId="{68E1332D-A4DC-47F6-8B29-E483121E5C55}" type="pres">
      <dgm:prSet presAssocID="{F90346E8-AB02-4F32-81BF-A4971281FF01}" presName="childText" presStyleLbl="conFgAcc1" presStyleIdx="2" presStyleCnt="3">
        <dgm:presLayoutVars>
          <dgm:bulletEnabled val="1"/>
        </dgm:presLayoutVars>
      </dgm:prSet>
      <dgm:spPr/>
    </dgm:pt>
  </dgm:ptLst>
  <dgm:cxnLst>
    <dgm:cxn modelId="{6EFCC60D-B36A-43C8-89AF-A2C506798E9A}" srcId="{7AD29C9D-4015-485D-A569-540DA439C2C9}" destId="{4914900C-49CF-43F1-86E5-D563EFD04EA1}" srcOrd="0" destOrd="0" parTransId="{2CEF43FC-EA53-4848-B03B-81094ACA32F4}" sibTransId="{F95B0435-B8B4-4DD0-A031-4D5B9D826181}"/>
    <dgm:cxn modelId="{DD04F91B-7F13-4462-B947-FBED0CDC76E2}" type="presOf" srcId="{0C1E8DA5-B07F-4FC6-B5FA-9A8DA8C4BBDF}" destId="{68E1332D-A4DC-47F6-8B29-E483121E5C55}" srcOrd="0" destOrd="0" presId="urn:microsoft.com/office/officeart/2005/8/layout/list1"/>
    <dgm:cxn modelId="{657E9C1C-AEF8-4B5F-98C3-A001CE5DD4B4}" type="presOf" srcId="{7D282F05-FDCA-4F59-BEFF-3FDC072DAE5C}" destId="{68E1332D-A4DC-47F6-8B29-E483121E5C55}" srcOrd="0" destOrd="2" presId="urn:microsoft.com/office/officeart/2005/8/layout/list1"/>
    <dgm:cxn modelId="{FF7F201F-557B-4311-9AFF-45A5245D2681}" type="presOf" srcId="{25A14065-102B-4646-AC29-F930B0AA4D03}" destId="{048CF76B-A408-46FB-AF01-794B01648F8B}" srcOrd="0" destOrd="0" presId="urn:microsoft.com/office/officeart/2005/8/layout/list1"/>
    <dgm:cxn modelId="{1C403B29-C20E-40DA-A604-3C8DCD198FEE}" type="presOf" srcId="{F90346E8-AB02-4F32-81BF-A4971281FF01}" destId="{F9A2C0DD-AB1E-4B49-BE77-2B71608F9EA6}" srcOrd="0" destOrd="0" presId="urn:microsoft.com/office/officeart/2005/8/layout/list1"/>
    <dgm:cxn modelId="{2842465B-C795-429F-A5A3-037A97293228}" type="presOf" srcId="{2ADF51D8-ECFF-4243-A8CB-50A06213F1D5}" destId="{68E1332D-A4DC-47F6-8B29-E483121E5C55}" srcOrd="0" destOrd="1" presId="urn:microsoft.com/office/officeart/2005/8/layout/list1"/>
    <dgm:cxn modelId="{6C03B168-D820-45B1-B0EE-9EBA9E5001EE}" type="presOf" srcId="{D18CA4DE-592F-48E2-A972-FFA7DE3502C7}" destId="{A751D73D-74BD-4243-94C7-34762D5DC9B8}" srcOrd="0" destOrd="0" presId="urn:microsoft.com/office/officeart/2005/8/layout/list1"/>
    <dgm:cxn modelId="{93B2B14A-4F56-4FBA-8B02-3171B38E2FEF}" type="presOf" srcId="{7AD29C9D-4015-485D-A569-540DA439C2C9}" destId="{29BF9599-0D93-4F84-BD06-0468EC0E21CF}" srcOrd="0" destOrd="0" presId="urn:microsoft.com/office/officeart/2005/8/layout/list1"/>
    <dgm:cxn modelId="{9A57174B-F8BA-4144-9557-818B56A1945F}" srcId="{25A14065-102B-4646-AC29-F930B0AA4D03}" destId="{F90346E8-AB02-4F32-81BF-A4971281FF01}" srcOrd="2" destOrd="0" parTransId="{F6ED349E-8760-450F-94BB-7DEDA82A2D06}" sibTransId="{51007B24-77FE-49E5-8983-51A864E70431}"/>
    <dgm:cxn modelId="{C05D906C-902F-4EA7-A2DE-19501E033CDE}" srcId="{F90346E8-AB02-4F32-81BF-A4971281FF01}" destId="{7D282F05-FDCA-4F59-BEFF-3FDC072DAE5C}" srcOrd="2" destOrd="0" parTransId="{F6C25D78-A782-4B35-9C97-D0116D28EC31}" sibTransId="{32BAD8C9-9C88-4473-A60F-62AD961CF9E8}"/>
    <dgm:cxn modelId="{6DC46D6E-A99A-450B-9B77-C3BC5313B7C5}" type="presOf" srcId="{7AD29C9D-4015-485D-A569-540DA439C2C9}" destId="{EB1B77A2-DA33-4796-BA31-5E61753CE34E}" srcOrd="1" destOrd="0" presId="urn:microsoft.com/office/officeart/2005/8/layout/list1"/>
    <dgm:cxn modelId="{41386978-860F-47A5-807C-FD3A1A8F413F}" type="presOf" srcId="{F3251751-979A-467A-9B32-4D061F281ED0}" destId="{A751D73D-74BD-4243-94C7-34762D5DC9B8}" srcOrd="0" destOrd="1" presId="urn:microsoft.com/office/officeart/2005/8/layout/list1"/>
    <dgm:cxn modelId="{51D8F779-AF74-43E2-BE5B-01F37F8F3563}" type="presOf" srcId="{9C0CFA3A-4426-4E64-B053-187110409B42}" destId="{7503F808-D9F0-443C-AC35-64A24F2FA999}" srcOrd="0" destOrd="0" presId="urn:microsoft.com/office/officeart/2005/8/layout/list1"/>
    <dgm:cxn modelId="{E5467D7D-83C3-46B4-B14D-E2AC15BF3553}" srcId="{F90346E8-AB02-4F32-81BF-A4971281FF01}" destId="{2ADF51D8-ECFF-4243-A8CB-50A06213F1D5}" srcOrd="1" destOrd="0" parTransId="{B327F327-7224-416B-A620-114772171707}" sibTransId="{0E455772-C0AD-46FD-B5EA-213D311870D9}"/>
    <dgm:cxn modelId="{A1076F94-7AB7-4ED7-8BC6-D48A2CC296D8}" srcId="{9C0CFA3A-4426-4E64-B053-187110409B42}" destId="{D18CA4DE-592F-48E2-A972-FFA7DE3502C7}" srcOrd="0" destOrd="0" parTransId="{A588483A-5A5E-4F1D-B2A4-90F512C0060D}" sibTransId="{3239D74D-489A-422B-B0DE-A50364BAEE92}"/>
    <dgm:cxn modelId="{B9A7A59D-35F2-4875-A1B3-2D248689CA9E}" type="presOf" srcId="{EC865117-AE6B-438D-A65F-2F3373EF325E}" destId="{3F467CA2-B448-4813-ACC3-0A561B0BE890}" srcOrd="0" destOrd="1" presId="urn:microsoft.com/office/officeart/2005/8/layout/list1"/>
    <dgm:cxn modelId="{B9AE53AD-4F16-4FC8-A1DB-B797CF9F5778}" type="presOf" srcId="{F90346E8-AB02-4F32-81BF-A4971281FF01}" destId="{45A142DF-9A47-4416-B05B-2B4B012930B1}" srcOrd="1" destOrd="0" presId="urn:microsoft.com/office/officeart/2005/8/layout/list1"/>
    <dgm:cxn modelId="{37B4E0AF-D728-4EB0-8AB5-DF54A286F722}" srcId="{25A14065-102B-4646-AC29-F930B0AA4D03}" destId="{9C0CFA3A-4426-4E64-B053-187110409B42}" srcOrd="1" destOrd="0" parTransId="{A7ACB12C-C086-4742-A3C0-FD33C1026F75}" sibTransId="{B1640D79-B2B6-48C9-B0A9-CA5E1C6F371F}"/>
    <dgm:cxn modelId="{8A5993D1-E0A2-4092-9693-EF10DE08FF3A}" srcId="{7AD29C9D-4015-485D-A569-540DA439C2C9}" destId="{EC865117-AE6B-438D-A65F-2F3373EF325E}" srcOrd="1" destOrd="0" parTransId="{8A37B221-3D7D-45E6-B888-8CBB81ED7AFB}" sibTransId="{83AEAF3C-EACD-4D4E-AA5B-353B26959750}"/>
    <dgm:cxn modelId="{55397FE2-6EE6-4601-96A1-8CC2299A4A9B}" srcId="{F90346E8-AB02-4F32-81BF-A4971281FF01}" destId="{0C1E8DA5-B07F-4FC6-B5FA-9A8DA8C4BBDF}" srcOrd="0" destOrd="0" parTransId="{F640BC12-B3B0-45E7-8C0E-690DEA30A101}" sibTransId="{161C1F9E-2616-445A-9191-C51F9C5C8389}"/>
    <dgm:cxn modelId="{21889CE5-6332-49F3-B0F1-9B970633F8F3}" type="presOf" srcId="{9C0CFA3A-4426-4E64-B053-187110409B42}" destId="{C68E8A28-E33D-426E-BDED-F19B23B3BA90}" srcOrd="1" destOrd="0" presId="urn:microsoft.com/office/officeart/2005/8/layout/list1"/>
    <dgm:cxn modelId="{515830E7-31E1-429E-9B09-D0112E04BBC8}" srcId="{25A14065-102B-4646-AC29-F930B0AA4D03}" destId="{7AD29C9D-4015-485D-A569-540DA439C2C9}" srcOrd="0" destOrd="0" parTransId="{7F3EB526-4BE5-4169-9464-C3B8774AD421}" sibTransId="{C8895102-2445-41A5-A11D-3852B6B7B7FC}"/>
    <dgm:cxn modelId="{626D58EC-55F3-440D-AD12-6755456CC25F}" type="presOf" srcId="{4914900C-49CF-43F1-86E5-D563EFD04EA1}" destId="{3F467CA2-B448-4813-ACC3-0A561B0BE890}" srcOrd="0" destOrd="0" presId="urn:microsoft.com/office/officeart/2005/8/layout/list1"/>
    <dgm:cxn modelId="{4CFA0BF0-7BE9-4706-83FF-253C773FDDEE}" srcId="{9C0CFA3A-4426-4E64-B053-187110409B42}" destId="{F3251751-979A-467A-9B32-4D061F281ED0}" srcOrd="1" destOrd="0" parTransId="{09EC7364-5BC7-4D63-A917-5657F3653766}" sibTransId="{49202479-3440-49DD-B03D-13F23FC6F74B}"/>
    <dgm:cxn modelId="{60603701-22B8-4BAD-B54F-95569902D4B8}" type="presParOf" srcId="{048CF76B-A408-46FB-AF01-794B01648F8B}" destId="{0154ECAD-D2D3-4B24-9D69-EBFE409F9C60}" srcOrd="0" destOrd="0" presId="urn:microsoft.com/office/officeart/2005/8/layout/list1"/>
    <dgm:cxn modelId="{9EF58D1A-040A-4C14-AA24-0A8EBFEC9ED2}" type="presParOf" srcId="{0154ECAD-D2D3-4B24-9D69-EBFE409F9C60}" destId="{29BF9599-0D93-4F84-BD06-0468EC0E21CF}" srcOrd="0" destOrd="0" presId="urn:microsoft.com/office/officeart/2005/8/layout/list1"/>
    <dgm:cxn modelId="{E09AF191-60D9-4959-9819-3371D57E236D}" type="presParOf" srcId="{0154ECAD-D2D3-4B24-9D69-EBFE409F9C60}" destId="{EB1B77A2-DA33-4796-BA31-5E61753CE34E}" srcOrd="1" destOrd="0" presId="urn:microsoft.com/office/officeart/2005/8/layout/list1"/>
    <dgm:cxn modelId="{5CF72802-F9FA-4A69-A93E-B847030E8BDD}" type="presParOf" srcId="{048CF76B-A408-46FB-AF01-794B01648F8B}" destId="{C2F717AD-A50E-4988-942A-AC5457686C1A}" srcOrd="1" destOrd="0" presId="urn:microsoft.com/office/officeart/2005/8/layout/list1"/>
    <dgm:cxn modelId="{ABE924E3-BD88-4AC2-9993-B9D81F460E6B}" type="presParOf" srcId="{048CF76B-A408-46FB-AF01-794B01648F8B}" destId="{3F467CA2-B448-4813-ACC3-0A561B0BE890}" srcOrd="2" destOrd="0" presId="urn:microsoft.com/office/officeart/2005/8/layout/list1"/>
    <dgm:cxn modelId="{1BC49A81-A4FE-411F-A014-C67410AC38DE}" type="presParOf" srcId="{048CF76B-A408-46FB-AF01-794B01648F8B}" destId="{7A11E0D6-32A2-41DF-969E-1E472C8322D5}" srcOrd="3" destOrd="0" presId="urn:microsoft.com/office/officeart/2005/8/layout/list1"/>
    <dgm:cxn modelId="{1F38DB72-AED7-4DA6-A24F-0F33629208FE}" type="presParOf" srcId="{048CF76B-A408-46FB-AF01-794B01648F8B}" destId="{5EEBFE3B-C335-4EB6-B2AC-C0F623DEA1A4}" srcOrd="4" destOrd="0" presId="urn:microsoft.com/office/officeart/2005/8/layout/list1"/>
    <dgm:cxn modelId="{1EA434C4-29EF-4533-B4CD-E042A8DD43D3}" type="presParOf" srcId="{5EEBFE3B-C335-4EB6-B2AC-C0F623DEA1A4}" destId="{7503F808-D9F0-443C-AC35-64A24F2FA999}" srcOrd="0" destOrd="0" presId="urn:microsoft.com/office/officeart/2005/8/layout/list1"/>
    <dgm:cxn modelId="{537E08C0-9439-411E-B96A-BA4D5E1C520E}" type="presParOf" srcId="{5EEBFE3B-C335-4EB6-B2AC-C0F623DEA1A4}" destId="{C68E8A28-E33D-426E-BDED-F19B23B3BA90}" srcOrd="1" destOrd="0" presId="urn:microsoft.com/office/officeart/2005/8/layout/list1"/>
    <dgm:cxn modelId="{E867D813-5E2E-4C07-9437-AC18A146FC1A}" type="presParOf" srcId="{048CF76B-A408-46FB-AF01-794B01648F8B}" destId="{F5B8898D-8889-4FA8-B494-943D1BFEDCA2}" srcOrd="5" destOrd="0" presId="urn:microsoft.com/office/officeart/2005/8/layout/list1"/>
    <dgm:cxn modelId="{CAD164EA-3376-4C9B-9107-A5E27A0710C0}" type="presParOf" srcId="{048CF76B-A408-46FB-AF01-794B01648F8B}" destId="{A751D73D-74BD-4243-94C7-34762D5DC9B8}" srcOrd="6" destOrd="0" presId="urn:microsoft.com/office/officeart/2005/8/layout/list1"/>
    <dgm:cxn modelId="{2713571C-99A7-401E-B611-CA0BD54AFE48}" type="presParOf" srcId="{048CF76B-A408-46FB-AF01-794B01648F8B}" destId="{BE8BB871-14A4-422B-8468-DD5190558B66}" srcOrd="7" destOrd="0" presId="urn:microsoft.com/office/officeart/2005/8/layout/list1"/>
    <dgm:cxn modelId="{F33A0296-0D47-4B0F-939D-D0599CAE77A3}" type="presParOf" srcId="{048CF76B-A408-46FB-AF01-794B01648F8B}" destId="{2979528E-B3E6-4694-880B-B3C8AB6908C3}" srcOrd="8" destOrd="0" presId="urn:microsoft.com/office/officeart/2005/8/layout/list1"/>
    <dgm:cxn modelId="{21E05C12-658E-42A6-B650-84D90CD41FD2}" type="presParOf" srcId="{2979528E-B3E6-4694-880B-B3C8AB6908C3}" destId="{F9A2C0DD-AB1E-4B49-BE77-2B71608F9EA6}" srcOrd="0" destOrd="0" presId="urn:microsoft.com/office/officeart/2005/8/layout/list1"/>
    <dgm:cxn modelId="{F0DD4242-A68F-490B-B8B7-943CB4FBC90E}" type="presParOf" srcId="{2979528E-B3E6-4694-880B-B3C8AB6908C3}" destId="{45A142DF-9A47-4416-B05B-2B4B012930B1}" srcOrd="1" destOrd="0" presId="urn:microsoft.com/office/officeart/2005/8/layout/list1"/>
    <dgm:cxn modelId="{AE504F77-2197-4ABC-8A02-CDA4CAC7ADDF}" type="presParOf" srcId="{048CF76B-A408-46FB-AF01-794B01648F8B}" destId="{9F830446-3465-4258-9808-196ECAB538F6}" srcOrd="9" destOrd="0" presId="urn:microsoft.com/office/officeart/2005/8/layout/list1"/>
    <dgm:cxn modelId="{8CF82318-B83D-4F9D-958C-AB98AE56B577}" type="presParOf" srcId="{048CF76B-A408-46FB-AF01-794B01648F8B}" destId="{68E1332D-A4DC-47F6-8B29-E483121E5C5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A7ED1A-A1A7-459B-8DDD-D1F6B29A43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EF5C029-08A4-43C6-AD25-DF7221CC5AF0}">
      <dgm:prSet/>
      <dgm:spPr/>
      <dgm:t>
        <a:bodyPr/>
        <a:lstStyle/>
        <a:p>
          <a:r>
            <a:rPr lang="en-US" dirty="0"/>
            <a:t>Joint GACC-NACC Membership</a:t>
          </a:r>
        </a:p>
      </dgm:t>
    </dgm:pt>
    <dgm:pt modelId="{E716505A-8432-4BB5-85AD-0BB486E1932D}" type="parTrans" cxnId="{CE4803BE-A514-44DC-9875-AE7A71BB1BF0}">
      <dgm:prSet/>
      <dgm:spPr/>
      <dgm:t>
        <a:bodyPr/>
        <a:lstStyle/>
        <a:p>
          <a:endParaRPr lang="en-US"/>
        </a:p>
      </dgm:t>
    </dgm:pt>
    <dgm:pt modelId="{27B6FEEA-8807-45D4-9AE8-979D8776E489}" type="sibTrans" cxnId="{CE4803BE-A514-44DC-9875-AE7A71BB1BF0}">
      <dgm:prSet/>
      <dgm:spPr/>
      <dgm:t>
        <a:bodyPr/>
        <a:lstStyle/>
        <a:p>
          <a:endParaRPr lang="en-US"/>
        </a:p>
      </dgm:t>
    </dgm:pt>
    <dgm:pt modelId="{15DB40CC-9710-486C-8879-4285EA5C46B4}">
      <dgm:prSet/>
      <dgm:spPr/>
      <dgm:t>
        <a:bodyPr/>
        <a:lstStyle/>
        <a:p>
          <a:r>
            <a:rPr lang="en-US" dirty="0"/>
            <a:t>State Coordinator Network</a:t>
          </a:r>
        </a:p>
      </dgm:t>
    </dgm:pt>
    <dgm:pt modelId="{1C8E9BC8-4DBC-41FA-A865-F16AEECA6E8F}" type="parTrans" cxnId="{A9017430-F119-4FB7-B426-0D2F302D3925}">
      <dgm:prSet/>
      <dgm:spPr/>
      <dgm:t>
        <a:bodyPr/>
        <a:lstStyle/>
        <a:p>
          <a:endParaRPr lang="en-US"/>
        </a:p>
      </dgm:t>
    </dgm:pt>
    <dgm:pt modelId="{C1649DAB-9702-4545-B231-BD33649797DA}" type="sibTrans" cxnId="{A9017430-F119-4FB7-B426-0D2F302D3925}">
      <dgm:prSet/>
      <dgm:spPr/>
      <dgm:t>
        <a:bodyPr/>
        <a:lstStyle/>
        <a:p>
          <a:endParaRPr lang="en-US"/>
        </a:p>
      </dgm:t>
    </dgm:pt>
    <dgm:pt modelId="{3F5F2072-8ED2-43CC-8F19-2B77CDB3F161}">
      <dgm:prSet/>
      <dgm:spPr/>
      <dgm:t>
        <a:bodyPr/>
        <a:lstStyle/>
        <a:p>
          <a:r>
            <a:rPr lang="en-US" dirty="0"/>
            <a:t>Children’s Law Office Project</a:t>
          </a:r>
        </a:p>
      </dgm:t>
    </dgm:pt>
    <dgm:pt modelId="{966B8B26-598A-4915-9521-F667F764DDB7}" type="parTrans" cxnId="{B115517C-A0EE-4633-84D0-68A9C6DD2CAD}">
      <dgm:prSet/>
      <dgm:spPr/>
      <dgm:t>
        <a:bodyPr/>
        <a:lstStyle/>
        <a:p>
          <a:endParaRPr lang="en-US"/>
        </a:p>
      </dgm:t>
    </dgm:pt>
    <dgm:pt modelId="{043B2D2A-4E01-43FB-B452-00D177E8374E}" type="sibTrans" cxnId="{B115517C-A0EE-4633-84D0-68A9C6DD2CAD}">
      <dgm:prSet/>
      <dgm:spPr/>
      <dgm:t>
        <a:bodyPr/>
        <a:lstStyle/>
        <a:p>
          <a:endParaRPr lang="en-US"/>
        </a:p>
      </dgm:t>
    </dgm:pt>
    <dgm:pt modelId="{73DEB291-5565-4692-8318-2F3CE82E9E5D}">
      <dgm:prSet/>
      <dgm:spPr/>
      <dgm:t>
        <a:bodyPr/>
        <a:lstStyle/>
        <a:p>
          <a:r>
            <a:rPr lang="en-US" dirty="0"/>
            <a:t>National Child Welfare Law Conference</a:t>
          </a:r>
        </a:p>
      </dgm:t>
    </dgm:pt>
    <dgm:pt modelId="{9F5AEE6A-0EE7-4DCE-AB92-0BDD0E1FC569}" type="parTrans" cxnId="{51E3FBB3-8462-4DB9-A4BC-DE5D3E253D3D}">
      <dgm:prSet/>
      <dgm:spPr/>
      <dgm:t>
        <a:bodyPr/>
        <a:lstStyle/>
        <a:p>
          <a:endParaRPr lang="en-US"/>
        </a:p>
      </dgm:t>
    </dgm:pt>
    <dgm:pt modelId="{94DE1B16-A718-4FCC-812B-1ECE580CDE39}" type="sibTrans" cxnId="{51E3FBB3-8462-4DB9-A4BC-DE5D3E253D3D}">
      <dgm:prSet/>
      <dgm:spPr/>
      <dgm:t>
        <a:bodyPr/>
        <a:lstStyle/>
        <a:p>
          <a:endParaRPr lang="en-US"/>
        </a:p>
      </dgm:t>
    </dgm:pt>
    <dgm:pt modelId="{55FC137E-9DEE-5543-981C-4EEE7ADC9048}" type="pres">
      <dgm:prSet presAssocID="{76A7ED1A-A1A7-459B-8DDD-D1F6B29A43B2}" presName="linear" presStyleCnt="0">
        <dgm:presLayoutVars>
          <dgm:animLvl val="lvl"/>
          <dgm:resizeHandles val="exact"/>
        </dgm:presLayoutVars>
      </dgm:prSet>
      <dgm:spPr/>
    </dgm:pt>
    <dgm:pt modelId="{9C58B0DE-26E7-8E49-BE3F-9FCE852FC3F3}" type="pres">
      <dgm:prSet presAssocID="{DEF5C029-08A4-43C6-AD25-DF7221CC5AF0}" presName="parentText" presStyleLbl="node1" presStyleIdx="0" presStyleCnt="4">
        <dgm:presLayoutVars>
          <dgm:chMax val="0"/>
          <dgm:bulletEnabled val="1"/>
        </dgm:presLayoutVars>
      </dgm:prSet>
      <dgm:spPr/>
    </dgm:pt>
    <dgm:pt modelId="{55C296E9-0827-0A4B-A13E-1A4FF12665B9}" type="pres">
      <dgm:prSet presAssocID="{27B6FEEA-8807-45D4-9AE8-979D8776E489}" presName="spacer" presStyleCnt="0"/>
      <dgm:spPr/>
    </dgm:pt>
    <dgm:pt modelId="{C5E062A7-30DC-744D-A50F-5A344A005C5E}" type="pres">
      <dgm:prSet presAssocID="{15DB40CC-9710-486C-8879-4285EA5C46B4}" presName="parentText" presStyleLbl="node1" presStyleIdx="1" presStyleCnt="4">
        <dgm:presLayoutVars>
          <dgm:chMax val="0"/>
          <dgm:bulletEnabled val="1"/>
        </dgm:presLayoutVars>
      </dgm:prSet>
      <dgm:spPr/>
    </dgm:pt>
    <dgm:pt modelId="{40557A2A-EFF7-D84C-95A0-5C189168E1C3}" type="pres">
      <dgm:prSet presAssocID="{C1649DAB-9702-4545-B231-BD33649797DA}" presName="spacer" presStyleCnt="0"/>
      <dgm:spPr/>
    </dgm:pt>
    <dgm:pt modelId="{C19746B1-543E-6549-8ACE-6684C3C2E838}" type="pres">
      <dgm:prSet presAssocID="{3F5F2072-8ED2-43CC-8F19-2B77CDB3F161}" presName="parentText" presStyleLbl="node1" presStyleIdx="2" presStyleCnt="4">
        <dgm:presLayoutVars>
          <dgm:chMax val="0"/>
          <dgm:bulletEnabled val="1"/>
        </dgm:presLayoutVars>
      </dgm:prSet>
      <dgm:spPr/>
    </dgm:pt>
    <dgm:pt modelId="{ED3BDB12-5F73-7E4B-B0E9-47FAA14383EF}" type="pres">
      <dgm:prSet presAssocID="{043B2D2A-4E01-43FB-B452-00D177E8374E}" presName="spacer" presStyleCnt="0"/>
      <dgm:spPr/>
    </dgm:pt>
    <dgm:pt modelId="{6E32D925-2592-8E49-A3A1-43DE6CA0CF34}" type="pres">
      <dgm:prSet presAssocID="{73DEB291-5565-4692-8318-2F3CE82E9E5D}" presName="parentText" presStyleLbl="node1" presStyleIdx="3" presStyleCnt="4">
        <dgm:presLayoutVars>
          <dgm:chMax val="0"/>
          <dgm:bulletEnabled val="1"/>
        </dgm:presLayoutVars>
      </dgm:prSet>
      <dgm:spPr/>
    </dgm:pt>
  </dgm:ptLst>
  <dgm:cxnLst>
    <dgm:cxn modelId="{A9017430-F119-4FB7-B426-0D2F302D3925}" srcId="{76A7ED1A-A1A7-459B-8DDD-D1F6B29A43B2}" destId="{15DB40CC-9710-486C-8879-4285EA5C46B4}" srcOrd="1" destOrd="0" parTransId="{1C8E9BC8-4DBC-41FA-A865-F16AEECA6E8F}" sibTransId="{C1649DAB-9702-4545-B231-BD33649797DA}"/>
    <dgm:cxn modelId="{B115517C-A0EE-4633-84D0-68A9C6DD2CAD}" srcId="{76A7ED1A-A1A7-459B-8DDD-D1F6B29A43B2}" destId="{3F5F2072-8ED2-43CC-8F19-2B77CDB3F161}" srcOrd="2" destOrd="0" parTransId="{966B8B26-598A-4915-9521-F667F764DDB7}" sibTransId="{043B2D2A-4E01-43FB-B452-00D177E8374E}"/>
    <dgm:cxn modelId="{00ECD0B2-02B6-496A-BC03-36E6204533B9}" type="presOf" srcId="{15DB40CC-9710-486C-8879-4285EA5C46B4}" destId="{C5E062A7-30DC-744D-A50F-5A344A005C5E}" srcOrd="0" destOrd="0" presId="urn:microsoft.com/office/officeart/2005/8/layout/vList2"/>
    <dgm:cxn modelId="{51E3FBB3-8462-4DB9-A4BC-DE5D3E253D3D}" srcId="{76A7ED1A-A1A7-459B-8DDD-D1F6B29A43B2}" destId="{73DEB291-5565-4692-8318-2F3CE82E9E5D}" srcOrd="3" destOrd="0" parTransId="{9F5AEE6A-0EE7-4DCE-AB92-0BDD0E1FC569}" sibTransId="{94DE1B16-A718-4FCC-812B-1ECE580CDE39}"/>
    <dgm:cxn modelId="{319368BC-D7AC-5346-B2AA-190E7A9BC9CA}" type="presOf" srcId="{76A7ED1A-A1A7-459B-8DDD-D1F6B29A43B2}" destId="{55FC137E-9DEE-5543-981C-4EEE7ADC9048}" srcOrd="0" destOrd="0" presId="urn:microsoft.com/office/officeart/2005/8/layout/vList2"/>
    <dgm:cxn modelId="{CE4803BE-A514-44DC-9875-AE7A71BB1BF0}" srcId="{76A7ED1A-A1A7-459B-8DDD-D1F6B29A43B2}" destId="{DEF5C029-08A4-43C6-AD25-DF7221CC5AF0}" srcOrd="0" destOrd="0" parTransId="{E716505A-8432-4BB5-85AD-0BB486E1932D}" sibTransId="{27B6FEEA-8807-45D4-9AE8-979D8776E489}"/>
    <dgm:cxn modelId="{739906D2-0905-4E55-83CB-5492E1F2AC7D}" type="presOf" srcId="{3F5F2072-8ED2-43CC-8F19-2B77CDB3F161}" destId="{C19746B1-543E-6549-8ACE-6684C3C2E838}" srcOrd="0" destOrd="0" presId="urn:microsoft.com/office/officeart/2005/8/layout/vList2"/>
    <dgm:cxn modelId="{BF1674DE-2598-44D1-B7CE-C7D851557DCA}" type="presOf" srcId="{73DEB291-5565-4692-8318-2F3CE82E9E5D}" destId="{6E32D925-2592-8E49-A3A1-43DE6CA0CF34}" srcOrd="0" destOrd="0" presId="urn:microsoft.com/office/officeart/2005/8/layout/vList2"/>
    <dgm:cxn modelId="{4BDC5AE1-B969-44C2-B1F3-7BEFAAE35B17}" type="presOf" srcId="{DEF5C029-08A4-43C6-AD25-DF7221CC5AF0}" destId="{9C58B0DE-26E7-8E49-BE3F-9FCE852FC3F3}" srcOrd="0" destOrd="0" presId="urn:microsoft.com/office/officeart/2005/8/layout/vList2"/>
    <dgm:cxn modelId="{8F56FCCA-B751-40B7-B443-064B64001FA6}" type="presParOf" srcId="{55FC137E-9DEE-5543-981C-4EEE7ADC9048}" destId="{9C58B0DE-26E7-8E49-BE3F-9FCE852FC3F3}" srcOrd="0" destOrd="0" presId="urn:microsoft.com/office/officeart/2005/8/layout/vList2"/>
    <dgm:cxn modelId="{EDDB63BC-B633-4059-B691-4BD8BBED8FC5}" type="presParOf" srcId="{55FC137E-9DEE-5543-981C-4EEE7ADC9048}" destId="{55C296E9-0827-0A4B-A13E-1A4FF12665B9}" srcOrd="1" destOrd="0" presId="urn:microsoft.com/office/officeart/2005/8/layout/vList2"/>
    <dgm:cxn modelId="{887FF5C9-1AB8-4720-B285-EB10D7D5E07C}" type="presParOf" srcId="{55FC137E-9DEE-5543-981C-4EEE7ADC9048}" destId="{C5E062A7-30DC-744D-A50F-5A344A005C5E}" srcOrd="2" destOrd="0" presId="urn:microsoft.com/office/officeart/2005/8/layout/vList2"/>
    <dgm:cxn modelId="{E15A7F58-2056-45CD-B331-D0E74EA8122C}" type="presParOf" srcId="{55FC137E-9DEE-5543-981C-4EEE7ADC9048}" destId="{40557A2A-EFF7-D84C-95A0-5C189168E1C3}" srcOrd="3" destOrd="0" presId="urn:microsoft.com/office/officeart/2005/8/layout/vList2"/>
    <dgm:cxn modelId="{B339A73F-BCC1-49CA-8F36-4B19DFDFB6EA}" type="presParOf" srcId="{55FC137E-9DEE-5543-981C-4EEE7ADC9048}" destId="{C19746B1-543E-6549-8ACE-6684C3C2E838}" srcOrd="4" destOrd="0" presId="urn:microsoft.com/office/officeart/2005/8/layout/vList2"/>
    <dgm:cxn modelId="{E56B33C0-6987-4DF3-B18B-4EA221027F43}" type="presParOf" srcId="{55FC137E-9DEE-5543-981C-4EEE7ADC9048}" destId="{ED3BDB12-5F73-7E4B-B0E9-47FAA14383EF}" srcOrd="5" destOrd="0" presId="urn:microsoft.com/office/officeart/2005/8/layout/vList2"/>
    <dgm:cxn modelId="{74222B5D-3EBA-4662-A234-9F715874190E}" type="presParOf" srcId="{55FC137E-9DEE-5543-981C-4EEE7ADC9048}" destId="{6E32D925-2592-8E49-A3A1-43DE6CA0CF3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1E6936-58A0-4425-942D-30082395AEF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2105590-DE02-43F3-84A1-8758344E1634}">
      <dgm:prSet/>
      <dgm:spPr/>
      <dgm:t>
        <a:bodyPr/>
        <a:lstStyle/>
        <a:p>
          <a:r>
            <a:rPr lang="en-US" dirty="0"/>
            <a:t>National Listserv</a:t>
          </a:r>
        </a:p>
      </dgm:t>
    </dgm:pt>
    <dgm:pt modelId="{3FD670D7-94B3-4697-981A-63B60F2D7520}" type="parTrans" cxnId="{AB29CF68-DEA4-42B9-BD4D-724A1E3C5711}">
      <dgm:prSet/>
      <dgm:spPr/>
      <dgm:t>
        <a:bodyPr/>
        <a:lstStyle/>
        <a:p>
          <a:endParaRPr lang="en-US"/>
        </a:p>
      </dgm:t>
    </dgm:pt>
    <dgm:pt modelId="{E638AC65-0142-481B-8893-7A8AB25A2CD2}" type="sibTrans" cxnId="{AB29CF68-DEA4-42B9-BD4D-724A1E3C5711}">
      <dgm:prSet/>
      <dgm:spPr/>
      <dgm:t>
        <a:bodyPr/>
        <a:lstStyle/>
        <a:p>
          <a:endParaRPr lang="en-US"/>
        </a:p>
      </dgm:t>
    </dgm:pt>
    <dgm:pt modelId="{5CBA5547-AD34-4C01-9771-51A0E2E153B7}">
      <dgm:prSet/>
      <dgm:spPr/>
      <dgm:t>
        <a:bodyPr/>
        <a:lstStyle/>
        <a:p>
          <a:r>
            <a:rPr lang="en-US" dirty="0"/>
            <a:t>Monthly Member Webinars</a:t>
          </a:r>
        </a:p>
      </dgm:t>
    </dgm:pt>
    <dgm:pt modelId="{6178915E-CF56-4B7D-A059-01D9C9D58586}" type="parTrans" cxnId="{2014E569-6BBC-4E42-8971-9676F2923BE6}">
      <dgm:prSet/>
      <dgm:spPr/>
      <dgm:t>
        <a:bodyPr/>
        <a:lstStyle/>
        <a:p>
          <a:endParaRPr lang="en-US"/>
        </a:p>
      </dgm:t>
    </dgm:pt>
    <dgm:pt modelId="{C8461808-8FD6-4969-A121-34BA6F7DF63B}" type="sibTrans" cxnId="{2014E569-6BBC-4E42-8971-9676F2923BE6}">
      <dgm:prSet/>
      <dgm:spPr/>
      <dgm:t>
        <a:bodyPr/>
        <a:lstStyle/>
        <a:p>
          <a:endParaRPr lang="en-US"/>
        </a:p>
      </dgm:t>
    </dgm:pt>
    <dgm:pt modelId="{A938434D-86D8-41EE-87FB-6D605F2BCDE6}">
      <dgm:prSet/>
      <dgm:spPr/>
      <dgm:t>
        <a:bodyPr/>
        <a:lstStyle/>
        <a:p>
          <a:r>
            <a:rPr lang="en-US" dirty="0"/>
            <a:t>Monthly Newsletter </a:t>
          </a:r>
          <a:r>
            <a:rPr lang="en-US" i="1" dirty="0"/>
            <a:t>The Advocate</a:t>
          </a:r>
        </a:p>
      </dgm:t>
    </dgm:pt>
    <dgm:pt modelId="{1872DB03-F1CB-48B8-8AD9-7BA7DA99A2B0}" type="parTrans" cxnId="{DBE1C852-34D1-45D7-8A2B-A2C175FE1424}">
      <dgm:prSet/>
      <dgm:spPr/>
      <dgm:t>
        <a:bodyPr/>
        <a:lstStyle/>
        <a:p>
          <a:endParaRPr lang="en-US"/>
        </a:p>
      </dgm:t>
    </dgm:pt>
    <dgm:pt modelId="{E1B23D9D-62AC-4AA7-9F1D-DE0BB092F056}" type="sibTrans" cxnId="{DBE1C852-34D1-45D7-8A2B-A2C175FE1424}">
      <dgm:prSet/>
      <dgm:spPr/>
      <dgm:t>
        <a:bodyPr/>
        <a:lstStyle/>
        <a:p>
          <a:endParaRPr lang="en-US"/>
        </a:p>
      </dgm:t>
    </dgm:pt>
    <dgm:pt modelId="{452550E0-FAEC-4817-BB29-EAFDB17874B6}">
      <dgm:prSet/>
      <dgm:spPr/>
      <dgm:t>
        <a:bodyPr/>
        <a:lstStyle/>
        <a:p>
          <a:r>
            <a:rPr lang="en-US" dirty="0"/>
            <a:t>Quarterly Law Journal </a:t>
          </a:r>
          <a:r>
            <a:rPr lang="en-US" i="1" dirty="0"/>
            <a:t>The Guardian</a:t>
          </a:r>
        </a:p>
      </dgm:t>
    </dgm:pt>
    <dgm:pt modelId="{1A101543-A017-459A-90D2-BB35AB91D635}" type="parTrans" cxnId="{6491243C-3AC7-4C9E-B3EC-5ADCF11C69A9}">
      <dgm:prSet/>
      <dgm:spPr/>
      <dgm:t>
        <a:bodyPr/>
        <a:lstStyle/>
        <a:p>
          <a:endParaRPr lang="en-US"/>
        </a:p>
      </dgm:t>
    </dgm:pt>
    <dgm:pt modelId="{47FD1F72-B4EA-4E1C-8A3C-1C8240DE89BF}" type="sibTrans" cxnId="{6491243C-3AC7-4C9E-B3EC-5ADCF11C69A9}">
      <dgm:prSet/>
      <dgm:spPr/>
      <dgm:t>
        <a:bodyPr/>
        <a:lstStyle/>
        <a:p>
          <a:endParaRPr lang="en-US"/>
        </a:p>
      </dgm:t>
    </dgm:pt>
    <dgm:pt modelId="{057966F3-0EF1-4CAB-84AB-6807ED32FC37}">
      <dgm:prSet/>
      <dgm:spPr/>
      <dgm:t>
        <a:bodyPr/>
        <a:lstStyle/>
        <a:p>
          <a:r>
            <a:rPr lang="en-US" dirty="0"/>
            <a:t>Conference Materials Library</a:t>
          </a:r>
        </a:p>
      </dgm:t>
    </dgm:pt>
    <dgm:pt modelId="{26507A2E-CC90-4FD3-A1E6-1B1CCB7E6469}" type="parTrans" cxnId="{3A4CE1FB-B5D6-42E0-972E-03D88D023F92}">
      <dgm:prSet/>
      <dgm:spPr/>
      <dgm:t>
        <a:bodyPr/>
        <a:lstStyle/>
        <a:p>
          <a:endParaRPr lang="en-US"/>
        </a:p>
      </dgm:t>
    </dgm:pt>
    <dgm:pt modelId="{A2EE0A43-3F0F-4586-8FAF-E71727CBF786}" type="sibTrans" cxnId="{3A4CE1FB-B5D6-42E0-972E-03D88D023F92}">
      <dgm:prSet/>
      <dgm:spPr/>
      <dgm:t>
        <a:bodyPr/>
        <a:lstStyle/>
        <a:p>
          <a:endParaRPr lang="en-US"/>
        </a:p>
      </dgm:t>
    </dgm:pt>
    <dgm:pt modelId="{5143FF46-0C2D-4FA4-A321-1D8060666341}">
      <dgm:prSet/>
      <dgm:spPr/>
      <dgm:t>
        <a:bodyPr/>
        <a:lstStyle/>
        <a:p>
          <a:r>
            <a:rPr lang="en-US" dirty="0"/>
            <a:t>Discount on </a:t>
          </a:r>
          <a:r>
            <a:rPr lang="en-US" i="1" dirty="0"/>
            <a:t>The Imprint </a:t>
          </a:r>
          <a:r>
            <a:rPr lang="en-US" dirty="0"/>
            <a:t>and Clearbrief</a:t>
          </a:r>
        </a:p>
      </dgm:t>
    </dgm:pt>
    <dgm:pt modelId="{92B4F80C-C594-4D1D-BD76-2488CB0636F8}" type="parTrans" cxnId="{997C5274-F362-49C8-9CD7-077C99A41623}">
      <dgm:prSet/>
      <dgm:spPr/>
      <dgm:t>
        <a:bodyPr/>
        <a:lstStyle/>
        <a:p>
          <a:endParaRPr lang="en-US"/>
        </a:p>
      </dgm:t>
    </dgm:pt>
    <dgm:pt modelId="{C24E7FB8-849A-4222-9D15-23517DEBC253}" type="sibTrans" cxnId="{997C5274-F362-49C8-9CD7-077C99A41623}">
      <dgm:prSet/>
      <dgm:spPr/>
      <dgm:t>
        <a:bodyPr/>
        <a:lstStyle/>
        <a:p>
          <a:endParaRPr lang="en-US"/>
        </a:p>
      </dgm:t>
    </dgm:pt>
    <dgm:pt modelId="{C0251266-554E-4783-B3FB-235A29788C1D}">
      <dgm:prSet/>
      <dgm:spPr/>
      <dgm:t>
        <a:bodyPr/>
        <a:lstStyle/>
        <a:p>
          <a:r>
            <a:rPr lang="en-US" dirty="0"/>
            <a:t>Discounts: Red Book, Training, CWLS, Conference</a:t>
          </a:r>
        </a:p>
      </dgm:t>
    </dgm:pt>
    <dgm:pt modelId="{571438B5-5434-4CB4-ADE8-6BBF6BC2B512}" type="parTrans" cxnId="{AA20B51C-AB19-4B64-AB27-FAB3078C8A56}">
      <dgm:prSet/>
      <dgm:spPr/>
      <dgm:t>
        <a:bodyPr/>
        <a:lstStyle/>
        <a:p>
          <a:endParaRPr lang="en-US"/>
        </a:p>
      </dgm:t>
    </dgm:pt>
    <dgm:pt modelId="{A1BE8C7A-5489-43B6-A361-FD8D4EECB85B}" type="sibTrans" cxnId="{AA20B51C-AB19-4B64-AB27-FAB3078C8A56}">
      <dgm:prSet/>
      <dgm:spPr/>
      <dgm:t>
        <a:bodyPr/>
        <a:lstStyle/>
        <a:p>
          <a:endParaRPr lang="en-US"/>
        </a:p>
      </dgm:t>
    </dgm:pt>
    <dgm:pt modelId="{6018D4CE-4BF9-9846-8F2E-53E6FEBA029D}">
      <dgm:prSet/>
      <dgm:spPr/>
      <dgm:t>
        <a:bodyPr/>
        <a:lstStyle/>
        <a:p>
          <a:r>
            <a:rPr lang="en-US" dirty="0"/>
            <a:t>Higher Level Memberships include the Red Book</a:t>
          </a:r>
        </a:p>
      </dgm:t>
    </dgm:pt>
    <dgm:pt modelId="{BDC1E6FB-6A7B-194C-B366-862777E06EBF}" type="parTrans" cxnId="{AFF77B36-F51B-4140-9F34-427F419E5A97}">
      <dgm:prSet/>
      <dgm:spPr/>
      <dgm:t>
        <a:bodyPr/>
        <a:lstStyle/>
        <a:p>
          <a:endParaRPr lang="en-US"/>
        </a:p>
      </dgm:t>
    </dgm:pt>
    <dgm:pt modelId="{70EFBFC5-AD7C-1C40-8B9E-13F6D4DBEABE}" type="sibTrans" cxnId="{AFF77B36-F51B-4140-9F34-427F419E5A97}">
      <dgm:prSet/>
      <dgm:spPr/>
      <dgm:t>
        <a:bodyPr/>
        <a:lstStyle/>
        <a:p>
          <a:endParaRPr lang="en-US"/>
        </a:p>
      </dgm:t>
    </dgm:pt>
    <dgm:pt modelId="{3D949F8A-2451-2A42-B819-3A64324128A3}" type="pres">
      <dgm:prSet presAssocID="{DD1E6936-58A0-4425-942D-30082395AEFB}" presName="vert0" presStyleCnt="0">
        <dgm:presLayoutVars>
          <dgm:dir/>
          <dgm:animOne val="branch"/>
          <dgm:animLvl val="lvl"/>
        </dgm:presLayoutVars>
      </dgm:prSet>
      <dgm:spPr/>
    </dgm:pt>
    <dgm:pt modelId="{902C3C02-3F38-0140-ABAD-67982C1F2B44}" type="pres">
      <dgm:prSet presAssocID="{72105590-DE02-43F3-84A1-8758344E1634}" presName="thickLine" presStyleLbl="alignNode1" presStyleIdx="0" presStyleCnt="8"/>
      <dgm:spPr/>
    </dgm:pt>
    <dgm:pt modelId="{23017B9F-C188-E24F-8A9A-A91AFFB68DEB}" type="pres">
      <dgm:prSet presAssocID="{72105590-DE02-43F3-84A1-8758344E1634}" presName="horz1" presStyleCnt="0"/>
      <dgm:spPr/>
    </dgm:pt>
    <dgm:pt modelId="{3D08ECFD-E16E-0145-8BE5-95E2BC7692B6}" type="pres">
      <dgm:prSet presAssocID="{72105590-DE02-43F3-84A1-8758344E1634}" presName="tx1" presStyleLbl="revTx" presStyleIdx="0" presStyleCnt="8"/>
      <dgm:spPr/>
    </dgm:pt>
    <dgm:pt modelId="{29E14985-92CF-F145-928A-AEB244BF8CA1}" type="pres">
      <dgm:prSet presAssocID="{72105590-DE02-43F3-84A1-8758344E1634}" presName="vert1" presStyleCnt="0"/>
      <dgm:spPr/>
    </dgm:pt>
    <dgm:pt modelId="{E4B61B90-114F-004D-B78F-362C838A0156}" type="pres">
      <dgm:prSet presAssocID="{5CBA5547-AD34-4C01-9771-51A0E2E153B7}" presName="thickLine" presStyleLbl="alignNode1" presStyleIdx="1" presStyleCnt="8"/>
      <dgm:spPr/>
    </dgm:pt>
    <dgm:pt modelId="{69A91374-6D8A-EF45-9217-80D2A2BED0C6}" type="pres">
      <dgm:prSet presAssocID="{5CBA5547-AD34-4C01-9771-51A0E2E153B7}" presName="horz1" presStyleCnt="0"/>
      <dgm:spPr/>
    </dgm:pt>
    <dgm:pt modelId="{1C277E2E-42E0-7545-928E-5FC13B858940}" type="pres">
      <dgm:prSet presAssocID="{5CBA5547-AD34-4C01-9771-51A0E2E153B7}" presName="tx1" presStyleLbl="revTx" presStyleIdx="1" presStyleCnt="8"/>
      <dgm:spPr/>
    </dgm:pt>
    <dgm:pt modelId="{6169B66F-990A-9742-8499-F3B802A5ADC9}" type="pres">
      <dgm:prSet presAssocID="{5CBA5547-AD34-4C01-9771-51A0E2E153B7}" presName="vert1" presStyleCnt="0"/>
      <dgm:spPr/>
    </dgm:pt>
    <dgm:pt modelId="{D92BBBF0-B247-0D4A-A70A-3353A5AA47D6}" type="pres">
      <dgm:prSet presAssocID="{A938434D-86D8-41EE-87FB-6D605F2BCDE6}" presName="thickLine" presStyleLbl="alignNode1" presStyleIdx="2" presStyleCnt="8"/>
      <dgm:spPr/>
    </dgm:pt>
    <dgm:pt modelId="{96B2DEAC-FDB1-7945-8AC0-BF3EB9131316}" type="pres">
      <dgm:prSet presAssocID="{A938434D-86D8-41EE-87FB-6D605F2BCDE6}" presName="horz1" presStyleCnt="0"/>
      <dgm:spPr/>
    </dgm:pt>
    <dgm:pt modelId="{0CF4F4E3-19CD-E04E-B54B-D582BFE9A8E8}" type="pres">
      <dgm:prSet presAssocID="{A938434D-86D8-41EE-87FB-6D605F2BCDE6}" presName="tx1" presStyleLbl="revTx" presStyleIdx="2" presStyleCnt="8"/>
      <dgm:spPr/>
    </dgm:pt>
    <dgm:pt modelId="{1EAD4123-7113-2E44-866D-1B59EDADE0D5}" type="pres">
      <dgm:prSet presAssocID="{A938434D-86D8-41EE-87FB-6D605F2BCDE6}" presName="vert1" presStyleCnt="0"/>
      <dgm:spPr/>
    </dgm:pt>
    <dgm:pt modelId="{206D3408-E36A-BA44-A06D-72314CAAE6FC}" type="pres">
      <dgm:prSet presAssocID="{452550E0-FAEC-4817-BB29-EAFDB17874B6}" presName="thickLine" presStyleLbl="alignNode1" presStyleIdx="3" presStyleCnt="8"/>
      <dgm:spPr/>
    </dgm:pt>
    <dgm:pt modelId="{6742F7ED-FE18-4C4B-82A8-3764385F7D67}" type="pres">
      <dgm:prSet presAssocID="{452550E0-FAEC-4817-BB29-EAFDB17874B6}" presName="horz1" presStyleCnt="0"/>
      <dgm:spPr/>
    </dgm:pt>
    <dgm:pt modelId="{4B37F00E-DAA6-4E43-8AB8-3A25C3BCB012}" type="pres">
      <dgm:prSet presAssocID="{452550E0-FAEC-4817-BB29-EAFDB17874B6}" presName="tx1" presStyleLbl="revTx" presStyleIdx="3" presStyleCnt="8"/>
      <dgm:spPr/>
    </dgm:pt>
    <dgm:pt modelId="{43594A74-199B-1A45-A916-4FB1FAF5DA78}" type="pres">
      <dgm:prSet presAssocID="{452550E0-FAEC-4817-BB29-EAFDB17874B6}" presName="vert1" presStyleCnt="0"/>
      <dgm:spPr/>
    </dgm:pt>
    <dgm:pt modelId="{660E64E4-7A3C-0F4C-A71C-11ED20B0FF49}" type="pres">
      <dgm:prSet presAssocID="{057966F3-0EF1-4CAB-84AB-6807ED32FC37}" presName="thickLine" presStyleLbl="alignNode1" presStyleIdx="4" presStyleCnt="8"/>
      <dgm:spPr/>
    </dgm:pt>
    <dgm:pt modelId="{14CA1417-7F4E-AB47-8CF9-6AD17D930724}" type="pres">
      <dgm:prSet presAssocID="{057966F3-0EF1-4CAB-84AB-6807ED32FC37}" presName="horz1" presStyleCnt="0"/>
      <dgm:spPr/>
    </dgm:pt>
    <dgm:pt modelId="{118FF192-17F4-C042-8459-1B247CCB3FBE}" type="pres">
      <dgm:prSet presAssocID="{057966F3-0EF1-4CAB-84AB-6807ED32FC37}" presName="tx1" presStyleLbl="revTx" presStyleIdx="4" presStyleCnt="8"/>
      <dgm:spPr/>
    </dgm:pt>
    <dgm:pt modelId="{D032CE6A-CC84-0246-AF3B-F522D06801A5}" type="pres">
      <dgm:prSet presAssocID="{057966F3-0EF1-4CAB-84AB-6807ED32FC37}" presName="vert1" presStyleCnt="0"/>
      <dgm:spPr/>
    </dgm:pt>
    <dgm:pt modelId="{3677B885-28BE-D643-96EA-D0DB0DE9E646}" type="pres">
      <dgm:prSet presAssocID="{5143FF46-0C2D-4FA4-A321-1D8060666341}" presName="thickLine" presStyleLbl="alignNode1" presStyleIdx="5" presStyleCnt="8"/>
      <dgm:spPr/>
    </dgm:pt>
    <dgm:pt modelId="{949932A4-6FAE-B340-BFC1-E91A352292F3}" type="pres">
      <dgm:prSet presAssocID="{5143FF46-0C2D-4FA4-A321-1D8060666341}" presName="horz1" presStyleCnt="0"/>
      <dgm:spPr/>
    </dgm:pt>
    <dgm:pt modelId="{A3B4A66A-4AA0-0D44-8724-4688A1FCF59D}" type="pres">
      <dgm:prSet presAssocID="{5143FF46-0C2D-4FA4-A321-1D8060666341}" presName="tx1" presStyleLbl="revTx" presStyleIdx="5" presStyleCnt="8"/>
      <dgm:spPr/>
    </dgm:pt>
    <dgm:pt modelId="{2A24373C-69C7-E64F-B0B4-9B4A3806213C}" type="pres">
      <dgm:prSet presAssocID="{5143FF46-0C2D-4FA4-A321-1D8060666341}" presName="vert1" presStyleCnt="0"/>
      <dgm:spPr/>
    </dgm:pt>
    <dgm:pt modelId="{FBC82E24-41C2-174B-B715-73F09CF5E97F}" type="pres">
      <dgm:prSet presAssocID="{C0251266-554E-4783-B3FB-235A29788C1D}" presName="thickLine" presStyleLbl="alignNode1" presStyleIdx="6" presStyleCnt="8"/>
      <dgm:spPr/>
    </dgm:pt>
    <dgm:pt modelId="{65E76808-8CC4-0B4A-A27E-FA612A428C8E}" type="pres">
      <dgm:prSet presAssocID="{C0251266-554E-4783-B3FB-235A29788C1D}" presName="horz1" presStyleCnt="0"/>
      <dgm:spPr/>
    </dgm:pt>
    <dgm:pt modelId="{74F6735E-3AB6-F341-B259-C1D62B9364EC}" type="pres">
      <dgm:prSet presAssocID="{C0251266-554E-4783-B3FB-235A29788C1D}" presName="tx1" presStyleLbl="revTx" presStyleIdx="6" presStyleCnt="8"/>
      <dgm:spPr/>
    </dgm:pt>
    <dgm:pt modelId="{CE52ADAB-A67E-C744-9F58-FA50D1453808}" type="pres">
      <dgm:prSet presAssocID="{C0251266-554E-4783-B3FB-235A29788C1D}" presName="vert1" presStyleCnt="0"/>
      <dgm:spPr/>
    </dgm:pt>
    <dgm:pt modelId="{6D5910A9-8AD1-124D-BBB9-FA321654438C}" type="pres">
      <dgm:prSet presAssocID="{6018D4CE-4BF9-9846-8F2E-53E6FEBA029D}" presName="thickLine" presStyleLbl="alignNode1" presStyleIdx="7" presStyleCnt="8"/>
      <dgm:spPr/>
    </dgm:pt>
    <dgm:pt modelId="{6436B40E-9C20-AD42-8E15-5414E85FB178}" type="pres">
      <dgm:prSet presAssocID="{6018D4CE-4BF9-9846-8F2E-53E6FEBA029D}" presName="horz1" presStyleCnt="0"/>
      <dgm:spPr/>
    </dgm:pt>
    <dgm:pt modelId="{25505A81-BEFD-D749-B164-D9A95CD14F72}" type="pres">
      <dgm:prSet presAssocID="{6018D4CE-4BF9-9846-8F2E-53E6FEBA029D}" presName="tx1" presStyleLbl="revTx" presStyleIdx="7" presStyleCnt="8"/>
      <dgm:spPr/>
    </dgm:pt>
    <dgm:pt modelId="{FEE64EB3-BC58-FF46-ADE6-342161C1D8C8}" type="pres">
      <dgm:prSet presAssocID="{6018D4CE-4BF9-9846-8F2E-53E6FEBA029D}" presName="vert1" presStyleCnt="0"/>
      <dgm:spPr/>
    </dgm:pt>
  </dgm:ptLst>
  <dgm:cxnLst>
    <dgm:cxn modelId="{C69B8D0D-A1F5-2347-9C6C-6198FE6CA61A}" type="presOf" srcId="{72105590-DE02-43F3-84A1-8758344E1634}" destId="{3D08ECFD-E16E-0145-8BE5-95E2BC7692B6}" srcOrd="0" destOrd="0" presId="urn:microsoft.com/office/officeart/2008/layout/LinedList"/>
    <dgm:cxn modelId="{AA20B51C-AB19-4B64-AB27-FAB3078C8A56}" srcId="{DD1E6936-58A0-4425-942D-30082395AEFB}" destId="{C0251266-554E-4783-B3FB-235A29788C1D}" srcOrd="6" destOrd="0" parTransId="{571438B5-5434-4CB4-ADE8-6BBF6BC2B512}" sibTransId="{A1BE8C7A-5489-43B6-A361-FD8D4EECB85B}"/>
    <dgm:cxn modelId="{ED240533-6D08-DF42-B8E8-338A8FBED1E9}" type="presOf" srcId="{A938434D-86D8-41EE-87FB-6D605F2BCDE6}" destId="{0CF4F4E3-19CD-E04E-B54B-D582BFE9A8E8}" srcOrd="0" destOrd="0" presId="urn:microsoft.com/office/officeart/2008/layout/LinedList"/>
    <dgm:cxn modelId="{AFF77B36-F51B-4140-9F34-427F419E5A97}" srcId="{DD1E6936-58A0-4425-942D-30082395AEFB}" destId="{6018D4CE-4BF9-9846-8F2E-53E6FEBA029D}" srcOrd="7" destOrd="0" parTransId="{BDC1E6FB-6A7B-194C-B366-862777E06EBF}" sibTransId="{70EFBFC5-AD7C-1C40-8B9E-13F6D4DBEABE}"/>
    <dgm:cxn modelId="{6491243C-3AC7-4C9E-B3EC-5ADCF11C69A9}" srcId="{DD1E6936-58A0-4425-942D-30082395AEFB}" destId="{452550E0-FAEC-4817-BB29-EAFDB17874B6}" srcOrd="3" destOrd="0" parTransId="{1A101543-A017-459A-90D2-BB35AB91D635}" sibTransId="{47FD1F72-B4EA-4E1C-8A3C-1C8240DE89BF}"/>
    <dgm:cxn modelId="{D0303140-75CF-AF47-A211-46C391CD6EC9}" type="presOf" srcId="{C0251266-554E-4783-B3FB-235A29788C1D}" destId="{74F6735E-3AB6-F341-B259-C1D62B9364EC}" srcOrd="0" destOrd="0" presId="urn:microsoft.com/office/officeart/2008/layout/LinedList"/>
    <dgm:cxn modelId="{6FE88562-7880-8246-BD41-4E3D0A251184}" type="presOf" srcId="{452550E0-FAEC-4817-BB29-EAFDB17874B6}" destId="{4B37F00E-DAA6-4E43-8AB8-3A25C3BCB012}" srcOrd="0" destOrd="0" presId="urn:microsoft.com/office/officeart/2008/layout/LinedList"/>
    <dgm:cxn modelId="{AB29CF68-DEA4-42B9-BD4D-724A1E3C5711}" srcId="{DD1E6936-58A0-4425-942D-30082395AEFB}" destId="{72105590-DE02-43F3-84A1-8758344E1634}" srcOrd="0" destOrd="0" parTransId="{3FD670D7-94B3-4697-981A-63B60F2D7520}" sibTransId="{E638AC65-0142-481B-8893-7A8AB25A2CD2}"/>
    <dgm:cxn modelId="{2014E569-6BBC-4E42-8971-9676F2923BE6}" srcId="{DD1E6936-58A0-4425-942D-30082395AEFB}" destId="{5CBA5547-AD34-4C01-9771-51A0E2E153B7}" srcOrd="1" destOrd="0" parTransId="{6178915E-CF56-4B7D-A059-01D9C9D58586}" sibTransId="{C8461808-8FD6-4969-A121-34BA6F7DF63B}"/>
    <dgm:cxn modelId="{D8C69D4C-3C7C-9543-BAF7-75DD058BD7CF}" type="presOf" srcId="{5143FF46-0C2D-4FA4-A321-1D8060666341}" destId="{A3B4A66A-4AA0-0D44-8724-4688A1FCF59D}" srcOrd="0" destOrd="0" presId="urn:microsoft.com/office/officeart/2008/layout/LinedList"/>
    <dgm:cxn modelId="{040CE871-3F15-C54B-920B-1DC2CA1E12D0}" type="presOf" srcId="{DD1E6936-58A0-4425-942D-30082395AEFB}" destId="{3D949F8A-2451-2A42-B819-3A64324128A3}" srcOrd="0" destOrd="0" presId="urn:microsoft.com/office/officeart/2008/layout/LinedList"/>
    <dgm:cxn modelId="{DBE1C852-34D1-45D7-8A2B-A2C175FE1424}" srcId="{DD1E6936-58A0-4425-942D-30082395AEFB}" destId="{A938434D-86D8-41EE-87FB-6D605F2BCDE6}" srcOrd="2" destOrd="0" parTransId="{1872DB03-F1CB-48B8-8AD9-7BA7DA99A2B0}" sibTransId="{E1B23D9D-62AC-4AA7-9F1D-DE0BB092F056}"/>
    <dgm:cxn modelId="{997C5274-F362-49C8-9CD7-077C99A41623}" srcId="{DD1E6936-58A0-4425-942D-30082395AEFB}" destId="{5143FF46-0C2D-4FA4-A321-1D8060666341}" srcOrd="5" destOrd="0" parTransId="{92B4F80C-C594-4D1D-BD76-2488CB0636F8}" sibTransId="{C24E7FB8-849A-4222-9D15-23517DEBC253}"/>
    <dgm:cxn modelId="{FCF60FB4-FF46-FD46-A047-51734F16BAAA}" type="presOf" srcId="{057966F3-0EF1-4CAB-84AB-6807ED32FC37}" destId="{118FF192-17F4-C042-8459-1B247CCB3FBE}" srcOrd="0" destOrd="0" presId="urn:microsoft.com/office/officeart/2008/layout/LinedList"/>
    <dgm:cxn modelId="{1EC308CD-FF10-5247-9E45-950F2A598FF7}" type="presOf" srcId="{6018D4CE-4BF9-9846-8F2E-53E6FEBA029D}" destId="{25505A81-BEFD-D749-B164-D9A95CD14F72}" srcOrd="0" destOrd="0" presId="urn:microsoft.com/office/officeart/2008/layout/LinedList"/>
    <dgm:cxn modelId="{F04F69FA-B36E-3F4A-885F-71270ACBB09C}" type="presOf" srcId="{5CBA5547-AD34-4C01-9771-51A0E2E153B7}" destId="{1C277E2E-42E0-7545-928E-5FC13B858940}" srcOrd="0" destOrd="0" presId="urn:microsoft.com/office/officeart/2008/layout/LinedList"/>
    <dgm:cxn modelId="{3A4CE1FB-B5D6-42E0-972E-03D88D023F92}" srcId="{DD1E6936-58A0-4425-942D-30082395AEFB}" destId="{057966F3-0EF1-4CAB-84AB-6807ED32FC37}" srcOrd="4" destOrd="0" parTransId="{26507A2E-CC90-4FD3-A1E6-1B1CCB7E6469}" sibTransId="{A2EE0A43-3F0F-4586-8FAF-E71727CBF786}"/>
    <dgm:cxn modelId="{5F26276D-1073-1346-B624-0C4373A914DC}" type="presParOf" srcId="{3D949F8A-2451-2A42-B819-3A64324128A3}" destId="{902C3C02-3F38-0140-ABAD-67982C1F2B44}" srcOrd="0" destOrd="0" presId="urn:microsoft.com/office/officeart/2008/layout/LinedList"/>
    <dgm:cxn modelId="{C0CFA809-AAF0-6B40-BC81-FBCF86A5AE0F}" type="presParOf" srcId="{3D949F8A-2451-2A42-B819-3A64324128A3}" destId="{23017B9F-C188-E24F-8A9A-A91AFFB68DEB}" srcOrd="1" destOrd="0" presId="urn:microsoft.com/office/officeart/2008/layout/LinedList"/>
    <dgm:cxn modelId="{91A0EB20-0266-3643-9DEC-7E8D4D190C1B}" type="presParOf" srcId="{23017B9F-C188-E24F-8A9A-A91AFFB68DEB}" destId="{3D08ECFD-E16E-0145-8BE5-95E2BC7692B6}" srcOrd="0" destOrd="0" presId="urn:microsoft.com/office/officeart/2008/layout/LinedList"/>
    <dgm:cxn modelId="{4EEB7214-1696-4041-91A7-713953C84436}" type="presParOf" srcId="{23017B9F-C188-E24F-8A9A-A91AFFB68DEB}" destId="{29E14985-92CF-F145-928A-AEB244BF8CA1}" srcOrd="1" destOrd="0" presId="urn:microsoft.com/office/officeart/2008/layout/LinedList"/>
    <dgm:cxn modelId="{D16A1898-F499-A044-9B06-C4AFEC336B3B}" type="presParOf" srcId="{3D949F8A-2451-2A42-B819-3A64324128A3}" destId="{E4B61B90-114F-004D-B78F-362C838A0156}" srcOrd="2" destOrd="0" presId="urn:microsoft.com/office/officeart/2008/layout/LinedList"/>
    <dgm:cxn modelId="{16E9CDA2-FD8B-E643-AEBC-2087A74DFC14}" type="presParOf" srcId="{3D949F8A-2451-2A42-B819-3A64324128A3}" destId="{69A91374-6D8A-EF45-9217-80D2A2BED0C6}" srcOrd="3" destOrd="0" presId="urn:microsoft.com/office/officeart/2008/layout/LinedList"/>
    <dgm:cxn modelId="{8FD617EE-3E75-3949-9092-ECD3D05D0A50}" type="presParOf" srcId="{69A91374-6D8A-EF45-9217-80D2A2BED0C6}" destId="{1C277E2E-42E0-7545-928E-5FC13B858940}" srcOrd="0" destOrd="0" presId="urn:microsoft.com/office/officeart/2008/layout/LinedList"/>
    <dgm:cxn modelId="{F1C228D6-0261-4947-BFB7-6EBD956F0C29}" type="presParOf" srcId="{69A91374-6D8A-EF45-9217-80D2A2BED0C6}" destId="{6169B66F-990A-9742-8499-F3B802A5ADC9}" srcOrd="1" destOrd="0" presId="urn:microsoft.com/office/officeart/2008/layout/LinedList"/>
    <dgm:cxn modelId="{5BEB60A0-37C3-2B41-AD89-8F170F09D9EA}" type="presParOf" srcId="{3D949F8A-2451-2A42-B819-3A64324128A3}" destId="{D92BBBF0-B247-0D4A-A70A-3353A5AA47D6}" srcOrd="4" destOrd="0" presId="urn:microsoft.com/office/officeart/2008/layout/LinedList"/>
    <dgm:cxn modelId="{9BD60AC7-51D8-7944-AA37-F573054C3C28}" type="presParOf" srcId="{3D949F8A-2451-2A42-B819-3A64324128A3}" destId="{96B2DEAC-FDB1-7945-8AC0-BF3EB9131316}" srcOrd="5" destOrd="0" presId="urn:microsoft.com/office/officeart/2008/layout/LinedList"/>
    <dgm:cxn modelId="{4A5DB96E-34A1-5644-93DB-32BD6BF84683}" type="presParOf" srcId="{96B2DEAC-FDB1-7945-8AC0-BF3EB9131316}" destId="{0CF4F4E3-19CD-E04E-B54B-D582BFE9A8E8}" srcOrd="0" destOrd="0" presId="urn:microsoft.com/office/officeart/2008/layout/LinedList"/>
    <dgm:cxn modelId="{DAF36FFE-6B9D-5D46-999D-B746384D0A31}" type="presParOf" srcId="{96B2DEAC-FDB1-7945-8AC0-BF3EB9131316}" destId="{1EAD4123-7113-2E44-866D-1B59EDADE0D5}" srcOrd="1" destOrd="0" presId="urn:microsoft.com/office/officeart/2008/layout/LinedList"/>
    <dgm:cxn modelId="{222F2438-5672-F94D-AEBA-4D414861BB3C}" type="presParOf" srcId="{3D949F8A-2451-2A42-B819-3A64324128A3}" destId="{206D3408-E36A-BA44-A06D-72314CAAE6FC}" srcOrd="6" destOrd="0" presId="urn:microsoft.com/office/officeart/2008/layout/LinedList"/>
    <dgm:cxn modelId="{EF923FC3-E8F8-CC4E-A052-DE9447696223}" type="presParOf" srcId="{3D949F8A-2451-2A42-B819-3A64324128A3}" destId="{6742F7ED-FE18-4C4B-82A8-3764385F7D67}" srcOrd="7" destOrd="0" presId="urn:microsoft.com/office/officeart/2008/layout/LinedList"/>
    <dgm:cxn modelId="{B83FD9B7-4DF5-324F-B453-F02A9CE34E54}" type="presParOf" srcId="{6742F7ED-FE18-4C4B-82A8-3764385F7D67}" destId="{4B37F00E-DAA6-4E43-8AB8-3A25C3BCB012}" srcOrd="0" destOrd="0" presId="urn:microsoft.com/office/officeart/2008/layout/LinedList"/>
    <dgm:cxn modelId="{A03D63E4-D5BC-514C-9605-50D6A2D8358F}" type="presParOf" srcId="{6742F7ED-FE18-4C4B-82A8-3764385F7D67}" destId="{43594A74-199B-1A45-A916-4FB1FAF5DA78}" srcOrd="1" destOrd="0" presId="urn:microsoft.com/office/officeart/2008/layout/LinedList"/>
    <dgm:cxn modelId="{440BD56E-DC32-174C-984D-9F2D0301602A}" type="presParOf" srcId="{3D949F8A-2451-2A42-B819-3A64324128A3}" destId="{660E64E4-7A3C-0F4C-A71C-11ED20B0FF49}" srcOrd="8" destOrd="0" presId="urn:microsoft.com/office/officeart/2008/layout/LinedList"/>
    <dgm:cxn modelId="{E75C4DFF-97AD-184E-B887-90C63BFDF37D}" type="presParOf" srcId="{3D949F8A-2451-2A42-B819-3A64324128A3}" destId="{14CA1417-7F4E-AB47-8CF9-6AD17D930724}" srcOrd="9" destOrd="0" presId="urn:microsoft.com/office/officeart/2008/layout/LinedList"/>
    <dgm:cxn modelId="{D2BB9110-5C9B-8F42-9ADE-FCF3C0DF36AC}" type="presParOf" srcId="{14CA1417-7F4E-AB47-8CF9-6AD17D930724}" destId="{118FF192-17F4-C042-8459-1B247CCB3FBE}" srcOrd="0" destOrd="0" presId="urn:microsoft.com/office/officeart/2008/layout/LinedList"/>
    <dgm:cxn modelId="{0C6EC839-D2E7-BA4D-B5DE-57F6ECED492F}" type="presParOf" srcId="{14CA1417-7F4E-AB47-8CF9-6AD17D930724}" destId="{D032CE6A-CC84-0246-AF3B-F522D06801A5}" srcOrd="1" destOrd="0" presId="urn:microsoft.com/office/officeart/2008/layout/LinedList"/>
    <dgm:cxn modelId="{4BC11583-3C41-544F-96AE-C517DC6E8375}" type="presParOf" srcId="{3D949F8A-2451-2A42-B819-3A64324128A3}" destId="{3677B885-28BE-D643-96EA-D0DB0DE9E646}" srcOrd="10" destOrd="0" presId="urn:microsoft.com/office/officeart/2008/layout/LinedList"/>
    <dgm:cxn modelId="{3D3A6A0C-A30E-7846-89A7-1156714A808F}" type="presParOf" srcId="{3D949F8A-2451-2A42-B819-3A64324128A3}" destId="{949932A4-6FAE-B340-BFC1-E91A352292F3}" srcOrd="11" destOrd="0" presId="urn:microsoft.com/office/officeart/2008/layout/LinedList"/>
    <dgm:cxn modelId="{CD40F97E-D287-254B-9470-B3AC695582DC}" type="presParOf" srcId="{949932A4-6FAE-B340-BFC1-E91A352292F3}" destId="{A3B4A66A-4AA0-0D44-8724-4688A1FCF59D}" srcOrd="0" destOrd="0" presId="urn:microsoft.com/office/officeart/2008/layout/LinedList"/>
    <dgm:cxn modelId="{6C8C3A14-8638-094F-A790-155F6CD6043C}" type="presParOf" srcId="{949932A4-6FAE-B340-BFC1-E91A352292F3}" destId="{2A24373C-69C7-E64F-B0B4-9B4A3806213C}" srcOrd="1" destOrd="0" presId="urn:microsoft.com/office/officeart/2008/layout/LinedList"/>
    <dgm:cxn modelId="{CEF0E51A-16BD-1A4E-8F75-55A1303B9E92}" type="presParOf" srcId="{3D949F8A-2451-2A42-B819-3A64324128A3}" destId="{FBC82E24-41C2-174B-B715-73F09CF5E97F}" srcOrd="12" destOrd="0" presId="urn:microsoft.com/office/officeart/2008/layout/LinedList"/>
    <dgm:cxn modelId="{099C9C52-71C4-9649-9A10-486FEEDCE739}" type="presParOf" srcId="{3D949F8A-2451-2A42-B819-3A64324128A3}" destId="{65E76808-8CC4-0B4A-A27E-FA612A428C8E}" srcOrd="13" destOrd="0" presId="urn:microsoft.com/office/officeart/2008/layout/LinedList"/>
    <dgm:cxn modelId="{2F1638C2-E5EA-D648-A451-60E1E8255251}" type="presParOf" srcId="{65E76808-8CC4-0B4A-A27E-FA612A428C8E}" destId="{74F6735E-3AB6-F341-B259-C1D62B9364EC}" srcOrd="0" destOrd="0" presId="urn:microsoft.com/office/officeart/2008/layout/LinedList"/>
    <dgm:cxn modelId="{1E33E9CE-2CB9-7B4E-8973-B5E35668F877}" type="presParOf" srcId="{65E76808-8CC4-0B4A-A27E-FA612A428C8E}" destId="{CE52ADAB-A67E-C744-9F58-FA50D1453808}" srcOrd="1" destOrd="0" presId="urn:microsoft.com/office/officeart/2008/layout/LinedList"/>
    <dgm:cxn modelId="{EEFEA81F-2844-C74E-BE07-5A7D4E02AD34}" type="presParOf" srcId="{3D949F8A-2451-2A42-B819-3A64324128A3}" destId="{6D5910A9-8AD1-124D-BBB9-FA321654438C}" srcOrd="14" destOrd="0" presId="urn:microsoft.com/office/officeart/2008/layout/LinedList"/>
    <dgm:cxn modelId="{CD8012C3-7899-B34B-9666-95A10ABA079F}" type="presParOf" srcId="{3D949F8A-2451-2A42-B819-3A64324128A3}" destId="{6436B40E-9C20-AD42-8E15-5414E85FB178}" srcOrd="15" destOrd="0" presId="urn:microsoft.com/office/officeart/2008/layout/LinedList"/>
    <dgm:cxn modelId="{13F9F51F-6EBF-3847-AB7A-A1956E714890}" type="presParOf" srcId="{6436B40E-9C20-AD42-8E15-5414E85FB178}" destId="{25505A81-BEFD-D749-B164-D9A95CD14F72}" srcOrd="0" destOrd="0" presId="urn:microsoft.com/office/officeart/2008/layout/LinedList"/>
    <dgm:cxn modelId="{94BAA903-29FA-F54F-8B57-99A98F6ABF7F}" type="presParOf" srcId="{6436B40E-9C20-AD42-8E15-5414E85FB178}" destId="{FEE64EB3-BC58-FF46-ADE6-342161C1D8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50E9F1-8898-4A1F-B1B5-24E33F737D7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D2505E7-8F74-4C22-93BF-81339707E8C5}">
      <dgm:prSet/>
      <dgm:spPr/>
      <dgm:t>
        <a:bodyPr/>
        <a:lstStyle/>
        <a:p>
          <a:r>
            <a:rPr lang="en-US"/>
            <a:t>State intervention is often a traumatic experience.</a:t>
          </a:r>
        </a:p>
      </dgm:t>
    </dgm:pt>
    <dgm:pt modelId="{A488987C-7C39-4488-B780-8CD4EC5AB19E}" type="parTrans" cxnId="{5DFA8664-6A37-47DD-9C1A-CCFB6E29F97A}">
      <dgm:prSet/>
      <dgm:spPr/>
      <dgm:t>
        <a:bodyPr/>
        <a:lstStyle/>
        <a:p>
          <a:endParaRPr lang="en-US"/>
        </a:p>
      </dgm:t>
    </dgm:pt>
    <dgm:pt modelId="{0D7856BB-3443-4311-BEB6-FFC1B7ED7A24}" type="sibTrans" cxnId="{5DFA8664-6A37-47DD-9C1A-CCFB6E29F97A}">
      <dgm:prSet/>
      <dgm:spPr/>
      <dgm:t>
        <a:bodyPr/>
        <a:lstStyle/>
        <a:p>
          <a:endParaRPr lang="en-US"/>
        </a:p>
      </dgm:t>
    </dgm:pt>
    <dgm:pt modelId="{B00B02D9-3688-492A-8405-A2D8262314AC}">
      <dgm:prSet/>
      <dgm:spPr/>
      <dgm:t>
        <a:bodyPr/>
        <a:lstStyle/>
        <a:p>
          <a:r>
            <a:rPr lang="en-US"/>
            <a:t>Children experience harm while in foster care.</a:t>
          </a:r>
        </a:p>
      </dgm:t>
    </dgm:pt>
    <dgm:pt modelId="{7996B108-6CBC-48D6-A897-F1ADFFA689B6}" type="parTrans" cxnId="{F8B7A437-1271-4818-8704-6071BF86648C}">
      <dgm:prSet/>
      <dgm:spPr/>
      <dgm:t>
        <a:bodyPr/>
        <a:lstStyle/>
        <a:p>
          <a:endParaRPr lang="en-US"/>
        </a:p>
      </dgm:t>
    </dgm:pt>
    <dgm:pt modelId="{F10422C9-EC70-4B32-8DA3-D0AD82127771}" type="sibTrans" cxnId="{F8B7A437-1271-4818-8704-6071BF86648C}">
      <dgm:prSet/>
      <dgm:spPr/>
      <dgm:t>
        <a:bodyPr/>
        <a:lstStyle/>
        <a:p>
          <a:endParaRPr lang="en-US"/>
        </a:p>
      </dgm:t>
    </dgm:pt>
    <dgm:pt modelId="{34CD4853-86EB-4F64-B929-5F8C6C1374A2}">
      <dgm:prSet/>
      <dgm:spPr/>
      <dgm:t>
        <a:bodyPr/>
        <a:lstStyle/>
        <a:p>
          <a:r>
            <a:rPr lang="en-US"/>
            <a:t>The court process can be a lifeline for children, but many are forced to navigate it alone.</a:t>
          </a:r>
        </a:p>
      </dgm:t>
    </dgm:pt>
    <dgm:pt modelId="{3B3A97B0-F70D-4027-B91C-A0D98288FD64}" type="parTrans" cxnId="{DBD92FA7-1122-4E98-B638-F755C52F5CC1}">
      <dgm:prSet/>
      <dgm:spPr/>
      <dgm:t>
        <a:bodyPr/>
        <a:lstStyle/>
        <a:p>
          <a:endParaRPr lang="en-US"/>
        </a:p>
      </dgm:t>
    </dgm:pt>
    <dgm:pt modelId="{46EFD1DD-77CA-484C-9A15-F1832A4CF668}" type="sibTrans" cxnId="{DBD92FA7-1122-4E98-B638-F755C52F5CC1}">
      <dgm:prSet/>
      <dgm:spPr/>
      <dgm:t>
        <a:bodyPr/>
        <a:lstStyle/>
        <a:p>
          <a:endParaRPr lang="en-US"/>
        </a:p>
      </dgm:t>
    </dgm:pt>
    <dgm:pt modelId="{FED4A6C8-4C76-0B4B-ADB3-D652797E94B2}" type="pres">
      <dgm:prSet presAssocID="{9A50E9F1-8898-4A1F-B1B5-24E33F737D7B}" presName="diagram" presStyleCnt="0">
        <dgm:presLayoutVars>
          <dgm:dir/>
          <dgm:resizeHandles val="exact"/>
        </dgm:presLayoutVars>
      </dgm:prSet>
      <dgm:spPr/>
    </dgm:pt>
    <dgm:pt modelId="{210783DA-A71C-3146-9A3B-E4790E2EC441}" type="pres">
      <dgm:prSet presAssocID="{4D2505E7-8F74-4C22-93BF-81339707E8C5}" presName="node" presStyleLbl="node1" presStyleIdx="0" presStyleCnt="3">
        <dgm:presLayoutVars>
          <dgm:bulletEnabled val="1"/>
        </dgm:presLayoutVars>
      </dgm:prSet>
      <dgm:spPr/>
    </dgm:pt>
    <dgm:pt modelId="{86A668AC-E751-9C4D-A84E-69A7D82570E0}" type="pres">
      <dgm:prSet presAssocID="{0D7856BB-3443-4311-BEB6-FFC1B7ED7A24}" presName="sibTrans" presStyleCnt="0"/>
      <dgm:spPr/>
    </dgm:pt>
    <dgm:pt modelId="{746B9963-7E82-9748-B6A3-B2AD75BA1BE1}" type="pres">
      <dgm:prSet presAssocID="{B00B02D9-3688-492A-8405-A2D8262314AC}" presName="node" presStyleLbl="node1" presStyleIdx="1" presStyleCnt="3">
        <dgm:presLayoutVars>
          <dgm:bulletEnabled val="1"/>
        </dgm:presLayoutVars>
      </dgm:prSet>
      <dgm:spPr/>
    </dgm:pt>
    <dgm:pt modelId="{E6864853-C672-7946-BE8D-D71979BB87F9}" type="pres">
      <dgm:prSet presAssocID="{F10422C9-EC70-4B32-8DA3-D0AD82127771}" presName="sibTrans" presStyleCnt="0"/>
      <dgm:spPr/>
    </dgm:pt>
    <dgm:pt modelId="{76D739F2-84C3-5843-B48E-0E3E8BA9C705}" type="pres">
      <dgm:prSet presAssocID="{34CD4853-86EB-4F64-B929-5F8C6C1374A2}" presName="node" presStyleLbl="node1" presStyleIdx="2" presStyleCnt="3">
        <dgm:presLayoutVars>
          <dgm:bulletEnabled val="1"/>
        </dgm:presLayoutVars>
      </dgm:prSet>
      <dgm:spPr/>
    </dgm:pt>
  </dgm:ptLst>
  <dgm:cxnLst>
    <dgm:cxn modelId="{BE9FF40A-D577-8A4A-9EE3-0EBCBAFC22D7}" type="presOf" srcId="{9A50E9F1-8898-4A1F-B1B5-24E33F737D7B}" destId="{FED4A6C8-4C76-0B4B-ADB3-D652797E94B2}" srcOrd="0" destOrd="0" presId="urn:microsoft.com/office/officeart/2005/8/layout/default"/>
    <dgm:cxn modelId="{F8B7A437-1271-4818-8704-6071BF86648C}" srcId="{9A50E9F1-8898-4A1F-B1B5-24E33F737D7B}" destId="{B00B02D9-3688-492A-8405-A2D8262314AC}" srcOrd="1" destOrd="0" parTransId="{7996B108-6CBC-48D6-A897-F1ADFFA689B6}" sibTransId="{F10422C9-EC70-4B32-8DA3-D0AD82127771}"/>
    <dgm:cxn modelId="{D93B6960-9EEC-134D-A458-5183BDBDBDF9}" type="presOf" srcId="{4D2505E7-8F74-4C22-93BF-81339707E8C5}" destId="{210783DA-A71C-3146-9A3B-E4790E2EC441}" srcOrd="0" destOrd="0" presId="urn:microsoft.com/office/officeart/2005/8/layout/default"/>
    <dgm:cxn modelId="{5DFA8664-6A37-47DD-9C1A-CCFB6E29F97A}" srcId="{9A50E9F1-8898-4A1F-B1B5-24E33F737D7B}" destId="{4D2505E7-8F74-4C22-93BF-81339707E8C5}" srcOrd="0" destOrd="0" parTransId="{A488987C-7C39-4488-B780-8CD4EC5AB19E}" sibTransId="{0D7856BB-3443-4311-BEB6-FFC1B7ED7A24}"/>
    <dgm:cxn modelId="{B8F62D74-B22B-5B47-B285-7A98ADB5AF64}" type="presOf" srcId="{34CD4853-86EB-4F64-B929-5F8C6C1374A2}" destId="{76D739F2-84C3-5843-B48E-0E3E8BA9C705}" srcOrd="0" destOrd="0" presId="urn:microsoft.com/office/officeart/2005/8/layout/default"/>
    <dgm:cxn modelId="{DBD92FA7-1122-4E98-B638-F755C52F5CC1}" srcId="{9A50E9F1-8898-4A1F-B1B5-24E33F737D7B}" destId="{34CD4853-86EB-4F64-B929-5F8C6C1374A2}" srcOrd="2" destOrd="0" parTransId="{3B3A97B0-F70D-4027-B91C-A0D98288FD64}" sibTransId="{46EFD1DD-77CA-484C-9A15-F1832A4CF668}"/>
    <dgm:cxn modelId="{38400ED9-EC12-034C-A445-EE747B489F39}" type="presOf" srcId="{B00B02D9-3688-492A-8405-A2D8262314AC}" destId="{746B9963-7E82-9748-B6A3-B2AD75BA1BE1}" srcOrd="0" destOrd="0" presId="urn:microsoft.com/office/officeart/2005/8/layout/default"/>
    <dgm:cxn modelId="{89946773-590E-C545-B206-D42749DA749B}" type="presParOf" srcId="{FED4A6C8-4C76-0B4B-ADB3-D652797E94B2}" destId="{210783DA-A71C-3146-9A3B-E4790E2EC441}" srcOrd="0" destOrd="0" presId="urn:microsoft.com/office/officeart/2005/8/layout/default"/>
    <dgm:cxn modelId="{DE0C142E-661C-4442-B0EB-AE190877DA9C}" type="presParOf" srcId="{FED4A6C8-4C76-0B4B-ADB3-D652797E94B2}" destId="{86A668AC-E751-9C4D-A84E-69A7D82570E0}" srcOrd="1" destOrd="0" presId="urn:microsoft.com/office/officeart/2005/8/layout/default"/>
    <dgm:cxn modelId="{1C86884E-A4FB-3246-B2BD-464448327E9B}" type="presParOf" srcId="{FED4A6C8-4C76-0B4B-ADB3-D652797E94B2}" destId="{746B9963-7E82-9748-B6A3-B2AD75BA1BE1}" srcOrd="2" destOrd="0" presId="urn:microsoft.com/office/officeart/2005/8/layout/default"/>
    <dgm:cxn modelId="{9061A6FC-36FD-ED42-9E21-FCBAC1E82CA6}" type="presParOf" srcId="{FED4A6C8-4C76-0B4B-ADB3-D652797E94B2}" destId="{E6864853-C672-7946-BE8D-D71979BB87F9}" srcOrd="3" destOrd="0" presId="urn:microsoft.com/office/officeart/2005/8/layout/default"/>
    <dgm:cxn modelId="{2E612ED9-D1F2-7643-B322-C616880D7A54}" type="presParOf" srcId="{FED4A6C8-4C76-0B4B-ADB3-D652797E94B2}" destId="{76D739F2-84C3-5843-B48E-0E3E8BA9C70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0E80E8-F882-433F-AD08-76DE7B516798}"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346D6A2D-6E62-4239-8A08-ABD14D9D1EA9}">
      <dgm:prSet custT="1"/>
      <dgm:spPr/>
      <dgm:t>
        <a:bodyPr/>
        <a:lstStyle/>
        <a:p>
          <a:r>
            <a:rPr lang="en-US" sz="2000" dirty="0">
              <a:latin typeface="Calibri"/>
              <a:cs typeface="Calibri"/>
            </a:rPr>
            <a:t>A 6-year federal study found that children represented by specially trained counsel were 40% more likely to exit foster care within first 6 months.</a:t>
          </a:r>
        </a:p>
      </dgm:t>
    </dgm:pt>
    <dgm:pt modelId="{AA1EA957-09F0-451B-A14D-5DA46D5DBDBD}" type="parTrans" cxnId="{46862DEA-3BBD-436B-9B82-08D60C496055}">
      <dgm:prSet/>
      <dgm:spPr/>
      <dgm:t>
        <a:bodyPr/>
        <a:lstStyle/>
        <a:p>
          <a:endParaRPr lang="en-US"/>
        </a:p>
      </dgm:t>
    </dgm:pt>
    <dgm:pt modelId="{20E29CEE-9705-4C77-BAF2-CA0E6D6F6694}" type="sibTrans" cxnId="{46862DEA-3BBD-436B-9B82-08D60C496055}">
      <dgm:prSet/>
      <dgm:spPr/>
      <dgm:t>
        <a:bodyPr/>
        <a:lstStyle/>
        <a:p>
          <a:endParaRPr lang="en-US"/>
        </a:p>
      </dgm:t>
    </dgm:pt>
    <dgm:pt modelId="{34BC0CB7-C0B6-49A4-AA40-1D5145013B1B}" type="pres">
      <dgm:prSet presAssocID="{660E80E8-F882-433F-AD08-76DE7B516798}" presName="linear" presStyleCnt="0">
        <dgm:presLayoutVars>
          <dgm:animLvl val="lvl"/>
          <dgm:resizeHandles val="exact"/>
        </dgm:presLayoutVars>
      </dgm:prSet>
      <dgm:spPr/>
    </dgm:pt>
    <dgm:pt modelId="{0E2DA36B-41CC-4923-9822-E221C72B59DF}" type="pres">
      <dgm:prSet presAssocID="{346D6A2D-6E62-4239-8A08-ABD14D9D1EA9}" presName="parentText" presStyleLbl="node1" presStyleIdx="0" presStyleCnt="1" custScaleY="692100" custLinFactNeighborX="2130" custLinFactNeighborY="-25520">
        <dgm:presLayoutVars>
          <dgm:chMax val="0"/>
          <dgm:bulletEnabled val="1"/>
        </dgm:presLayoutVars>
      </dgm:prSet>
      <dgm:spPr/>
    </dgm:pt>
  </dgm:ptLst>
  <dgm:cxnLst>
    <dgm:cxn modelId="{838C695A-5B7D-4DBB-B0C4-0F8F8304DDB1}" type="presOf" srcId="{660E80E8-F882-433F-AD08-76DE7B516798}" destId="{34BC0CB7-C0B6-49A4-AA40-1D5145013B1B}" srcOrd="0" destOrd="0" presId="urn:microsoft.com/office/officeart/2005/8/layout/vList2"/>
    <dgm:cxn modelId="{0EE68CAA-E6D2-4E5F-81FE-C579E96100BD}" type="presOf" srcId="{346D6A2D-6E62-4239-8A08-ABD14D9D1EA9}" destId="{0E2DA36B-41CC-4923-9822-E221C72B59DF}" srcOrd="0" destOrd="0" presId="urn:microsoft.com/office/officeart/2005/8/layout/vList2"/>
    <dgm:cxn modelId="{46862DEA-3BBD-436B-9B82-08D60C496055}" srcId="{660E80E8-F882-433F-AD08-76DE7B516798}" destId="{346D6A2D-6E62-4239-8A08-ABD14D9D1EA9}" srcOrd="0" destOrd="0" parTransId="{AA1EA957-09F0-451B-A14D-5DA46D5DBDBD}" sibTransId="{20E29CEE-9705-4C77-BAF2-CA0E6D6F6694}"/>
    <dgm:cxn modelId="{A9222615-3293-420A-9825-6ED5D4F779DC}" type="presParOf" srcId="{34BC0CB7-C0B6-49A4-AA40-1D5145013B1B}" destId="{0E2DA36B-41CC-4923-9822-E221C72B59D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BEB142-B865-4A19-A3EF-077FCAE3143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032343F5-3E82-402E-8978-5DF8A2C81D43}">
      <dgm:prSet custT="1"/>
      <dgm:spPr/>
      <dgm:t>
        <a:bodyPr/>
        <a:lstStyle/>
        <a:p>
          <a:r>
            <a:rPr lang="en-US" sz="2000" b="1" i="0" dirty="0"/>
            <a:t>Explain and ensure understanding</a:t>
          </a:r>
          <a:endParaRPr lang="en-US" sz="2000" b="1" dirty="0"/>
        </a:p>
      </dgm:t>
    </dgm:pt>
    <dgm:pt modelId="{7B37370A-7E76-488E-A20A-BBD294E4A1F0}" type="parTrans" cxnId="{E2540410-9CD2-4537-8483-CE41A0D43EFD}">
      <dgm:prSet/>
      <dgm:spPr/>
      <dgm:t>
        <a:bodyPr/>
        <a:lstStyle/>
        <a:p>
          <a:endParaRPr lang="en-US"/>
        </a:p>
      </dgm:t>
    </dgm:pt>
    <dgm:pt modelId="{18D3AF49-E9D0-46BB-93F3-F62FB20A64EA}" type="sibTrans" cxnId="{E2540410-9CD2-4537-8483-CE41A0D43EFD}">
      <dgm:prSet/>
      <dgm:spPr/>
      <dgm:t>
        <a:bodyPr/>
        <a:lstStyle/>
        <a:p>
          <a:endParaRPr lang="en-US"/>
        </a:p>
      </dgm:t>
    </dgm:pt>
    <dgm:pt modelId="{CE460502-973E-485A-939E-68EAE86A790C}">
      <dgm:prSet/>
      <dgm:spPr/>
      <dgm:t>
        <a:bodyPr/>
        <a:lstStyle/>
        <a:p>
          <a:r>
            <a:rPr lang="en-US" b="0" i="0" dirty="0"/>
            <a:t>Court processes</a:t>
          </a:r>
          <a:endParaRPr lang="en-US" dirty="0"/>
        </a:p>
      </dgm:t>
    </dgm:pt>
    <dgm:pt modelId="{BD00D1F9-CD5F-46C6-9280-F751E0507F5A}" type="parTrans" cxnId="{3AA6D90D-A47D-4B4A-BBB5-E07E54C2F00E}">
      <dgm:prSet/>
      <dgm:spPr/>
      <dgm:t>
        <a:bodyPr/>
        <a:lstStyle/>
        <a:p>
          <a:endParaRPr lang="en-US"/>
        </a:p>
      </dgm:t>
    </dgm:pt>
    <dgm:pt modelId="{3756A1D8-71A6-4D40-BA6F-0A8D82B8AA4A}" type="sibTrans" cxnId="{3AA6D90D-A47D-4B4A-BBB5-E07E54C2F00E}">
      <dgm:prSet/>
      <dgm:spPr/>
      <dgm:t>
        <a:bodyPr/>
        <a:lstStyle/>
        <a:p>
          <a:endParaRPr lang="en-US"/>
        </a:p>
      </dgm:t>
    </dgm:pt>
    <dgm:pt modelId="{1A63BEEF-6E95-49E8-BF57-B4B168AF0498}">
      <dgm:prSet/>
      <dgm:spPr/>
      <dgm:t>
        <a:bodyPr/>
        <a:lstStyle/>
        <a:p>
          <a:r>
            <a:rPr lang="en-US" b="0" i="0" dirty="0"/>
            <a:t>Hearings/trials</a:t>
          </a:r>
          <a:endParaRPr lang="en-US" dirty="0"/>
        </a:p>
      </dgm:t>
    </dgm:pt>
    <dgm:pt modelId="{1074A2BA-9132-477B-BFEA-A7C48D681D17}" type="parTrans" cxnId="{A920AB0B-26FE-4FF1-A75E-8763AE71C2E3}">
      <dgm:prSet/>
      <dgm:spPr/>
      <dgm:t>
        <a:bodyPr/>
        <a:lstStyle/>
        <a:p>
          <a:endParaRPr lang="en-US"/>
        </a:p>
      </dgm:t>
    </dgm:pt>
    <dgm:pt modelId="{7E84705A-DB2C-4AEA-86ED-5BD6DA0D287F}" type="sibTrans" cxnId="{A920AB0B-26FE-4FF1-A75E-8763AE71C2E3}">
      <dgm:prSet/>
      <dgm:spPr/>
      <dgm:t>
        <a:bodyPr/>
        <a:lstStyle/>
        <a:p>
          <a:endParaRPr lang="en-US"/>
        </a:p>
      </dgm:t>
    </dgm:pt>
    <dgm:pt modelId="{D9C7DE7F-8CF4-49AB-BACC-D96564724EDC}">
      <dgm:prSet/>
      <dgm:spPr/>
      <dgm:t>
        <a:bodyPr/>
        <a:lstStyle/>
        <a:p>
          <a:r>
            <a:rPr lang="en-US" b="0" i="0" dirty="0"/>
            <a:t>Potential/likely outcomes</a:t>
          </a:r>
          <a:endParaRPr lang="en-US" dirty="0"/>
        </a:p>
      </dgm:t>
    </dgm:pt>
    <dgm:pt modelId="{D358918A-3F84-4B2E-BDA8-436B6F06F6A4}" type="parTrans" cxnId="{F5B4C6DB-C7B7-47A2-9090-CBC37151D719}">
      <dgm:prSet/>
      <dgm:spPr/>
      <dgm:t>
        <a:bodyPr/>
        <a:lstStyle/>
        <a:p>
          <a:endParaRPr lang="en-US"/>
        </a:p>
      </dgm:t>
    </dgm:pt>
    <dgm:pt modelId="{9574B2BF-A0D5-4864-B307-3ABDD3FE8C16}" type="sibTrans" cxnId="{F5B4C6DB-C7B7-47A2-9090-CBC37151D719}">
      <dgm:prSet/>
      <dgm:spPr/>
      <dgm:t>
        <a:bodyPr/>
        <a:lstStyle/>
        <a:p>
          <a:endParaRPr lang="en-US"/>
        </a:p>
      </dgm:t>
    </dgm:pt>
    <dgm:pt modelId="{043E59AB-9F26-40BF-8E21-25C6AD0C04FA}">
      <dgm:prSet/>
      <dgm:spPr/>
      <dgm:t>
        <a:bodyPr/>
        <a:lstStyle/>
        <a:p>
          <a:r>
            <a:rPr lang="en-US" b="0" i="0" dirty="0"/>
            <a:t>Court orders</a:t>
          </a:r>
          <a:endParaRPr lang="en-US" dirty="0"/>
        </a:p>
      </dgm:t>
    </dgm:pt>
    <dgm:pt modelId="{BA44FC44-4AE9-489D-8986-56BDB1126927}" type="parTrans" cxnId="{42C7F0FD-8B02-4F4F-8C1F-F2A8EA96E77B}">
      <dgm:prSet/>
      <dgm:spPr/>
      <dgm:t>
        <a:bodyPr/>
        <a:lstStyle/>
        <a:p>
          <a:endParaRPr lang="en-US"/>
        </a:p>
      </dgm:t>
    </dgm:pt>
    <dgm:pt modelId="{57ABBF0B-C4A8-4AF7-88D9-4AD0A1699E1D}" type="sibTrans" cxnId="{42C7F0FD-8B02-4F4F-8C1F-F2A8EA96E77B}">
      <dgm:prSet/>
      <dgm:spPr/>
      <dgm:t>
        <a:bodyPr/>
        <a:lstStyle/>
        <a:p>
          <a:endParaRPr lang="en-US"/>
        </a:p>
      </dgm:t>
    </dgm:pt>
    <dgm:pt modelId="{97266942-8B91-42D9-AA52-8E911E353D8B}">
      <dgm:prSet/>
      <dgm:spPr/>
      <dgm:t>
        <a:bodyPr/>
        <a:lstStyle/>
        <a:p>
          <a:r>
            <a:rPr lang="en-US" b="0" i="0" dirty="0"/>
            <a:t>Client questions</a:t>
          </a:r>
          <a:endParaRPr lang="en-US" dirty="0"/>
        </a:p>
      </dgm:t>
    </dgm:pt>
    <dgm:pt modelId="{262E3FE8-D8AD-46DC-885C-46594367A5F7}" type="parTrans" cxnId="{21AE01D0-FE66-410D-9E29-8023AFDCF518}">
      <dgm:prSet/>
      <dgm:spPr/>
      <dgm:t>
        <a:bodyPr/>
        <a:lstStyle/>
        <a:p>
          <a:endParaRPr lang="en-US"/>
        </a:p>
      </dgm:t>
    </dgm:pt>
    <dgm:pt modelId="{62E3D288-F8F5-48D5-9717-B82032D5BA78}" type="sibTrans" cxnId="{21AE01D0-FE66-410D-9E29-8023AFDCF518}">
      <dgm:prSet/>
      <dgm:spPr/>
      <dgm:t>
        <a:bodyPr/>
        <a:lstStyle/>
        <a:p>
          <a:endParaRPr lang="en-US"/>
        </a:p>
      </dgm:t>
    </dgm:pt>
    <dgm:pt modelId="{B4A96923-05E8-495F-8F6A-8D0186674201}">
      <dgm:prSet custT="1"/>
      <dgm:spPr/>
      <dgm:t>
        <a:bodyPr/>
        <a:lstStyle/>
        <a:p>
          <a:r>
            <a:rPr lang="en-US" sz="2000" b="1" i="0" dirty="0"/>
            <a:t>Advise and counsel</a:t>
          </a:r>
          <a:endParaRPr lang="en-US" sz="2000" b="1" dirty="0"/>
        </a:p>
      </dgm:t>
    </dgm:pt>
    <dgm:pt modelId="{298F99D8-1022-46E1-8011-6A72A381B4E8}" type="parTrans" cxnId="{1BC52B15-082E-4187-8CDC-F57CC361E1A4}">
      <dgm:prSet/>
      <dgm:spPr/>
      <dgm:t>
        <a:bodyPr/>
        <a:lstStyle/>
        <a:p>
          <a:endParaRPr lang="en-US"/>
        </a:p>
      </dgm:t>
    </dgm:pt>
    <dgm:pt modelId="{A55FB39A-1712-4624-B946-997790272568}" type="sibTrans" cxnId="{1BC52B15-082E-4187-8CDC-F57CC361E1A4}">
      <dgm:prSet/>
      <dgm:spPr/>
      <dgm:t>
        <a:bodyPr/>
        <a:lstStyle/>
        <a:p>
          <a:endParaRPr lang="en-US"/>
        </a:p>
      </dgm:t>
    </dgm:pt>
    <dgm:pt modelId="{27B19365-26B0-43BC-ACFB-96AD62882880}">
      <dgm:prSet/>
      <dgm:spPr/>
      <dgm:t>
        <a:bodyPr/>
        <a:lstStyle/>
        <a:p>
          <a:r>
            <a:rPr lang="en-US" b="0" i="0" dirty="0"/>
            <a:t>Court preparation </a:t>
          </a:r>
          <a:endParaRPr lang="en-US" dirty="0"/>
        </a:p>
      </dgm:t>
    </dgm:pt>
    <dgm:pt modelId="{7B4603EE-9C9E-40B2-B4A1-AC8D12E5F2C8}" type="parTrans" cxnId="{69CA1D98-6361-4A13-914E-593A4A7EAC6D}">
      <dgm:prSet/>
      <dgm:spPr/>
      <dgm:t>
        <a:bodyPr/>
        <a:lstStyle/>
        <a:p>
          <a:endParaRPr lang="en-US"/>
        </a:p>
      </dgm:t>
    </dgm:pt>
    <dgm:pt modelId="{B192296E-2F34-40BE-B511-2FF146FAC097}" type="sibTrans" cxnId="{69CA1D98-6361-4A13-914E-593A4A7EAC6D}">
      <dgm:prSet/>
      <dgm:spPr/>
      <dgm:t>
        <a:bodyPr/>
        <a:lstStyle/>
        <a:p>
          <a:endParaRPr lang="en-US"/>
        </a:p>
      </dgm:t>
    </dgm:pt>
    <dgm:pt modelId="{21522EB3-56C4-48A6-AEF8-4F174AB3C115}">
      <dgm:prSet/>
      <dgm:spPr/>
      <dgm:t>
        <a:bodyPr/>
        <a:lstStyle/>
        <a:p>
          <a:r>
            <a:rPr lang="en-US" b="0" i="0" dirty="0"/>
            <a:t>Legal and trial strategy </a:t>
          </a:r>
          <a:endParaRPr lang="en-US" dirty="0"/>
        </a:p>
      </dgm:t>
    </dgm:pt>
    <dgm:pt modelId="{C8401715-F27C-4EB4-BFBF-FCDFAACD0110}" type="parTrans" cxnId="{D8501013-4D4D-434C-AA8E-A99AE72B6A98}">
      <dgm:prSet/>
      <dgm:spPr/>
      <dgm:t>
        <a:bodyPr/>
        <a:lstStyle/>
        <a:p>
          <a:endParaRPr lang="en-US"/>
        </a:p>
      </dgm:t>
    </dgm:pt>
    <dgm:pt modelId="{4C514758-A44F-4C99-930F-D0C2C6547655}" type="sibTrans" cxnId="{D8501013-4D4D-434C-AA8E-A99AE72B6A98}">
      <dgm:prSet/>
      <dgm:spPr/>
      <dgm:t>
        <a:bodyPr/>
        <a:lstStyle/>
        <a:p>
          <a:endParaRPr lang="en-US"/>
        </a:p>
      </dgm:t>
    </dgm:pt>
    <dgm:pt modelId="{11138063-FB4B-4966-B3D5-C94A0A6E9948}">
      <dgm:prSet/>
      <dgm:spPr/>
      <dgm:t>
        <a:bodyPr/>
        <a:lstStyle/>
        <a:p>
          <a:r>
            <a:rPr lang="en-US" dirty="0"/>
            <a:t>Impact of client’s actions</a:t>
          </a:r>
        </a:p>
      </dgm:t>
    </dgm:pt>
    <dgm:pt modelId="{55ADD181-E333-4E02-86B8-F5777FCAF260}" type="parTrans" cxnId="{63E2922B-E2C1-40DC-A6A6-29D85D1530E7}">
      <dgm:prSet/>
      <dgm:spPr/>
      <dgm:t>
        <a:bodyPr/>
        <a:lstStyle/>
        <a:p>
          <a:endParaRPr lang="en-US"/>
        </a:p>
      </dgm:t>
    </dgm:pt>
    <dgm:pt modelId="{70222065-86D4-4F39-8E78-D5024AFE4284}" type="sibTrans" cxnId="{63E2922B-E2C1-40DC-A6A6-29D85D1530E7}">
      <dgm:prSet/>
      <dgm:spPr/>
      <dgm:t>
        <a:bodyPr/>
        <a:lstStyle/>
        <a:p>
          <a:endParaRPr lang="en-US"/>
        </a:p>
      </dgm:t>
    </dgm:pt>
    <dgm:pt modelId="{F3301810-5ADA-4C92-AE1E-0CD0FAE99D1F}" type="pres">
      <dgm:prSet presAssocID="{9EBEB142-B865-4A19-A3EF-077FCAE3143B}" presName="linear" presStyleCnt="0">
        <dgm:presLayoutVars>
          <dgm:dir/>
          <dgm:animLvl val="lvl"/>
          <dgm:resizeHandles val="exact"/>
        </dgm:presLayoutVars>
      </dgm:prSet>
      <dgm:spPr/>
    </dgm:pt>
    <dgm:pt modelId="{F7D5CD0D-2F1B-4DDD-8374-35CA265EBBAC}" type="pres">
      <dgm:prSet presAssocID="{032343F5-3E82-402E-8978-5DF8A2C81D43}" presName="parentLin" presStyleCnt="0"/>
      <dgm:spPr/>
    </dgm:pt>
    <dgm:pt modelId="{E3E68668-1B7B-491D-93FE-1AFC1978F25D}" type="pres">
      <dgm:prSet presAssocID="{032343F5-3E82-402E-8978-5DF8A2C81D43}" presName="parentLeftMargin" presStyleLbl="node1" presStyleIdx="0" presStyleCnt="2"/>
      <dgm:spPr/>
    </dgm:pt>
    <dgm:pt modelId="{14F6A2BE-A11E-43D0-B7F8-7C5611829127}" type="pres">
      <dgm:prSet presAssocID="{032343F5-3E82-402E-8978-5DF8A2C81D43}" presName="parentText" presStyleLbl="node1" presStyleIdx="0" presStyleCnt="2">
        <dgm:presLayoutVars>
          <dgm:chMax val="0"/>
          <dgm:bulletEnabled val="1"/>
        </dgm:presLayoutVars>
      </dgm:prSet>
      <dgm:spPr/>
    </dgm:pt>
    <dgm:pt modelId="{CC216153-3A99-4389-8EE0-C5601E317D08}" type="pres">
      <dgm:prSet presAssocID="{032343F5-3E82-402E-8978-5DF8A2C81D43}" presName="negativeSpace" presStyleCnt="0"/>
      <dgm:spPr/>
    </dgm:pt>
    <dgm:pt modelId="{891AC0CC-7627-43FD-B423-529093D3DA37}" type="pres">
      <dgm:prSet presAssocID="{032343F5-3E82-402E-8978-5DF8A2C81D43}" presName="childText" presStyleLbl="conFgAcc1" presStyleIdx="0" presStyleCnt="2">
        <dgm:presLayoutVars>
          <dgm:bulletEnabled val="1"/>
        </dgm:presLayoutVars>
      </dgm:prSet>
      <dgm:spPr/>
    </dgm:pt>
    <dgm:pt modelId="{00F90A3F-D5CC-4199-A690-6ADD5F5410FE}" type="pres">
      <dgm:prSet presAssocID="{18D3AF49-E9D0-46BB-93F3-F62FB20A64EA}" presName="spaceBetweenRectangles" presStyleCnt="0"/>
      <dgm:spPr/>
    </dgm:pt>
    <dgm:pt modelId="{472B4AFE-8197-4AA1-8B8F-65C0DADC32AD}" type="pres">
      <dgm:prSet presAssocID="{B4A96923-05E8-495F-8F6A-8D0186674201}" presName="parentLin" presStyleCnt="0"/>
      <dgm:spPr/>
    </dgm:pt>
    <dgm:pt modelId="{CE6510B8-6B34-41FE-90A9-EDC7539F4C30}" type="pres">
      <dgm:prSet presAssocID="{B4A96923-05E8-495F-8F6A-8D0186674201}" presName="parentLeftMargin" presStyleLbl="node1" presStyleIdx="0" presStyleCnt="2"/>
      <dgm:spPr/>
    </dgm:pt>
    <dgm:pt modelId="{00098723-3CEE-4878-84EE-19A09A2DF5AA}" type="pres">
      <dgm:prSet presAssocID="{B4A96923-05E8-495F-8F6A-8D0186674201}" presName="parentText" presStyleLbl="node1" presStyleIdx="1" presStyleCnt="2">
        <dgm:presLayoutVars>
          <dgm:chMax val="0"/>
          <dgm:bulletEnabled val="1"/>
        </dgm:presLayoutVars>
      </dgm:prSet>
      <dgm:spPr/>
    </dgm:pt>
    <dgm:pt modelId="{EFE05622-C9D7-41D9-BCFF-E28130E33627}" type="pres">
      <dgm:prSet presAssocID="{B4A96923-05E8-495F-8F6A-8D0186674201}" presName="negativeSpace" presStyleCnt="0"/>
      <dgm:spPr/>
    </dgm:pt>
    <dgm:pt modelId="{07ED15A2-9C38-425C-B42D-07D85F640FF7}" type="pres">
      <dgm:prSet presAssocID="{B4A96923-05E8-495F-8F6A-8D0186674201}" presName="childText" presStyleLbl="conFgAcc1" presStyleIdx="1" presStyleCnt="2">
        <dgm:presLayoutVars>
          <dgm:bulletEnabled val="1"/>
        </dgm:presLayoutVars>
      </dgm:prSet>
      <dgm:spPr/>
    </dgm:pt>
  </dgm:ptLst>
  <dgm:cxnLst>
    <dgm:cxn modelId="{15DB4A02-02C0-4FAB-85E7-858EA5F09FA7}" type="presOf" srcId="{9EBEB142-B865-4A19-A3EF-077FCAE3143B}" destId="{F3301810-5ADA-4C92-AE1E-0CD0FAE99D1F}" srcOrd="0" destOrd="0" presId="urn:microsoft.com/office/officeart/2005/8/layout/list1"/>
    <dgm:cxn modelId="{A920AB0B-26FE-4FF1-A75E-8763AE71C2E3}" srcId="{032343F5-3E82-402E-8978-5DF8A2C81D43}" destId="{1A63BEEF-6E95-49E8-BF57-B4B168AF0498}" srcOrd="1" destOrd="0" parTransId="{1074A2BA-9132-477B-BFEA-A7C48D681D17}" sibTransId="{7E84705A-DB2C-4AEA-86ED-5BD6DA0D287F}"/>
    <dgm:cxn modelId="{3AA6D90D-A47D-4B4A-BBB5-E07E54C2F00E}" srcId="{032343F5-3E82-402E-8978-5DF8A2C81D43}" destId="{CE460502-973E-485A-939E-68EAE86A790C}" srcOrd="0" destOrd="0" parTransId="{BD00D1F9-CD5F-46C6-9280-F751E0507F5A}" sibTransId="{3756A1D8-71A6-4D40-BA6F-0A8D82B8AA4A}"/>
    <dgm:cxn modelId="{E2540410-9CD2-4537-8483-CE41A0D43EFD}" srcId="{9EBEB142-B865-4A19-A3EF-077FCAE3143B}" destId="{032343F5-3E82-402E-8978-5DF8A2C81D43}" srcOrd="0" destOrd="0" parTransId="{7B37370A-7E76-488E-A20A-BBD294E4A1F0}" sibTransId="{18D3AF49-E9D0-46BB-93F3-F62FB20A64EA}"/>
    <dgm:cxn modelId="{D8501013-4D4D-434C-AA8E-A99AE72B6A98}" srcId="{B4A96923-05E8-495F-8F6A-8D0186674201}" destId="{21522EB3-56C4-48A6-AEF8-4F174AB3C115}" srcOrd="2" destOrd="0" parTransId="{C8401715-F27C-4EB4-BFBF-FCDFAACD0110}" sibTransId="{4C514758-A44F-4C99-930F-D0C2C6547655}"/>
    <dgm:cxn modelId="{B09F8A13-CC0C-4847-8CC9-7B14B32FF5F4}" type="presOf" srcId="{043E59AB-9F26-40BF-8E21-25C6AD0C04FA}" destId="{891AC0CC-7627-43FD-B423-529093D3DA37}" srcOrd="0" destOrd="3" presId="urn:microsoft.com/office/officeart/2005/8/layout/list1"/>
    <dgm:cxn modelId="{1BC52B15-082E-4187-8CDC-F57CC361E1A4}" srcId="{9EBEB142-B865-4A19-A3EF-077FCAE3143B}" destId="{B4A96923-05E8-495F-8F6A-8D0186674201}" srcOrd="1" destOrd="0" parTransId="{298F99D8-1022-46E1-8011-6A72A381B4E8}" sibTransId="{A55FB39A-1712-4624-B946-997790272568}"/>
    <dgm:cxn modelId="{54A73727-3DC9-448F-9C8F-14332A21F9B8}" type="presOf" srcId="{032343F5-3E82-402E-8978-5DF8A2C81D43}" destId="{14F6A2BE-A11E-43D0-B7F8-7C5611829127}" srcOrd="1" destOrd="0" presId="urn:microsoft.com/office/officeart/2005/8/layout/list1"/>
    <dgm:cxn modelId="{63E2922B-E2C1-40DC-A6A6-29D85D1530E7}" srcId="{B4A96923-05E8-495F-8F6A-8D0186674201}" destId="{11138063-FB4B-4966-B3D5-C94A0A6E9948}" srcOrd="1" destOrd="0" parTransId="{55ADD181-E333-4E02-86B8-F5777FCAF260}" sibTransId="{70222065-86D4-4F39-8E78-D5024AFE4284}"/>
    <dgm:cxn modelId="{4EC2474A-DCAB-4E9D-9312-28CB6A59AD24}" type="presOf" srcId="{1A63BEEF-6E95-49E8-BF57-B4B168AF0498}" destId="{891AC0CC-7627-43FD-B423-529093D3DA37}" srcOrd="0" destOrd="1" presId="urn:microsoft.com/office/officeart/2005/8/layout/list1"/>
    <dgm:cxn modelId="{72FB8750-3ECF-4D3F-B968-2D1F3724FC79}" type="presOf" srcId="{032343F5-3E82-402E-8978-5DF8A2C81D43}" destId="{E3E68668-1B7B-491D-93FE-1AFC1978F25D}" srcOrd="0" destOrd="0" presId="urn:microsoft.com/office/officeart/2005/8/layout/list1"/>
    <dgm:cxn modelId="{9CB0F576-B99F-4BDA-B951-95B1571E7B75}" type="presOf" srcId="{B4A96923-05E8-495F-8F6A-8D0186674201}" destId="{CE6510B8-6B34-41FE-90A9-EDC7539F4C30}" srcOrd="0" destOrd="0" presId="urn:microsoft.com/office/officeart/2005/8/layout/list1"/>
    <dgm:cxn modelId="{A239FE80-5C53-4653-94C2-5D7FA677E34D}" type="presOf" srcId="{27B19365-26B0-43BC-ACFB-96AD62882880}" destId="{07ED15A2-9C38-425C-B42D-07D85F640FF7}" srcOrd="0" destOrd="0" presId="urn:microsoft.com/office/officeart/2005/8/layout/list1"/>
    <dgm:cxn modelId="{E1974086-1870-4D60-8FF1-23FF590920A7}" type="presOf" srcId="{CE460502-973E-485A-939E-68EAE86A790C}" destId="{891AC0CC-7627-43FD-B423-529093D3DA37}" srcOrd="0" destOrd="0" presId="urn:microsoft.com/office/officeart/2005/8/layout/list1"/>
    <dgm:cxn modelId="{69CA1D98-6361-4A13-914E-593A4A7EAC6D}" srcId="{B4A96923-05E8-495F-8F6A-8D0186674201}" destId="{27B19365-26B0-43BC-ACFB-96AD62882880}" srcOrd="0" destOrd="0" parTransId="{7B4603EE-9C9E-40B2-B4A1-AC8D12E5F2C8}" sibTransId="{B192296E-2F34-40BE-B511-2FF146FAC097}"/>
    <dgm:cxn modelId="{7F6963AE-33AE-46B3-B280-AF33F93E2FE9}" type="presOf" srcId="{21522EB3-56C4-48A6-AEF8-4F174AB3C115}" destId="{07ED15A2-9C38-425C-B42D-07D85F640FF7}" srcOrd="0" destOrd="2" presId="urn:microsoft.com/office/officeart/2005/8/layout/list1"/>
    <dgm:cxn modelId="{1AAA92C1-CAFE-48E3-8DD0-56C0A3193362}" type="presOf" srcId="{B4A96923-05E8-495F-8F6A-8D0186674201}" destId="{00098723-3CEE-4878-84EE-19A09A2DF5AA}" srcOrd="1" destOrd="0" presId="urn:microsoft.com/office/officeart/2005/8/layout/list1"/>
    <dgm:cxn modelId="{21AE01D0-FE66-410D-9E29-8023AFDCF518}" srcId="{032343F5-3E82-402E-8978-5DF8A2C81D43}" destId="{97266942-8B91-42D9-AA52-8E911E353D8B}" srcOrd="4" destOrd="0" parTransId="{262E3FE8-D8AD-46DC-885C-46594367A5F7}" sibTransId="{62E3D288-F8F5-48D5-9717-B82032D5BA78}"/>
    <dgm:cxn modelId="{ECB4C1D7-1205-4900-B16F-A39D34B4418A}" type="presOf" srcId="{11138063-FB4B-4966-B3D5-C94A0A6E9948}" destId="{07ED15A2-9C38-425C-B42D-07D85F640FF7}" srcOrd="0" destOrd="1" presId="urn:microsoft.com/office/officeart/2005/8/layout/list1"/>
    <dgm:cxn modelId="{F5B4C6DB-C7B7-47A2-9090-CBC37151D719}" srcId="{032343F5-3E82-402E-8978-5DF8A2C81D43}" destId="{D9C7DE7F-8CF4-49AB-BACC-D96564724EDC}" srcOrd="2" destOrd="0" parTransId="{D358918A-3F84-4B2E-BDA8-436B6F06F6A4}" sibTransId="{9574B2BF-A0D5-4864-B307-3ABDD3FE8C16}"/>
    <dgm:cxn modelId="{9F9147F5-670E-4B49-A97D-47807F1E85F2}" type="presOf" srcId="{D9C7DE7F-8CF4-49AB-BACC-D96564724EDC}" destId="{891AC0CC-7627-43FD-B423-529093D3DA37}" srcOrd="0" destOrd="2" presId="urn:microsoft.com/office/officeart/2005/8/layout/list1"/>
    <dgm:cxn modelId="{796FE1F5-1051-475B-9615-1143392AFBE4}" type="presOf" srcId="{97266942-8B91-42D9-AA52-8E911E353D8B}" destId="{891AC0CC-7627-43FD-B423-529093D3DA37}" srcOrd="0" destOrd="4" presId="urn:microsoft.com/office/officeart/2005/8/layout/list1"/>
    <dgm:cxn modelId="{42C7F0FD-8B02-4F4F-8C1F-F2A8EA96E77B}" srcId="{032343F5-3E82-402E-8978-5DF8A2C81D43}" destId="{043E59AB-9F26-40BF-8E21-25C6AD0C04FA}" srcOrd="3" destOrd="0" parTransId="{BA44FC44-4AE9-489D-8986-56BDB1126927}" sibTransId="{57ABBF0B-C4A8-4AF7-88D9-4AD0A1699E1D}"/>
    <dgm:cxn modelId="{A578E5FA-964A-4B5A-837A-E45D0FDC4159}" type="presParOf" srcId="{F3301810-5ADA-4C92-AE1E-0CD0FAE99D1F}" destId="{F7D5CD0D-2F1B-4DDD-8374-35CA265EBBAC}" srcOrd="0" destOrd="0" presId="urn:microsoft.com/office/officeart/2005/8/layout/list1"/>
    <dgm:cxn modelId="{744D392F-9476-402D-945F-26795CBBF098}" type="presParOf" srcId="{F7D5CD0D-2F1B-4DDD-8374-35CA265EBBAC}" destId="{E3E68668-1B7B-491D-93FE-1AFC1978F25D}" srcOrd="0" destOrd="0" presId="urn:microsoft.com/office/officeart/2005/8/layout/list1"/>
    <dgm:cxn modelId="{42D284D1-C00E-4F17-9A02-F5B4FCD1253C}" type="presParOf" srcId="{F7D5CD0D-2F1B-4DDD-8374-35CA265EBBAC}" destId="{14F6A2BE-A11E-43D0-B7F8-7C5611829127}" srcOrd="1" destOrd="0" presId="urn:microsoft.com/office/officeart/2005/8/layout/list1"/>
    <dgm:cxn modelId="{DC268266-B8E3-490F-82E3-1093A772710E}" type="presParOf" srcId="{F3301810-5ADA-4C92-AE1E-0CD0FAE99D1F}" destId="{CC216153-3A99-4389-8EE0-C5601E317D08}" srcOrd="1" destOrd="0" presId="urn:microsoft.com/office/officeart/2005/8/layout/list1"/>
    <dgm:cxn modelId="{8A80EECC-6FBE-4CB3-AE3C-C4C90CE46654}" type="presParOf" srcId="{F3301810-5ADA-4C92-AE1E-0CD0FAE99D1F}" destId="{891AC0CC-7627-43FD-B423-529093D3DA37}" srcOrd="2" destOrd="0" presId="urn:microsoft.com/office/officeart/2005/8/layout/list1"/>
    <dgm:cxn modelId="{7AD946DD-7C13-4C26-A360-D6FBD60466D2}" type="presParOf" srcId="{F3301810-5ADA-4C92-AE1E-0CD0FAE99D1F}" destId="{00F90A3F-D5CC-4199-A690-6ADD5F5410FE}" srcOrd="3" destOrd="0" presId="urn:microsoft.com/office/officeart/2005/8/layout/list1"/>
    <dgm:cxn modelId="{05D76511-547D-4F5B-AD17-DE1CB8794364}" type="presParOf" srcId="{F3301810-5ADA-4C92-AE1E-0CD0FAE99D1F}" destId="{472B4AFE-8197-4AA1-8B8F-65C0DADC32AD}" srcOrd="4" destOrd="0" presId="urn:microsoft.com/office/officeart/2005/8/layout/list1"/>
    <dgm:cxn modelId="{045C1508-37F5-4077-B33C-DA3A879A452B}" type="presParOf" srcId="{472B4AFE-8197-4AA1-8B8F-65C0DADC32AD}" destId="{CE6510B8-6B34-41FE-90A9-EDC7539F4C30}" srcOrd="0" destOrd="0" presId="urn:microsoft.com/office/officeart/2005/8/layout/list1"/>
    <dgm:cxn modelId="{8A670690-6C4C-40BD-A68C-58EFB176C56B}" type="presParOf" srcId="{472B4AFE-8197-4AA1-8B8F-65C0DADC32AD}" destId="{00098723-3CEE-4878-84EE-19A09A2DF5AA}" srcOrd="1" destOrd="0" presId="urn:microsoft.com/office/officeart/2005/8/layout/list1"/>
    <dgm:cxn modelId="{23A84197-88FB-4C5E-A85E-92DD53C8BFF2}" type="presParOf" srcId="{F3301810-5ADA-4C92-AE1E-0CD0FAE99D1F}" destId="{EFE05622-C9D7-41D9-BCFF-E28130E33627}" srcOrd="5" destOrd="0" presId="urn:microsoft.com/office/officeart/2005/8/layout/list1"/>
    <dgm:cxn modelId="{E91EC688-A8BB-4A01-8BB6-72E3C4E7DCC1}" type="presParOf" srcId="{F3301810-5ADA-4C92-AE1E-0CD0FAE99D1F}" destId="{07ED15A2-9C38-425C-B42D-07D85F640FF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07AF0C-EFA9-4C57-9EB0-ACD2A9C9C06F}"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CDB48E0-6E66-40C5-8F9D-CF1E2FA00233}">
      <dgm:prSet custT="1"/>
      <dgm:spPr/>
      <dgm:t>
        <a:bodyPr/>
        <a:lstStyle/>
        <a:p>
          <a:r>
            <a:rPr lang="en-US" sz="2000" b="1" i="0" dirty="0"/>
            <a:t>Federal and state:</a:t>
          </a:r>
          <a:endParaRPr lang="en-US" sz="2000" b="1" dirty="0"/>
        </a:p>
      </dgm:t>
    </dgm:pt>
    <dgm:pt modelId="{91085D78-C822-4F41-8A67-09CED41D69AE}" type="parTrans" cxnId="{809BF840-38AF-4068-9EA9-3F7DE3BE4758}">
      <dgm:prSet/>
      <dgm:spPr/>
      <dgm:t>
        <a:bodyPr/>
        <a:lstStyle/>
        <a:p>
          <a:endParaRPr lang="en-US"/>
        </a:p>
      </dgm:t>
    </dgm:pt>
    <dgm:pt modelId="{52389EDD-04FE-4C98-9E86-4F28111B214B}" type="sibTrans" cxnId="{809BF840-38AF-4068-9EA9-3F7DE3BE4758}">
      <dgm:prSet/>
      <dgm:spPr/>
      <dgm:t>
        <a:bodyPr/>
        <a:lstStyle/>
        <a:p>
          <a:endParaRPr lang="en-US"/>
        </a:p>
      </dgm:t>
    </dgm:pt>
    <dgm:pt modelId="{12294AC4-81BD-42F0-A707-F6B408F0C430}">
      <dgm:prSet/>
      <dgm:spPr/>
      <dgm:t>
        <a:bodyPr/>
        <a:lstStyle/>
        <a:p>
          <a:r>
            <a:rPr lang="en-US" b="0" i="0" dirty="0"/>
            <a:t>Statute</a:t>
          </a:r>
          <a:endParaRPr lang="en-US" dirty="0"/>
        </a:p>
      </dgm:t>
    </dgm:pt>
    <dgm:pt modelId="{FACB3821-D756-44DB-BEFF-77F24ADD40B5}" type="parTrans" cxnId="{13197C87-3300-4E07-88D3-2D53A86A8EA8}">
      <dgm:prSet/>
      <dgm:spPr/>
      <dgm:t>
        <a:bodyPr/>
        <a:lstStyle/>
        <a:p>
          <a:endParaRPr lang="en-US"/>
        </a:p>
      </dgm:t>
    </dgm:pt>
    <dgm:pt modelId="{ED25D5A1-3D5C-478F-B2EF-3C93D6554872}" type="sibTrans" cxnId="{13197C87-3300-4E07-88D3-2D53A86A8EA8}">
      <dgm:prSet/>
      <dgm:spPr/>
      <dgm:t>
        <a:bodyPr/>
        <a:lstStyle/>
        <a:p>
          <a:endParaRPr lang="en-US"/>
        </a:p>
      </dgm:t>
    </dgm:pt>
    <dgm:pt modelId="{C127AFC7-A884-441C-9C2E-B7DD4C2C8999}">
      <dgm:prSet/>
      <dgm:spPr/>
      <dgm:t>
        <a:bodyPr/>
        <a:lstStyle/>
        <a:p>
          <a:r>
            <a:rPr lang="en-US" b="0" i="0" dirty="0"/>
            <a:t>Administrative code/regulations</a:t>
          </a:r>
          <a:endParaRPr lang="en-US" dirty="0"/>
        </a:p>
      </dgm:t>
    </dgm:pt>
    <dgm:pt modelId="{00AF9AC3-B156-4236-8374-72B04E7B442A}" type="parTrans" cxnId="{3A9E5F93-E695-4F87-B84F-EE9A5D3DDEFD}">
      <dgm:prSet/>
      <dgm:spPr/>
      <dgm:t>
        <a:bodyPr/>
        <a:lstStyle/>
        <a:p>
          <a:endParaRPr lang="en-US"/>
        </a:p>
      </dgm:t>
    </dgm:pt>
    <dgm:pt modelId="{4E649952-3A22-4EAF-9859-8972DB49DC84}" type="sibTrans" cxnId="{3A9E5F93-E695-4F87-B84F-EE9A5D3DDEFD}">
      <dgm:prSet/>
      <dgm:spPr/>
      <dgm:t>
        <a:bodyPr/>
        <a:lstStyle/>
        <a:p>
          <a:endParaRPr lang="en-US"/>
        </a:p>
      </dgm:t>
    </dgm:pt>
    <dgm:pt modelId="{B04F7037-2447-4044-97FD-1C8A05B4E2AE}">
      <dgm:prSet/>
      <dgm:spPr/>
      <dgm:t>
        <a:bodyPr/>
        <a:lstStyle/>
        <a:p>
          <a:r>
            <a:rPr lang="en-US" b="0" i="0" dirty="0"/>
            <a:t>Case law</a:t>
          </a:r>
          <a:endParaRPr lang="en-US" dirty="0"/>
        </a:p>
      </dgm:t>
    </dgm:pt>
    <dgm:pt modelId="{50C045AB-EE79-4E66-849B-0C3C4E912820}" type="parTrans" cxnId="{01E1CFF0-C44C-4DB0-AB91-8C3ED39A4720}">
      <dgm:prSet/>
      <dgm:spPr/>
      <dgm:t>
        <a:bodyPr/>
        <a:lstStyle/>
        <a:p>
          <a:endParaRPr lang="en-US"/>
        </a:p>
      </dgm:t>
    </dgm:pt>
    <dgm:pt modelId="{869027BA-A833-46C8-B2BC-E253ACE2EE5F}" type="sibTrans" cxnId="{01E1CFF0-C44C-4DB0-AB91-8C3ED39A4720}">
      <dgm:prSet/>
      <dgm:spPr/>
      <dgm:t>
        <a:bodyPr/>
        <a:lstStyle/>
        <a:p>
          <a:endParaRPr lang="en-US"/>
        </a:p>
      </dgm:t>
    </dgm:pt>
    <dgm:pt modelId="{EE888E49-D51A-4C51-BB35-15EB68156342}">
      <dgm:prSet/>
      <dgm:spPr/>
      <dgm:t>
        <a:bodyPr/>
        <a:lstStyle/>
        <a:p>
          <a:r>
            <a:rPr lang="en-US" b="0" i="0" dirty="0"/>
            <a:t>Court rules</a:t>
          </a:r>
          <a:endParaRPr lang="en-US" dirty="0"/>
        </a:p>
      </dgm:t>
    </dgm:pt>
    <dgm:pt modelId="{71402A81-452D-4FBE-909A-B4B01F1A2729}" type="parTrans" cxnId="{CEAC657B-9A12-4839-8421-0C8C022BF197}">
      <dgm:prSet/>
      <dgm:spPr/>
      <dgm:t>
        <a:bodyPr/>
        <a:lstStyle/>
        <a:p>
          <a:endParaRPr lang="en-US"/>
        </a:p>
      </dgm:t>
    </dgm:pt>
    <dgm:pt modelId="{EF28006D-69CE-4068-BD04-F89068DA1A00}" type="sibTrans" cxnId="{CEAC657B-9A12-4839-8421-0C8C022BF197}">
      <dgm:prSet/>
      <dgm:spPr/>
      <dgm:t>
        <a:bodyPr/>
        <a:lstStyle/>
        <a:p>
          <a:endParaRPr lang="en-US"/>
        </a:p>
      </dgm:t>
    </dgm:pt>
    <dgm:pt modelId="{B97268A1-D5AC-4706-8A14-1CF0B736D024}">
      <dgm:prSet/>
      <dgm:spPr/>
      <dgm:t>
        <a:bodyPr/>
        <a:lstStyle/>
        <a:p>
          <a:r>
            <a:rPr lang="en-US" b="0" i="0" dirty="0"/>
            <a:t>Agency policies</a:t>
          </a:r>
          <a:endParaRPr lang="en-US" dirty="0"/>
        </a:p>
      </dgm:t>
    </dgm:pt>
    <dgm:pt modelId="{9BB28A60-FAD4-4808-8361-612E73057D14}" type="parTrans" cxnId="{0382F86C-8A66-471D-9C2F-047DF4D19B70}">
      <dgm:prSet/>
      <dgm:spPr/>
      <dgm:t>
        <a:bodyPr/>
        <a:lstStyle/>
        <a:p>
          <a:endParaRPr lang="en-US"/>
        </a:p>
      </dgm:t>
    </dgm:pt>
    <dgm:pt modelId="{75448AB1-EA4D-4A2F-A8FF-1412EF62560A}" type="sibTrans" cxnId="{0382F86C-8A66-471D-9C2F-047DF4D19B70}">
      <dgm:prSet/>
      <dgm:spPr/>
      <dgm:t>
        <a:bodyPr/>
        <a:lstStyle/>
        <a:p>
          <a:endParaRPr lang="en-US"/>
        </a:p>
      </dgm:t>
    </dgm:pt>
    <dgm:pt modelId="{C76B54B6-1882-4600-9F57-2B5712101FFA}" type="pres">
      <dgm:prSet presAssocID="{DD07AF0C-EFA9-4C57-9EB0-ACD2A9C9C06F}" presName="linear" presStyleCnt="0">
        <dgm:presLayoutVars>
          <dgm:dir/>
          <dgm:animLvl val="lvl"/>
          <dgm:resizeHandles val="exact"/>
        </dgm:presLayoutVars>
      </dgm:prSet>
      <dgm:spPr/>
    </dgm:pt>
    <dgm:pt modelId="{5B122BED-4817-4B0C-8C01-E708CE6B398D}" type="pres">
      <dgm:prSet presAssocID="{1CDB48E0-6E66-40C5-8F9D-CF1E2FA00233}" presName="parentLin" presStyleCnt="0"/>
      <dgm:spPr/>
    </dgm:pt>
    <dgm:pt modelId="{CD0C98F1-BE80-459F-9C59-BB4B486E6130}" type="pres">
      <dgm:prSet presAssocID="{1CDB48E0-6E66-40C5-8F9D-CF1E2FA00233}" presName="parentLeftMargin" presStyleLbl="node1" presStyleIdx="0" presStyleCnt="1"/>
      <dgm:spPr/>
    </dgm:pt>
    <dgm:pt modelId="{A6F1BC71-4504-4FEA-9271-6DB467E198B4}" type="pres">
      <dgm:prSet presAssocID="{1CDB48E0-6E66-40C5-8F9D-CF1E2FA00233}" presName="parentText" presStyleLbl="node1" presStyleIdx="0" presStyleCnt="1">
        <dgm:presLayoutVars>
          <dgm:chMax val="0"/>
          <dgm:bulletEnabled val="1"/>
        </dgm:presLayoutVars>
      </dgm:prSet>
      <dgm:spPr/>
    </dgm:pt>
    <dgm:pt modelId="{EC81248E-AFC8-45CE-AA27-0D8FCA405E49}" type="pres">
      <dgm:prSet presAssocID="{1CDB48E0-6E66-40C5-8F9D-CF1E2FA00233}" presName="negativeSpace" presStyleCnt="0"/>
      <dgm:spPr/>
    </dgm:pt>
    <dgm:pt modelId="{E8883E76-0616-48E1-A7C0-3AD51540C687}" type="pres">
      <dgm:prSet presAssocID="{1CDB48E0-6E66-40C5-8F9D-CF1E2FA00233}" presName="childText" presStyleLbl="conFgAcc1" presStyleIdx="0" presStyleCnt="1">
        <dgm:presLayoutVars>
          <dgm:bulletEnabled val="1"/>
        </dgm:presLayoutVars>
      </dgm:prSet>
      <dgm:spPr/>
    </dgm:pt>
  </dgm:ptLst>
  <dgm:cxnLst>
    <dgm:cxn modelId="{18466610-DC95-4F01-B9FC-88E37A1D84BE}" type="presOf" srcId="{12294AC4-81BD-42F0-A707-F6B408F0C430}" destId="{E8883E76-0616-48E1-A7C0-3AD51540C687}" srcOrd="0" destOrd="0" presId="urn:microsoft.com/office/officeart/2005/8/layout/list1"/>
    <dgm:cxn modelId="{157B8537-3FAC-400D-927D-699D1292C5F3}" type="presOf" srcId="{1CDB48E0-6E66-40C5-8F9D-CF1E2FA00233}" destId="{CD0C98F1-BE80-459F-9C59-BB4B486E6130}" srcOrd="0" destOrd="0" presId="urn:microsoft.com/office/officeart/2005/8/layout/list1"/>
    <dgm:cxn modelId="{809BF840-38AF-4068-9EA9-3F7DE3BE4758}" srcId="{DD07AF0C-EFA9-4C57-9EB0-ACD2A9C9C06F}" destId="{1CDB48E0-6E66-40C5-8F9D-CF1E2FA00233}" srcOrd="0" destOrd="0" parTransId="{91085D78-C822-4F41-8A67-09CED41D69AE}" sibTransId="{52389EDD-04FE-4C98-9E86-4F28111B214B}"/>
    <dgm:cxn modelId="{0382F86C-8A66-471D-9C2F-047DF4D19B70}" srcId="{1CDB48E0-6E66-40C5-8F9D-CF1E2FA00233}" destId="{B97268A1-D5AC-4706-8A14-1CF0B736D024}" srcOrd="4" destOrd="0" parTransId="{9BB28A60-FAD4-4808-8361-612E73057D14}" sibTransId="{75448AB1-EA4D-4A2F-A8FF-1412EF62560A}"/>
    <dgm:cxn modelId="{31167972-BE28-4B15-BD90-9646A7F464EF}" type="presOf" srcId="{B04F7037-2447-4044-97FD-1C8A05B4E2AE}" destId="{E8883E76-0616-48E1-A7C0-3AD51540C687}" srcOrd="0" destOrd="2" presId="urn:microsoft.com/office/officeart/2005/8/layout/list1"/>
    <dgm:cxn modelId="{CEAC657B-9A12-4839-8421-0C8C022BF197}" srcId="{1CDB48E0-6E66-40C5-8F9D-CF1E2FA00233}" destId="{EE888E49-D51A-4C51-BB35-15EB68156342}" srcOrd="3" destOrd="0" parTransId="{71402A81-452D-4FBE-909A-B4B01F1A2729}" sibTransId="{EF28006D-69CE-4068-BD04-F89068DA1A00}"/>
    <dgm:cxn modelId="{634B3E85-DEE1-4BA4-82EF-1574AC95E2DD}" type="presOf" srcId="{1CDB48E0-6E66-40C5-8F9D-CF1E2FA00233}" destId="{A6F1BC71-4504-4FEA-9271-6DB467E198B4}" srcOrd="1" destOrd="0" presId="urn:microsoft.com/office/officeart/2005/8/layout/list1"/>
    <dgm:cxn modelId="{13197C87-3300-4E07-88D3-2D53A86A8EA8}" srcId="{1CDB48E0-6E66-40C5-8F9D-CF1E2FA00233}" destId="{12294AC4-81BD-42F0-A707-F6B408F0C430}" srcOrd="0" destOrd="0" parTransId="{FACB3821-D756-44DB-BEFF-77F24ADD40B5}" sibTransId="{ED25D5A1-3D5C-478F-B2EF-3C93D6554872}"/>
    <dgm:cxn modelId="{3A9E5F93-E695-4F87-B84F-EE9A5D3DDEFD}" srcId="{1CDB48E0-6E66-40C5-8F9D-CF1E2FA00233}" destId="{C127AFC7-A884-441C-9C2E-B7DD4C2C8999}" srcOrd="1" destOrd="0" parTransId="{00AF9AC3-B156-4236-8374-72B04E7B442A}" sibTransId="{4E649952-3A22-4EAF-9859-8972DB49DC84}"/>
    <dgm:cxn modelId="{A46C4DA2-500F-4DF1-93F0-09553D268977}" type="presOf" srcId="{EE888E49-D51A-4C51-BB35-15EB68156342}" destId="{E8883E76-0616-48E1-A7C0-3AD51540C687}" srcOrd="0" destOrd="3" presId="urn:microsoft.com/office/officeart/2005/8/layout/list1"/>
    <dgm:cxn modelId="{E39EEBA3-43FC-4369-8944-E2255026C613}" type="presOf" srcId="{B97268A1-D5AC-4706-8A14-1CF0B736D024}" destId="{E8883E76-0616-48E1-A7C0-3AD51540C687}" srcOrd="0" destOrd="4" presId="urn:microsoft.com/office/officeart/2005/8/layout/list1"/>
    <dgm:cxn modelId="{C8EBFBA8-5A9F-498B-80D3-0CBD0F6C3A0C}" type="presOf" srcId="{C127AFC7-A884-441C-9C2E-B7DD4C2C8999}" destId="{E8883E76-0616-48E1-A7C0-3AD51540C687}" srcOrd="0" destOrd="1" presId="urn:microsoft.com/office/officeart/2005/8/layout/list1"/>
    <dgm:cxn modelId="{701BEFCA-F96B-4DF6-A9C2-7BB75DBFE60A}" type="presOf" srcId="{DD07AF0C-EFA9-4C57-9EB0-ACD2A9C9C06F}" destId="{C76B54B6-1882-4600-9F57-2B5712101FFA}" srcOrd="0" destOrd="0" presId="urn:microsoft.com/office/officeart/2005/8/layout/list1"/>
    <dgm:cxn modelId="{01E1CFF0-C44C-4DB0-AB91-8C3ED39A4720}" srcId="{1CDB48E0-6E66-40C5-8F9D-CF1E2FA00233}" destId="{B04F7037-2447-4044-97FD-1C8A05B4E2AE}" srcOrd="2" destOrd="0" parTransId="{50C045AB-EE79-4E66-849B-0C3C4E912820}" sibTransId="{869027BA-A833-46C8-B2BC-E253ACE2EE5F}"/>
    <dgm:cxn modelId="{D6056076-D853-42F7-883B-BB1793E11CD3}" type="presParOf" srcId="{C76B54B6-1882-4600-9F57-2B5712101FFA}" destId="{5B122BED-4817-4B0C-8C01-E708CE6B398D}" srcOrd="0" destOrd="0" presId="urn:microsoft.com/office/officeart/2005/8/layout/list1"/>
    <dgm:cxn modelId="{6EA2098E-D25B-40A4-A6B0-52B9149C66EA}" type="presParOf" srcId="{5B122BED-4817-4B0C-8C01-E708CE6B398D}" destId="{CD0C98F1-BE80-459F-9C59-BB4B486E6130}" srcOrd="0" destOrd="0" presId="urn:microsoft.com/office/officeart/2005/8/layout/list1"/>
    <dgm:cxn modelId="{1EE6D30B-1A03-40FE-97EC-D0D6ABD9D27D}" type="presParOf" srcId="{5B122BED-4817-4B0C-8C01-E708CE6B398D}" destId="{A6F1BC71-4504-4FEA-9271-6DB467E198B4}" srcOrd="1" destOrd="0" presId="urn:microsoft.com/office/officeart/2005/8/layout/list1"/>
    <dgm:cxn modelId="{DA106274-25BF-427D-9D52-B28D1308338C}" type="presParOf" srcId="{C76B54B6-1882-4600-9F57-2B5712101FFA}" destId="{EC81248E-AFC8-45CE-AA27-0D8FCA405E49}" srcOrd="1" destOrd="0" presId="urn:microsoft.com/office/officeart/2005/8/layout/list1"/>
    <dgm:cxn modelId="{1374E06B-32CB-4410-8B7D-7D7B9B111AA7}" type="presParOf" srcId="{C76B54B6-1882-4600-9F57-2B5712101FFA}" destId="{E8883E76-0616-48E1-A7C0-3AD51540C68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8C18386-AA40-43A3-BCFB-88358BC231A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DAAF378-10B5-4EDD-AC76-FCE6D665A842}">
      <dgm:prSet custT="1"/>
      <dgm:spPr/>
      <dgm:t>
        <a:bodyPr/>
        <a:lstStyle/>
        <a:p>
          <a:pPr>
            <a:lnSpc>
              <a:spcPct val="100000"/>
            </a:lnSpc>
            <a:defRPr cap="all"/>
          </a:pPr>
          <a:r>
            <a:rPr lang="en-US" sz="2000" b="1" i="0" dirty="0">
              <a:solidFill>
                <a:schemeClr val="accent2"/>
              </a:solidFill>
            </a:rPr>
            <a:t>Delinquency</a:t>
          </a:r>
          <a:endParaRPr lang="en-US" sz="2000" b="1" dirty="0">
            <a:solidFill>
              <a:schemeClr val="accent2"/>
            </a:solidFill>
          </a:endParaRPr>
        </a:p>
      </dgm:t>
    </dgm:pt>
    <dgm:pt modelId="{F78CB38B-BB19-4A41-9A73-4B1B326AC2C5}" type="parTrans" cxnId="{91AA1B9F-753E-41C5-89E5-F2CCBB8BB941}">
      <dgm:prSet/>
      <dgm:spPr/>
      <dgm:t>
        <a:bodyPr/>
        <a:lstStyle/>
        <a:p>
          <a:endParaRPr lang="en-US"/>
        </a:p>
      </dgm:t>
    </dgm:pt>
    <dgm:pt modelId="{A13A73C9-9E0E-4FEB-92DC-434A2ECFFAFA}" type="sibTrans" cxnId="{91AA1B9F-753E-41C5-89E5-F2CCBB8BB941}">
      <dgm:prSet/>
      <dgm:spPr/>
      <dgm:t>
        <a:bodyPr/>
        <a:lstStyle/>
        <a:p>
          <a:endParaRPr lang="en-US"/>
        </a:p>
      </dgm:t>
    </dgm:pt>
    <dgm:pt modelId="{D5796B88-00DC-4F49-BBB2-8A20FB69DAF0}">
      <dgm:prSet custT="1"/>
      <dgm:spPr/>
      <dgm:t>
        <a:bodyPr/>
        <a:lstStyle/>
        <a:p>
          <a:pPr>
            <a:lnSpc>
              <a:spcPct val="100000"/>
            </a:lnSpc>
            <a:defRPr cap="all"/>
          </a:pPr>
          <a:r>
            <a:rPr lang="en-US" sz="2000" b="1" i="0" dirty="0">
              <a:solidFill>
                <a:schemeClr val="accent1"/>
              </a:solidFill>
            </a:rPr>
            <a:t>Public benefits</a:t>
          </a:r>
          <a:endParaRPr lang="en-US" sz="2000" b="1" dirty="0">
            <a:solidFill>
              <a:schemeClr val="accent1"/>
            </a:solidFill>
          </a:endParaRPr>
        </a:p>
      </dgm:t>
    </dgm:pt>
    <dgm:pt modelId="{ACB6539F-4AD6-4D60-A48A-4874C948E481}" type="parTrans" cxnId="{BE2A58EE-4EAC-4A36-B67E-D7043B279F19}">
      <dgm:prSet/>
      <dgm:spPr/>
      <dgm:t>
        <a:bodyPr/>
        <a:lstStyle/>
        <a:p>
          <a:endParaRPr lang="en-US"/>
        </a:p>
      </dgm:t>
    </dgm:pt>
    <dgm:pt modelId="{0A42B50D-8D78-4AAC-8F73-A6BD54DFB4B5}" type="sibTrans" cxnId="{BE2A58EE-4EAC-4A36-B67E-D7043B279F19}">
      <dgm:prSet/>
      <dgm:spPr/>
      <dgm:t>
        <a:bodyPr/>
        <a:lstStyle/>
        <a:p>
          <a:endParaRPr lang="en-US"/>
        </a:p>
      </dgm:t>
    </dgm:pt>
    <dgm:pt modelId="{46018FCA-66FF-4ACB-A1CF-4FD7ABE5BA9F}">
      <dgm:prSet custT="1"/>
      <dgm:spPr/>
      <dgm:t>
        <a:bodyPr/>
        <a:lstStyle/>
        <a:p>
          <a:pPr>
            <a:lnSpc>
              <a:spcPct val="100000"/>
            </a:lnSpc>
            <a:defRPr cap="all"/>
          </a:pPr>
          <a:r>
            <a:rPr lang="en-US" sz="2000" b="1" i="0" dirty="0">
              <a:solidFill>
                <a:schemeClr val="accent2"/>
              </a:solidFill>
            </a:rPr>
            <a:t>housing</a:t>
          </a:r>
          <a:endParaRPr lang="en-US" sz="2000" b="1" dirty="0">
            <a:solidFill>
              <a:schemeClr val="accent2"/>
            </a:solidFill>
          </a:endParaRPr>
        </a:p>
      </dgm:t>
    </dgm:pt>
    <dgm:pt modelId="{0F3A957F-225A-4419-B580-011E8ED2EA56}" type="parTrans" cxnId="{A4553460-E9F0-47C4-A881-ED6404F95034}">
      <dgm:prSet/>
      <dgm:spPr/>
      <dgm:t>
        <a:bodyPr/>
        <a:lstStyle/>
        <a:p>
          <a:endParaRPr lang="en-US"/>
        </a:p>
      </dgm:t>
    </dgm:pt>
    <dgm:pt modelId="{F4F3F277-28D2-4A6A-8918-F967BC3E220D}" type="sibTrans" cxnId="{A4553460-E9F0-47C4-A881-ED6404F95034}">
      <dgm:prSet/>
      <dgm:spPr/>
      <dgm:t>
        <a:bodyPr/>
        <a:lstStyle/>
        <a:p>
          <a:endParaRPr lang="en-US"/>
        </a:p>
      </dgm:t>
    </dgm:pt>
    <dgm:pt modelId="{66FD07E3-2EF4-4C0E-BCD5-8385341A402D}">
      <dgm:prSet custT="1"/>
      <dgm:spPr/>
      <dgm:t>
        <a:bodyPr/>
        <a:lstStyle/>
        <a:p>
          <a:pPr>
            <a:lnSpc>
              <a:spcPct val="100000"/>
            </a:lnSpc>
            <a:defRPr cap="all"/>
          </a:pPr>
          <a:r>
            <a:rPr lang="en-US" sz="2000" b="1" i="0" dirty="0">
              <a:solidFill>
                <a:schemeClr val="accent1"/>
              </a:solidFill>
            </a:rPr>
            <a:t>Criminal </a:t>
          </a:r>
          <a:endParaRPr lang="en-US" sz="2000" b="1" dirty="0">
            <a:solidFill>
              <a:schemeClr val="accent1"/>
            </a:solidFill>
          </a:endParaRPr>
        </a:p>
      </dgm:t>
    </dgm:pt>
    <dgm:pt modelId="{8504967B-E78E-4349-A8FA-9DDB67BD2AFB}" type="parTrans" cxnId="{E91A7EA4-97B0-4841-8D58-C67D99A68DCC}">
      <dgm:prSet/>
      <dgm:spPr/>
      <dgm:t>
        <a:bodyPr/>
        <a:lstStyle/>
        <a:p>
          <a:endParaRPr lang="en-US"/>
        </a:p>
      </dgm:t>
    </dgm:pt>
    <dgm:pt modelId="{04487C09-D00C-4510-91FB-2415524C13ED}" type="sibTrans" cxnId="{E91A7EA4-97B0-4841-8D58-C67D99A68DCC}">
      <dgm:prSet/>
      <dgm:spPr/>
      <dgm:t>
        <a:bodyPr/>
        <a:lstStyle/>
        <a:p>
          <a:endParaRPr lang="en-US"/>
        </a:p>
      </dgm:t>
    </dgm:pt>
    <dgm:pt modelId="{238E25ED-2EB5-455C-89EF-74C3DE52794A}">
      <dgm:prSet custT="1"/>
      <dgm:spPr/>
      <dgm:t>
        <a:bodyPr/>
        <a:lstStyle/>
        <a:p>
          <a:pPr>
            <a:lnSpc>
              <a:spcPct val="100000"/>
            </a:lnSpc>
            <a:defRPr cap="all"/>
          </a:pPr>
          <a:r>
            <a:rPr lang="en-US" sz="2000" b="1" i="0" dirty="0">
              <a:solidFill>
                <a:schemeClr val="accent1"/>
              </a:solidFill>
            </a:rPr>
            <a:t>Domestic relations/ Family law</a:t>
          </a:r>
          <a:endParaRPr lang="en-US" sz="2000" b="1" dirty="0">
            <a:solidFill>
              <a:schemeClr val="accent1"/>
            </a:solidFill>
          </a:endParaRPr>
        </a:p>
      </dgm:t>
    </dgm:pt>
    <dgm:pt modelId="{94386EBA-F203-4621-8A89-5B8B94718CC8}" type="parTrans" cxnId="{E4FFFA62-9D60-41B5-9462-A3ADD5931F1B}">
      <dgm:prSet/>
      <dgm:spPr/>
      <dgm:t>
        <a:bodyPr/>
        <a:lstStyle/>
        <a:p>
          <a:endParaRPr lang="en-US"/>
        </a:p>
      </dgm:t>
    </dgm:pt>
    <dgm:pt modelId="{B51799B8-291E-4369-84FA-FFF4F28DE3BB}" type="sibTrans" cxnId="{E4FFFA62-9D60-41B5-9462-A3ADD5931F1B}">
      <dgm:prSet/>
      <dgm:spPr/>
      <dgm:t>
        <a:bodyPr/>
        <a:lstStyle/>
        <a:p>
          <a:endParaRPr lang="en-US"/>
        </a:p>
      </dgm:t>
    </dgm:pt>
    <dgm:pt modelId="{C91A150C-BDEF-49C0-92BD-CBA6E0D34497}">
      <dgm:prSet custT="1"/>
      <dgm:spPr/>
      <dgm:t>
        <a:bodyPr/>
        <a:lstStyle/>
        <a:p>
          <a:pPr>
            <a:lnSpc>
              <a:spcPct val="100000"/>
            </a:lnSpc>
            <a:defRPr cap="all"/>
          </a:pPr>
          <a:r>
            <a:rPr lang="en-US" sz="2000" b="1" dirty="0">
              <a:solidFill>
                <a:schemeClr val="accent2"/>
              </a:solidFill>
            </a:rPr>
            <a:t>Education/ special education</a:t>
          </a:r>
        </a:p>
      </dgm:t>
    </dgm:pt>
    <dgm:pt modelId="{FB633FE5-3BF8-43A3-BAE1-507BE213CF54}" type="parTrans" cxnId="{32FCD2B2-DE9D-4B9C-8605-494AD68498D8}">
      <dgm:prSet/>
      <dgm:spPr/>
      <dgm:t>
        <a:bodyPr/>
        <a:lstStyle/>
        <a:p>
          <a:endParaRPr lang="en-US"/>
        </a:p>
      </dgm:t>
    </dgm:pt>
    <dgm:pt modelId="{BF7A3B9B-4AA7-4B26-843C-537ED0A7A5DC}" type="sibTrans" cxnId="{32FCD2B2-DE9D-4B9C-8605-494AD68498D8}">
      <dgm:prSet/>
      <dgm:spPr/>
      <dgm:t>
        <a:bodyPr/>
        <a:lstStyle/>
        <a:p>
          <a:endParaRPr lang="en-US"/>
        </a:p>
      </dgm:t>
    </dgm:pt>
    <dgm:pt modelId="{3A6FBC9D-63B4-4066-8842-408DEC7F20F4}">
      <dgm:prSet custT="1"/>
      <dgm:spPr/>
      <dgm:t>
        <a:bodyPr/>
        <a:lstStyle/>
        <a:p>
          <a:pPr>
            <a:lnSpc>
              <a:spcPct val="100000"/>
            </a:lnSpc>
            <a:defRPr cap="all"/>
          </a:pPr>
          <a:r>
            <a:rPr lang="en-US" sz="2000" b="1" dirty="0">
              <a:solidFill>
                <a:schemeClr val="accent1"/>
              </a:solidFill>
            </a:rPr>
            <a:t>Domestic/ interpersonal violence</a:t>
          </a:r>
        </a:p>
      </dgm:t>
    </dgm:pt>
    <dgm:pt modelId="{A7EFE496-EA49-4F7E-9C7E-60C0E01C04CD}" type="parTrans" cxnId="{76DC3287-FA4E-4DC8-A0D8-35262D698460}">
      <dgm:prSet/>
      <dgm:spPr/>
      <dgm:t>
        <a:bodyPr/>
        <a:lstStyle/>
        <a:p>
          <a:endParaRPr lang="en-US"/>
        </a:p>
      </dgm:t>
    </dgm:pt>
    <dgm:pt modelId="{E4B30466-7886-4C7D-B476-63B9EFF5B11D}" type="sibTrans" cxnId="{76DC3287-FA4E-4DC8-A0D8-35262D698460}">
      <dgm:prSet/>
      <dgm:spPr/>
      <dgm:t>
        <a:bodyPr/>
        <a:lstStyle/>
        <a:p>
          <a:endParaRPr lang="en-US"/>
        </a:p>
      </dgm:t>
    </dgm:pt>
    <dgm:pt modelId="{3589016B-8DE0-4B69-9ABF-A34AE70D2401}">
      <dgm:prSet custT="1"/>
      <dgm:spPr/>
      <dgm:t>
        <a:bodyPr/>
        <a:lstStyle/>
        <a:p>
          <a:pPr>
            <a:lnSpc>
              <a:spcPct val="100000"/>
            </a:lnSpc>
            <a:defRPr cap="all"/>
          </a:pPr>
          <a:r>
            <a:rPr lang="en-US" sz="2000" b="1" dirty="0">
              <a:solidFill>
                <a:schemeClr val="accent2"/>
              </a:solidFill>
            </a:rPr>
            <a:t>Appellate</a:t>
          </a:r>
        </a:p>
      </dgm:t>
    </dgm:pt>
    <dgm:pt modelId="{8911F7C2-65BF-42DD-9CB0-99F76667819D}" type="parTrans" cxnId="{56A84A3F-358A-4F40-B3C3-BE3D1D3D3B54}">
      <dgm:prSet/>
      <dgm:spPr/>
      <dgm:t>
        <a:bodyPr/>
        <a:lstStyle/>
        <a:p>
          <a:endParaRPr lang="en-US"/>
        </a:p>
      </dgm:t>
    </dgm:pt>
    <dgm:pt modelId="{79B9EFAA-56FF-46FB-90E2-5362BC7C8C6D}" type="sibTrans" cxnId="{56A84A3F-358A-4F40-B3C3-BE3D1D3D3B54}">
      <dgm:prSet/>
      <dgm:spPr/>
      <dgm:t>
        <a:bodyPr/>
        <a:lstStyle/>
        <a:p>
          <a:endParaRPr lang="en-US"/>
        </a:p>
      </dgm:t>
    </dgm:pt>
    <dgm:pt modelId="{81610C95-AACB-4ECB-9786-CEE2A93E8BBC}" type="pres">
      <dgm:prSet presAssocID="{38C18386-AA40-43A3-BCFB-88358BC231A8}" presName="root" presStyleCnt="0">
        <dgm:presLayoutVars>
          <dgm:dir/>
          <dgm:resizeHandles val="exact"/>
        </dgm:presLayoutVars>
      </dgm:prSet>
      <dgm:spPr/>
    </dgm:pt>
    <dgm:pt modelId="{A9386E8A-11E9-4015-ABD2-9160B965BED8}" type="pres">
      <dgm:prSet presAssocID="{CDAAF378-10B5-4EDD-AC76-FCE6D665A842}" presName="compNode" presStyleCnt="0"/>
      <dgm:spPr/>
    </dgm:pt>
    <dgm:pt modelId="{CB58F873-9AFC-4E4B-8B01-A3CD59444E8A}" type="pres">
      <dgm:prSet presAssocID="{CDAAF378-10B5-4EDD-AC76-FCE6D665A842}" presName="iconBgRect" presStyleLbl="bgShp" presStyleIdx="0" presStyleCnt="8"/>
      <dgm:spPr>
        <a:prstGeom prst="round2DiagRect">
          <a:avLst>
            <a:gd name="adj1" fmla="val 29727"/>
            <a:gd name="adj2" fmla="val 0"/>
          </a:avLst>
        </a:prstGeom>
      </dgm:spPr>
    </dgm:pt>
    <dgm:pt modelId="{58DBB362-6D55-4618-8C21-4B8D5DD14B2A}" type="pres">
      <dgm:prSet presAssocID="{CDAAF378-10B5-4EDD-AC76-FCE6D665A842}"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 boy with solid fill"/>
        </a:ext>
      </dgm:extLst>
    </dgm:pt>
    <dgm:pt modelId="{F0D0745F-69A2-49D1-83D9-58B41D652571}" type="pres">
      <dgm:prSet presAssocID="{CDAAF378-10B5-4EDD-AC76-FCE6D665A842}" presName="spaceRect" presStyleCnt="0"/>
      <dgm:spPr/>
    </dgm:pt>
    <dgm:pt modelId="{1B908476-A6B7-491F-9AD4-31E8776B12A4}" type="pres">
      <dgm:prSet presAssocID="{CDAAF378-10B5-4EDD-AC76-FCE6D665A842}" presName="textRect" presStyleLbl="revTx" presStyleIdx="0" presStyleCnt="8" custScaleX="139192">
        <dgm:presLayoutVars>
          <dgm:chMax val="1"/>
          <dgm:chPref val="1"/>
        </dgm:presLayoutVars>
      </dgm:prSet>
      <dgm:spPr/>
    </dgm:pt>
    <dgm:pt modelId="{90966B2B-67A3-4D9C-9029-5424CC2EB1B7}" type="pres">
      <dgm:prSet presAssocID="{A13A73C9-9E0E-4FEB-92DC-434A2ECFFAFA}" presName="sibTrans" presStyleCnt="0"/>
      <dgm:spPr/>
    </dgm:pt>
    <dgm:pt modelId="{17D97913-1DA3-4AA4-8368-B84808AC7405}" type="pres">
      <dgm:prSet presAssocID="{D5796B88-00DC-4F49-BBB2-8A20FB69DAF0}" presName="compNode" presStyleCnt="0"/>
      <dgm:spPr/>
    </dgm:pt>
    <dgm:pt modelId="{75F28CDF-852D-4F75-AB56-B483783C65B5}" type="pres">
      <dgm:prSet presAssocID="{D5796B88-00DC-4F49-BBB2-8A20FB69DAF0}" presName="iconBgRect" presStyleLbl="bgShp" presStyleIdx="1" presStyleCnt="8"/>
      <dgm:spPr>
        <a:prstGeom prst="round2DiagRect">
          <a:avLst>
            <a:gd name="adj1" fmla="val 29727"/>
            <a:gd name="adj2" fmla="val 0"/>
          </a:avLst>
        </a:prstGeom>
        <a:solidFill>
          <a:schemeClr val="accent1"/>
        </a:solidFill>
      </dgm:spPr>
    </dgm:pt>
    <dgm:pt modelId="{06C6CA0E-2396-44EA-B3CF-821D8C635939}" type="pres">
      <dgm:prSet presAssocID="{D5796B88-00DC-4F49-BBB2-8A20FB69DAF0}"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B0EB1EF8-4634-4896-BF30-59A2E9AD5DAB}" type="pres">
      <dgm:prSet presAssocID="{D5796B88-00DC-4F49-BBB2-8A20FB69DAF0}" presName="spaceRect" presStyleCnt="0"/>
      <dgm:spPr/>
    </dgm:pt>
    <dgm:pt modelId="{2E30BCC1-21AF-4C61-B657-3E009BF3A2B7}" type="pres">
      <dgm:prSet presAssocID="{D5796B88-00DC-4F49-BBB2-8A20FB69DAF0}" presName="textRect" presStyleLbl="revTx" presStyleIdx="1" presStyleCnt="8">
        <dgm:presLayoutVars>
          <dgm:chMax val="1"/>
          <dgm:chPref val="1"/>
        </dgm:presLayoutVars>
      </dgm:prSet>
      <dgm:spPr/>
    </dgm:pt>
    <dgm:pt modelId="{F98FCE33-06C9-4459-80E6-D647736E046E}" type="pres">
      <dgm:prSet presAssocID="{0A42B50D-8D78-4AAC-8F73-A6BD54DFB4B5}" presName="sibTrans" presStyleCnt="0"/>
      <dgm:spPr/>
    </dgm:pt>
    <dgm:pt modelId="{F53EEB44-5A67-4D74-92C6-438FACE960C7}" type="pres">
      <dgm:prSet presAssocID="{46018FCA-66FF-4ACB-A1CF-4FD7ABE5BA9F}" presName="compNode" presStyleCnt="0"/>
      <dgm:spPr/>
    </dgm:pt>
    <dgm:pt modelId="{6106212C-CAEA-423C-B4A0-75B4CF39201E}" type="pres">
      <dgm:prSet presAssocID="{46018FCA-66FF-4ACB-A1CF-4FD7ABE5BA9F}" presName="iconBgRect" presStyleLbl="bgShp" presStyleIdx="2" presStyleCnt="8"/>
      <dgm:spPr>
        <a:prstGeom prst="round2DiagRect">
          <a:avLst>
            <a:gd name="adj1" fmla="val 29727"/>
            <a:gd name="adj2" fmla="val 0"/>
          </a:avLst>
        </a:prstGeom>
        <a:solidFill>
          <a:schemeClr val="accent2"/>
        </a:solidFill>
      </dgm:spPr>
    </dgm:pt>
    <dgm:pt modelId="{2E905E62-7B15-45CF-90D1-D3686E86CC20}" type="pres">
      <dgm:prSet presAssocID="{46018FCA-66FF-4ACB-A1CF-4FD7ABE5BA9F}" presName="iconRect" presStyleLbl="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ouse with solid fill"/>
        </a:ext>
      </dgm:extLst>
    </dgm:pt>
    <dgm:pt modelId="{0717E51C-609F-4122-A0E6-7856110E50ED}" type="pres">
      <dgm:prSet presAssocID="{46018FCA-66FF-4ACB-A1CF-4FD7ABE5BA9F}" presName="spaceRect" presStyleCnt="0"/>
      <dgm:spPr/>
    </dgm:pt>
    <dgm:pt modelId="{DD6F7021-8F1B-4F38-BCBC-C6AE66A195B1}" type="pres">
      <dgm:prSet presAssocID="{46018FCA-66FF-4ACB-A1CF-4FD7ABE5BA9F}" presName="textRect" presStyleLbl="revTx" presStyleIdx="2" presStyleCnt="8">
        <dgm:presLayoutVars>
          <dgm:chMax val="1"/>
          <dgm:chPref val="1"/>
        </dgm:presLayoutVars>
      </dgm:prSet>
      <dgm:spPr/>
    </dgm:pt>
    <dgm:pt modelId="{6D458FA3-6B70-4240-9359-D776E8AF6CE5}" type="pres">
      <dgm:prSet presAssocID="{F4F3F277-28D2-4A6A-8918-F967BC3E220D}" presName="sibTrans" presStyleCnt="0"/>
      <dgm:spPr/>
    </dgm:pt>
    <dgm:pt modelId="{863D98ED-88AC-43C4-A485-FAC141EFDF77}" type="pres">
      <dgm:prSet presAssocID="{66FD07E3-2EF4-4C0E-BCD5-8385341A402D}" presName="compNode" presStyleCnt="0"/>
      <dgm:spPr/>
    </dgm:pt>
    <dgm:pt modelId="{94C97665-E173-4D29-89FB-29287B00402C}" type="pres">
      <dgm:prSet presAssocID="{66FD07E3-2EF4-4C0E-BCD5-8385341A402D}" presName="iconBgRect" presStyleLbl="bgShp" presStyleIdx="3" presStyleCnt="8"/>
      <dgm:spPr>
        <a:prstGeom prst="round2DiagRect">
          <a:avLst>
            <a:gd name="adj1" fmla="val 29727"/>
            <a:gd name="adj2" fmla="val 0"/>
          </a:avLst>
        </a:prstGeom>
        <a:solidFill>
          <a:schemeClr val="accent1"/>
        </a:solidFill>
        <a:ln>
          <a:solidFill>
            <a:schemeClr val="accent1"/>
          </a:solidFill>
        </a:ln>
      </dgm:spPr>
    </dgm:pt>
    <dgm:pt modelId="{7FF5506B-CE42-4269-BFDB-8B992886D238}" type="pres">
      <dgm:prSet presAssocID="{66FD07E3-2EF4-4C0E-BCD5-8385341A402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andcuffs with solid fill"/>
        </a:ext>
      </dgm:extLst>
    </dgm:pt>
    <dgm:pt modelId="{4820C20B-6268-42D6-81A6-01F586F4F59E}" type="pres">
      <dgm:prSet presAssocID="{66FD07E3-2EF4-4C0E-BCD5-8385341A402D}" presName="spaceRect" presStyleCnt="0"/>
      <dgm:spPr/>
    </dgm:pt>
    <dgm:pt modelId="{E66F9258-8587-4DC8-9CC3-94951DCFC178}" type="pres">
      <dgm:prSet presAssocID="{66FD07E3-2EF4-4C0E-BCD5-8385341A402D}" presName="textRect" presStyleLbl="revTx" presStyleIdx="3" presStyleCnt="8">
        <dgm:presLayoutVars>
          <dgm:chMax val="1"/>
          <dgm:chPref val="1"/>
        </dgm:presLayoutVars>
      </dgm:prSet>
      <dgm:spPr/>
    </dgm:pt>
    <dgm:pt modelId="{61C4CB5F-621C-431F-9784-2660E3AEBA30}" type="pres">
      <dgm:prSet presAssocID="{04487C09-D00C-4510-91FB-2415524C13ED}" presName="sibTrans" presStyleCnt="0"/>
      <dgm:spPr/>
    </dgm:pt>
    <dgm:pt modelId="{A6E49CC1-C557-4137-BAA4-B44F39049B80}" type="pres">
      <dgm:prSet presAssocID="{238E25ED-2EB5-455C-89EF-74C3DE52794A}" presName="compNode" presStyleCnt="0"/>
      <dgm:spPr/>
    </dgm:pt>
    <dgm:pt modelId="{AD37ED2C-F0D8-4826-8584-F77C01FA68EA}" type="pres">
      <dgm:prSet presAssocID="{238E25ED-2EB5-455C-89EF-74C3DE52794A}" presName="iconBgRect" presStyleLbl="bgShp" presStyleIdx="4" presStyleCnt="8"/>
      <dgm:spPr>
        <a:prstGeom prst="round2DiagRect">
          <a:avLst>
            <a:gd name="adj1" fmla="val 29727"/>
            <a:gd name="adj2" fmla="val 0"/>
          </a:avLst>
        </a:prstGeom>
        <a:solidFill>
          <a:schemeClr val="accent1"/>
        </a:solidFill>
      </dgm:spPr>
    </dgm:pt>
    <dgm:pt modelId="{22F7E5F0-0A8A-4D6C-9B32-EEAA8997C2DE}" type="pres">
      <dgm:prSet presAssocID="{238E25ED-2EB5-455C-89EF-74C3DE52794A}" presName="iconRect" presStyleLbl="node1" presStyleIdx="4" presStyleCnt="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Family with two children with solid fill"/>
        </a:ext>
      </dgm:extLst>
    </dgm:pt>
    <dgm:pt modelId="{072D6833-1A18-44C2-8789-3EAC85AEA2E6}" type="pres">
      <dgm:prSet presAssocID="{238E25ED-2EB5-455C-89EF-74C3DE52794A}" presName="spaceRect" presStyleCnt="0"/>
      <dgm:spPr/>
    </dgm:pt>
    <dgm:pt modelId="{08660C09-FFF5-46D7-B42C-0D2E8EEB0424}" type="pres">
      <dgm:prSet presAssocID="{238E25ED-2EB5-455C-89EF-74C3DE52794A}" presName="textRect" presStyleLbl="revTx" presStyleIdx="4" presStyleCnt="8">
        <dgm:presLayoutVars>
          <dgm:chMax val="1"/>
          <dgm:chPref val="1"/>
        </dgm:presLayoutVars>
      </dgm:prSet>
      <dgm:spPr/>
    </dgm:pt>
    <dgm:pt modelId="{18A5BA04-3E41-440D-B958-36AA640E2A1A}" type="pres">
      <dgm:prSet presAssocID="{B51799B8-291E-4369-84FA-FFF4F28DE3BB}" presName="sibTrans" presStyleCnt="0"/>
      <dgm:spPr/>
    </dgm:pt>
    <dgm:pt modelId="{48DFEFDA-EB81-40F9-98C0-F034E2D0ED05}" type="pres">
      <dgm:prSet presAssocID="{C91A150C-BDEF-49C0-92BD-CBA6E0D34497}" presName="compNode" presStyleCnt="0"/>
      <dgm:spPr/>
    </dgm:pt>
    <dgm:pt modelId="{0FC5F66C-262C-43AD-B49E-D483A496E9D8}" type="pres">
      <dgm:prSet presAssocID="{C91A150C-BDEF-49C0-92BD-CBA6E0D34497}" presName="iconBgRect" presStyleLbl="bgShp" presStyleIdx="5" presStyleCnt="8"/>
      <dgm:spPr>
        <a:prstGeom prst="round2DiagRect">
          <a:avLst>
            <a:gd name="adj1" fmla="val 29727"/>
            <a:gd name="adj2" fmla="val 0"/>
          </a:avLst>
        </a:prstGeom>
      </dgm:spPr>
    </dgm:pt>
    <dgm:pt modelId="{E4FF9449-83F2-4DEE-AC98-EC3093745FE8}" type="pres">
      <dgm:prSet presAssocID="{C91A150C-BDEF-49C0-92BD-CBA6E0D3449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choolhouse with solid fill"/>
        </a:ext>
      </dgm:extLst>
    </dgm:pt>
    <dgm:pt modelId="{464CB2A8-8FBD-4F99-997F-A3B38FE4309B}" type="pres">
      <dgm:prSet presAssocID="{C91A150C-BDEF-49C0-92BD-CBA6E0D34497}" presName="spaceRect" presStyleCnt="0"/>
      <dgm:spPr/>
    </dgm:pt>
    <dgm:pt modelId="{44CAF2A5-2418-4659-BFED-54DAA592290B}" type="pres">
      <dgm:prSet presAssocID="{C91A150C-BDEF-49C0-92BD-CBA6E0D34497}" presName="textRect" presStyleLbl="revTx" presStyleIdx="5" presStyleCnt="8">
        <dgm:presLayoutVars>
          <dgm:chMax val="1"/>
          <dgm:chPref val="1"/>
        </dgm:presLayoutVars>
      </dgm:prSet>
      <dgm:spPr/>
    </dgm:pt>
    <dgm:pt modelId="{C59F29CF-EB5A-4A11-AA4A-CFFA73E1F640}" type="pres">
      <dgm:prSet presAssocID="{BF7A3B9B-4AA7-4B26-843C-537ED0A7A5DC}" presName="sibTrans" presStyleCnt="0"/>
      <dgm:spPr/>
    </dgm:pt>
    <dgm:pt modelId="{9041CFF5-9BA6-4C6B-B693-B693F6344AF6}" type="pres">
      <dgm:prSet presAssocID="{3A6FBC9D-63B4-4066-8842-408DEC7F20F4}" presName="compNode" presStyleCnt="0"/>
      <dgm:spPr/>
    </dgm:pt>
    <dgm:pt modelId="{030C08FB-F068-4B8C-9509-76CA9537514D}" type="pres">
      <dgm:prSet presAssocID="{3A6FBC9D-63B4-4066-8842-408DEC7F20F4}" presName="iconBgRect" presStyleLbl="bgShp" presStyleIdx="6" presStyleCnt="8"/>
      <dgm:spPr>
        <a:prstGeom prst="round2DiagRect">
          <a:avLst>
            <a:gd name="adj1" fmla="val 29727"/>
            <a:gd name="adj2" fmla="val 0"/>
          </a:avLst>
        </a:prstGeom>
        <a:solidFill>
          <a:schemeClr val="accent1"/>
        </a:solidFill>
      </dgm:spPr>
    </dgm:pt>
    <dgm:pt modelId="{2AC6738D-9715-4AF0-B7EE-AA0ABF5A5114}" type="pres">
      <dgm:prSet presAssocID="{3A6FBC9D-63B4-4066-8842-408DEC7F20F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Gavel with solid fill"/>
        </a:ext>
      </dgm:extLst>
    </dgm:pt>
    <dgm:pt modelId="{3909569A-048A-4B0B-8CCF-E351EDEE4B45}" type="pres">
      <dgm:prSet presAssocID="{3A6FBC9D-63B4-4066-8842-408DEC7F20F4}" presName="spaceRect" presStyleCnt="0"/>
      <dgm:spPr/>
    </dgm:pt>
    <dgm:pt modelId="{E4497DFB-8F12-406C-BC84-BE670C8E575F}" type="pres">
      <dgm:prSet presAssocID="{3A6FBC9D-63B4-4066-8842-408DEC7F20F4}" presName="textRect" presStyleLbl="revTx" presStyleIdx="6" presStyleCnt="8" custScaleX="121647">
        <dgm:presLayoutVars>
          <dgm:chMax val="1"/>
          <dgm:chPref val="1"/>
        </dgm:presLayoutVars>
      </dgm:prSet>
      <dgm:spPr/>
    </dgm:pt>
    <dgm:pt modelId="{022F62A3-640D-4828-8BA8-A94E1450ED89}" type="pres">
      <dgm:prSet presAssocID="{E4B30466-7886-4C7D-B476-63B9EFF5B11D}" presName="sibTrans" presStyleCnt="0"/>
      <dgm:spPr/>
    </dgm:pt>
    <dgm:pt modelId="{06CCDE14-166D-4671-9A91-DF7E24E19361}" type="pres">
      <dgm:prSet presAssocID="{3589016B-8DE0-4B69-9ABF-A34AE70D2401}" presName="compNode" presStyleCnt="0"/>
      <dgm:spPr/>
    </dgm:pt>
    <dgm:pt modelId="{5B07803A-E33B-494F-BEC3-295451F56D83}" type="pres">
      <dgm:prSet presAssocID="{3589016B-8DE0-4B69-9ABF-A34AE70D2401}" presName="iconBgRect" presStyleLbl="bgShp" presStyleIdx="7" presStyleCnt="8"/>
      <dgm:spPr>
        <a:prstGeom prst="round2DiagRect">
          <a:avLst>
            <a:gd name="adj1" fmla="val 29727"/>
            <a:gd name="adj2" fmla="val 0"/>
          </a:avLst>
        </a:prstGeom>
        <a:solidFill>
          <a:schemeClr val="accent2"/>
        </a:solidFill>
      </dgm:spPr>
    </dgm:pt>
    <dgm:pt modelId="{23BEF8CF-1A52-4DE1-A4A1-7CE91C5E8BC6}" type="pres">
      <dgm:prSet presAssocID="{3589016B-8DE0-4B69-9ABF-A34AE70D240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ourt with solid fill"/>
        </a:ext>
      </dgm:extLst>
    </dgm:pt>
    <dgm:pt modelId="{553727B4-46D2-4D2C-96AF-89D7D377F728}" type="pres">
      <dgm:prSet presAssocID="{3589016B-8DE0-4B69-9ABF-A34AE70D2401}" presName="spaceRect" presStyleCnt="0"/>
      <dgm:spPr/>
    </dgm:pt>
    <dgm:pt modelId="{BCD5D410-EE4E-4851-85DA-2898AC46BD58}" type="pres">
      <dgm:prSet presAssocID="{3589016B-8DE0-4B69-9ABF-A34AE70D2401}" presName="textRect" presStyleLbl="revTx" presStyleIdx="7" presStyleCnt="8">
        <dgm:presLayoutVars>
          <dgm:chMax val="1"/>
          <dgm:chPref val="1"/>
        </dgm:presLayoutVars>
      </dgm:prSet>
      <dgm:spPr/>
    </dgm:pt>
  </dgm:ptLst>
  <dgm:cxnLst>
    <dgm:cxn modelId="{6FC6F023-D0BC-4949-8523-A3E68C2F5464}" type="presOf" srcId="{CDAAF378-10B5-4EDD-AC76-FCE6D665A842}" destId="{1B908476-A6B7-491F-9AD4-31E8776B12A4}" srcOrd="0" destOrd="0" presId="urn:microsoft.com/office/officeart/2018/5/layout/IconLeafLabelList"/>
    <dgm:cxn modelId="{8135E42B-2427-4068-A724-C6B7CA2D5EDF}" type="presOf" srcId="{3A6FBC9D-63B4-4066-8842-408DEC7F20F4}" destId="{E4497DFB-8F12-406C-BC84-BE670C8E575F}" srcOrd="0" destOrd="0" presId="urn:microsoft.com/office/officeart/2018/5/layout/IconLeafLabelList"/>
    <dgm:cxn modelId="{56A84A3F-358A-4F40-B3C3-BE3D1D3D3B54}" srcId="{38C18386-AA40-43A3-BCFB-88358BC231A8}" destId="{3589016B-8DE0-4B69-9ABF-A34AE70D2401}" srcOrd="7" destOrd="0" parTransId="{8911F7C2-65BF-42DD-9CB0-99F76667819D}" sibTransId="{79B9EFAA-56FF-46FB-90E2-5362BC7C8C6D}"/>
    <dgm:cxn modelId="{A4553460-E9F0-47C4-A881-ED6404F95034}" srcId="{38C18386-AA40-43A3-BCFB-88358BC231A8}" destId="{46018FCA-66FF-4ACB-A1CF-4FD7ABE5BA9F}" srcOrd="2" destOrd="0" parTransId="{0F3A957F-225A-4419-B580-011E8ED2EA56}" sibTransId="{F4F3F277-28D2-4A6A-8918-F967BC3E220D}"/>
    <dgm:cxn modelId="{E4FFFA62-9D60-41B5-9462-A3ADD5931F1B}" srcId="{38C18386-AA40-43A3-BCFB-88358BC231A8}" destId="{238E25ED-2EB5-455C-89EF-74C3DE52794A}" srcOrd="4" destOrd="0" parTransId="{94386EBA-F203-4621-8A89-5B8B94718CC8}" sibTransId="{B51799B8-291E-4369-84FA-FFF4F28DE3BB}"/>
    <dgm:cxn modelId="{1BFAD854-56F4-4C69-B04F-08D1C141E1A2}" type="presOf" srcId="{46018FCA-66FF-4ACB-A1CF-4FD7ABE5BA9F}" destId="{DD6F7021-8F1B-4F38-BCBC-C6AE66A195B1}" srcOrd="0" destOrd="0" presId="urn:microsoft.com/office/officeart/2018/5/layout/IconLeafLabelList"/>
    <dgm:cxn modelId="{A3615C7C-60F0-4BC2-B4FA-E80152B55051}" type="presOf" srcId="{238E25ED-2EB5-455C-89EF-74C3DE52794A}" destId="{08660C09-FFF5-46D7-B42C-0D2E8EEB0424}" srcOrd="0" destOrd="0" presId="urn:microsoft.com/office/officeart/2018/5/layout/IconLeafLabelList"/>
    <dgm:cxn modelId="{76DC3287-FA4E-4DC8-A0D8-35262D698460}" srcId="{38C18386-AA40-43A3-BCFB-88358BC231A8}" destId="{3A6FBC9D-63B4-4066-8842-408DEC7F20F4}" srcOrd="6" destOrd="0" parTransId="{A7EFE496-EA49-4F7E-9C7E-60C0E01C04CD}" sibTransId="{E4B30466-7886-4C7D-B476-63B9EFF5B11D}"/>
    <dgm:cxn modelId="{451F1191-E4F7-4062-8D0E-2CAAA13791E1}" type="presOf" srcId="{66FD07E3-2EF4-4C0E-BCD5-8385341A402D}" destId="{E66F9258-8587-4DC8-9CC3-94951DCFC178}" srcOrd="0" destOrd="0" presId="urn:microsoft.com/office/officeart/2018/5/layout/IconLeafLabelList"/>
    <dgm:cxn modelId="{56F6F09E-FB8B-4920-ADB1-46161CEC7445}" type="presOf" srcId="{3589016B-8DE0-4B69-9ABF-A34AE70D2401}" destId="{BCD5D410-EE4E-4851-85DA-2898AC46BD58}" srcOrd="0" destOrd="0" presId="urn:microsoft.com/office/officeart/2018/5/layout/IconLeafLabelList"/>
    <dgm:cxn modelId="{91AA1B9F-753E-41C5-89E5-F2CCBB8BB941}" srcId="{38C18386-AA40-43A3-BCFB-88358BC231A8}" destId="{CDAAF378-10B5-4EDD-AC76-FCE6D665A842}" srcOrd="0" destOrd="0" parTransId="{F78CB38B-BB19-4A41-9A73-4B1B326AC2C5}" sibTransId="{A13A73C9-9E0E-4FEB-92DC-434A2ECFFAFA}"/>
    <dgm:cxn modelId="{E91A7EA4-97B0-4841-8D58-C67D99A68DCC}" srcId="{38C18386-AA40-43A3-BCFB-88358BC231A8}" destId="{66FD07E3-2EF4-4C0E-BCD5-8385341A402D}" srcOrd="3" destOrd="0" parTransId="{8504967B-E78E-4349-A8FA-9DDB67BD2AFB}" sibTransId="{04487C09-D00C-4510-91FB-2415524C13ED}"/>
    <dgm:cxn modelId="{0462F7A8-EB05-45C2-BDC9-C3D46C8EA6B6}" type="presOf" srcId="{C91A150C-BDEF-49C0-92BD-CBA6E0D34497}" destId="{44CAF2A5-2418-4659-BFED-54DAA592290B}" srcOrd="0" destOrd="0" presId="urn:microsoft.com/office/officeart/2018/5/layout/IconLeafLabelList"/>
    <dgm:cxn modelId="{DA6F58A9-6E92-4460-9C9F-F3FB34779421}" type="presOf" srcId="{38C18386-AA40-43A3-BCFB-88358BC231A8}" destId="{81610C95-AACB-4ECB-9786-CEE2A93E8BBC}" srcOrd="0" destOrd="0" presId="urn:microsoft.com/office/officeart/2018/5/layout/IconLeafLabelList"/>
    <dgm:cxn modelId="{32FCD2B2-DE9D-4B9C-8605-494AD68498D8}" srcId="{38C18386-AA40-43A3-BCFB-88358BC231A8}" destId="{C91A150C-BDEF-49C0-92BD-CBA6E0D34497}" srcOrd="5" destOrd="0" parTransId="{FB633FE5-3BF8-43A3-BAE1-507BE213CF54}" sibTransId="{BF7A3B9B-4AA7-4B26-843C-537ED0A7A5DC}"/>
    <dgm:cxn modelId="{0BC3AADF-240C-444B-B945-3786DA08ABAC}" type="presOf" srcId="{D5796B88-00DC-4F49-BBB2-8A20FB69DAF0}" destId="{2E30BCC1-21AF-4C61-B657-3E009BF3A2B7}" srcOrd="0" destOrd="0" presId="urn:microsoft.com/office/officeart/2018/5/layout/IconLeafLabelList"/>
    <dgm:cxn modelId="{BE2A58EE-4EAC-4A36-B67E-D7043B279F19}" srcId="{38C18386-AA40-43A3-BCFB-88358BC231A8}" destId="{D5796B88-00DC-4F49-BBB2-8A20FB69DAF0}" srcOrd="1" destOrd="0" parTransId="{ACB6539F-4AD6-4D60-A48A-4874C948E481}" sibTransId="{0A42B50D-8D78-4AAC-8F73-A6BD54DFB4B5}"/>
    <dgm:cxn modelId="{F203C097-3CFA-444C-90D4-77A93384C2EA}" type="presParOf" srcId="{81610C95-AACB-4ECB-9786-CEE2A93E8BBC}" destId="{A9386E8A-11E9-4015-ABD2-9160B965BED8}" srcOrd="0" destOrd="0" presId="urn:microsoft.com/office/officeart/2018/5/layout/IconLeafLabelList"/>
    <dgm:cxn modelId="{585F6AAE-E896-4FF4-879C-C81122EE508F}" type="presParOf" srcId="{A9386E8A-11E9-4015-ABD2-9160B965BED8}" destId="{CB58F873-9AFC-4E4B-8B01-A3CD59444E8A}" srcOrd="0" destOrd="0" presId="urn:microsoft.com/office/officeart/2018/5/layout/IconLeafLabelList"/>
    <dgm:cxn modelId="{EBDA6C5E-C11C-48F5-8382-AD4D2A68D0D7}" type="presParOf" srcId="{A9386E8A-11E9-4015-ABD2-9160B965BED8}" destId="{58DBB362-6D55-4618-8C21-4B8D5DD14B2A}" srcOrd="1" destOrd="0" presId="urn:microsoft.com/office/officeart/2018/5/layout/IconLeafLabelList"/>
    <dgm:cxn modelId="{640B1D30-BFC2-4DB9-866F-4F94D05D87C5}" type="presParOf" srcId="{A9386E8A-11E9-4015-ABD2-9160B965BED8}" destId="{F0D0745F-69A2-49D1-83D9-58B41D652571}" srcOrd="2" destOrd="0" presId="urn:microsoft.com/office/officeart/2018/5/layout/IconLeafLabelList"/>
    <dgm:cxn modelId="{485BB4B7-0C9B-4941-8172-32177941D6C1}" type="presParOf" srcId="{A9386E8A-11E9-4015-ABD2-9160B965BED8}" destId="{1B908476-A6B7-491F-9AD4-31E8776B12A4}" srcOrd="3" destOrd="0" presId="urn:microsoft.com/office/officeart/2018/5/layout/IconLeafLabelList"/>
    <dgm:cxn modelId="{B4C15741-7179-4EF9-BF60-69636F1B0CED}" type="presParOf" srcId="{81610C95-AACB-4ECB-9786-CEE2A93E8BBC}" destId="{90966B2B-67A3-4D9C-9029-5424CC2EB1B7}" srcOrd="1" destOrd="0" presId="urn:microsoft.com/office/officeart/2018/5/layout/IconLeafLabelList"/>
    <dgm:cxn modelId="{0984CF30-3F71-4CB8-9CE3-A521D654436D}" type="presParOf" srcId="{81610C95-AACB-4ECB-9786-CEE2A93E8BBC}" destId="{17D97913-1DA3-4AA4-8368-B84808AC7405}" srcOrd="2" destOrd="0" presId="urn:microsoft.com/office/officeart/2018/5/layout/IconLeafLabelList"/>
    <dgm:cxn modelId="{A8B93E68-D72F-405E-A13F-BD808432F1F2}" type="presParOf" srcId="{17D97913-1DA3-4AA4-8368-B84808AC7405}" destId="{75F28CDF-852D-4F75-AB56-B483783C65B5}" srcOrd="0" destOrd="0" presId="urn:microsoft.com/office/officeart/2018/5/layout/IconLeafLabelList"/>
    <dgm:cxn modelId="{F4922EEF-5EBA-4A03-ACA0-728D1FB508D1}" type="presParOf" srcId="{17D97913-1DA3-4AA4-8368-B84808AC7405}" destId="{06C6CA0E-2396-44EA-B3CF-821D8C635939}" srcOrd="1" destOrd="0" presId="urn:microsoft.com/office/officeart/2018/5/layout/IconLeafLabelList"/>
    <dgm:cxn modelId="{E291360A-A5DD-49CB-8A39-EFF29F44FF7E}" type="presParOf" srcId="{17D97913-1DA3-4AA4-8368-B84808AC7405}" destId="{B0EB1EF8-4634-4896-BF30-59A2E9AD5DAB}" srcOrd="2" destOrd="0" presId="urn:microsoft.com/office/officeart/2018/5/layout/IconLeafLabelList"/>
    <dgm:cxn modelId="{22AC3F4B-77FD-483D-BAFE-989A2556C86A}" type="presParOf" srcId="{17D97913-1DA3-4AA4-8368-B84808AC7405}" destId="{2E30BCC1-21AF-4C61-B657-3E009BF3A2B7}" srcOrd="3" destOrd="0" presId="urn:microsoft.com/office/officeart/2018/5/layout/IconLeafLabelList"/>
    <dgm:cxn modelId="{E1DA76CD-3DC6-40C6-848F-ED817BA74C51}" type="presParOf" srcId="{81610C95-AACB-4ECB-9786-CEE2A93E8BBC}" destId="{F98FCE33-06C9-4459-80E6-D647736E046E}" srcOrd="3" destOrd="0" presId="urn:microsoft.com/office/officeart/2018/5/layout/IconLeafLabelList"/>
    <dgm:cxn modelId="{FFA65091-3537-46A2-884A-3BA47154156C}" type="presParOf" srcId="{81610C95-AACB-4ECB-9786-CEE2A93E8BBC}" destId="{F53EEB44-5A67-4D74-92C6-438FACE960C7}" srcOrd="4" destOrd="0" presId="urn:microsoft.com/office/officeart/2018/5/layout/IconLeafLabelList"/>
    <dgm:cxn modelId="{13CF21D4-E38B-42F3-B8B2-B0219F2C9458}" type="presParOf" srcId="{F53EEB44-5A67-4D74-92C6-438FACE960C7}" destId="{6106212C-CAEA-423C-B4A0-75B4CF39201E}" srcOrd="0" destOrd="0" presId="urn:microsoft.com/office/officeart/2018/5/layout/IconLeafLabelList"/>
    <dgm:cxn modelId="{DA68F112-8389-4226-BA13-78B93B937BEB}" type="presParOf" srcId="{F53EEB44-5A67-4D74-92C6-438FACE960C7}" destId="{2E905E62-7B15-45CF-90D1-D3686E86CC20}" srcOrd="1" destOrd="0" presId="urn:microsoft.com/office/officeart/2018/5/layout/IconLeafLabelList"/>
    <dgm:cxn modelId="{06BC5C24-D0B3-4D5D-BEC3-6B0C48EA60CA}" type="presParOf" srcId="{F53EEB44-5A67-4D74-92C6-438FACE960C7}" destId="{0717E51C-609F-4122-A0E6-7856110E50ED}" srcOrd="2" destOrd="0" presId="urn:microsoft.com/office/officeart/2018/5/layout/IconLeafLabelList"/>
    <dgm:cxn modelId="{674F422E-C15B-4643-8373-62F661882C15}" type="presParOf" srcId="{F53EEB44-5A67-4D74-92C6-438FACE960C7}" destId="{DD6F7021-8F1B-4F38-BCBC-C6AE66A195B1}" srcOrd="3" destOrd="0" presId="urn:microsoft.com/office/officeart/2018/5/layout/IconLeafLabelList"/>
    <dgm:cxn modelId="{F8FEC81B-AD90-489B-9757-6196352AF009}" type="presParOf" srcId="{81610C95-AACB-4ECB-9786-CEE2A93E8BBC}" destId="{6D458FA3-6B70-4240-9359-D776E8AF6CE5}" srcOrd="5" destOrd="0" presId="urn:microsoft.com/office/officeart/2018/5/layout/IconLeafLabelList"/>
    <dgm:cxn modelId="{AB29BE91-25A6-4C7F-9717-7DA4E67F9205}" type="presParOf" srcId="{81610C95-AACB-4ECB-9786-CEE2A93E8BBC}" destId="{863D98ED-88AC-43C4-A485-FAC141EFDF77}" srcOrd="6" destOrd="0" presId="urn:microsoft.com/office/officeart/2018/5/layout/IconLeafLabelList"/>
    <dgm:cxn modelId="{72AFF2CC-79E1-49D6-8C1E-CEA719781C30}" type="presParOf" srcId="{863D98ED-88AC-43C4-A485-FAC141EFDF77}" destId="{94C97665-E173-4D29-89FB-29287B00402C}" srcOrd="0" destOrd="0" presId="urn:microsoft.com/office/officeart/2018/5/layout/IconLeafLabelList"/>
    <dgm:cxn modelId="{58D1CA8E-CF9C-4BA7-9BBF-5DFDB7EEED19}" type="presParOf" srcId="{863D98ED-88AC-43C4-A485-FAC141EFDF77}" destId="{7FF5506B-CE42-4269-BFDB-8B992886D238}" srcOrd="1" destOrd="0" presId="urn:microsoft.com/office/officeart/2018/5/layout/IconLeafLabelList"/>
    <dgm:cxn modelId="{90427FDD-35E2-43E9-861B-631643586DA9}" type="presParOf" srcId="{863D98ED-88AC-43C4-A485-FAC141EFDF77}" destId="{4820C20B-6268-42D6-81A6-01F586F4F59E}" srcOrd="2" destOrd="0" presId="urn:microsoft.com/office/officeart/2018/5/layout/IconLeafLabelList"/>
    <dgm:cxn modelId="{94013429-ED90-4909-B63B-2888BC4D7C4D}" type="presParOf" srcId="{863D98ED-88AC-43C4-A485-FAC141EFDF77}" destId="{E66F9258-8587-4DC8-9CC3-94951DCFC178}" srcOrd="3" destOrd="0" presId="urn:microsoft.com/office/officeart/2018/5/layout/IconLeafLabelList"/>
    <dgm:cxn modelId="{02B885DB-2EAB-4A74-AF16-FD4796FC26AE}" type="presParOf" srcId="{81610C95-AACB-4ECB-9786-CEE2A93E8BBC}" destId="{61C4CB5F-621C-431F-9784-2660E3AEBA30}" srcOrd="7" destOrd="0" presId="urn:microsoft.com/office/officeart/2018/5/layout/IconLeafLabelList"/>
    <dgm:cxn modelId="{BEC377A3-806D-42A9-A370-5DCAF8508712}" type="presParOf" srcId="{81610C95-AACB-4ECB-9786-CEE2A93E8BBC}" destId="{A6E49CC1-C557-4137-BAA4-B44F39049B80}" srcOrd="8" destOrd="0" presId="urn:microsoft.com/office/officeart/2018/5/layout/IconLeafLabelList"/>
    <dgm:cxn modelId="{512AF301-635F-42A9-91FB-8B9A303DB7AA}" type="presParOf" srcId="{A6E49CC1-C557-4137-BAA4-B44F39049B80}" destId="{AD37ED2C-F0D8-4826-8584-F77C01FA68EA}" srcOrd="0" destOrd="0" presId="urn:microsoft.com/office/officeart/2018/5/layout/IconLeafLabelList"/>
    <dgm:cxn modelId="{1A70E3AB-BBAD-45FD-8D53-A5ABE7FC299E}" type="presParOf" srcId="{A6E49CC1-C557-4137-BAA4-B44F39049B80}" destId="{22F7E5F0-0A8A-4D6C-9B32-EEAA8997C2DE}" srcOrd="1" destOrd="0" presId="urn:microsoft.com/office/officeart/2018/5/layout/IconLeafLabelList"/>
    <dgm:cxn modelId="{CCCBF259-46D2-41CA-A3DA-EB321EF05FF2}" type="presParOf" srcId="{A6E49CC1-C557-4137-BAA4-B44F39049B80}" destId="{072D6833-1A18-44C2-8789-3EAC85AEA2E6}" srcOrd="2" destOrd="0" presId="urn:microsoft.com/office/officeart/2018/5/layout/IconLeafLabelList"/>
    <dgm:cxn modelId="{B3F6ED97-36E8-42E8-BD91-00B8F8183974}" type="presParOf" srcId="{A6E49CC1-C557-4137-BAA4-B44F39049B80}" destId="{08660C09-FFF5-46D7-B42C-0D2E8EEB0424}" srcOrd="3" destOrd="0" presId="urn:microsoft.com/office/officeart/2018/5/layout/IconLeafLabelList"/>
    <dgm:cxn modelId="{D3EE8AC7-3480-4D10-A092-FB4F6482E40F}" type="presParOf" srcId="{81610C95-AACB-4ECB-9786-CEE2A93E8BBC}" destId="{18A5BA04-3E41-440D-B958-36AA640E2A1A}" srcOrd="9" destOrd="0" presId="urn:microsoft.com/office/officeart/2018/5/layout/IconLeafLabelList"/>
    <dgm:cxn modelId="{D9AB29F0-D3A0-45D6-A696-426E50136B0A}" type="presParOf" srcId="{81610C95-AACB-4ECB-9786-CEE2A93E8BBC}" destId="{48DFEFDA-EB81-40F9-98C0-F034E2D0ED05}" srcOrd="10" destOrd="0" presId="urn:microsoft.com/office/officeart/2018/5/layout/IconLeafLabelList"/>
    <dgm:cxn modelId="{89BAD26B-10CB-483F-808B-0CFB761D0C0F}" type="presParOf" srcId="{48DFEFDA-EB81-40F9-98C0-F034E2D0ED05}" destId="{0FC5F66C-262C-43AD-B49E-D483A496E9D8}" srcOrd="0" destOrd="0" presId="urn:microsoft.com/office/officeart/2018/5/layout/IconLeafLabelList"/>
    <dgm:cxn modelId="{4AFBF7FA-EEAC-4B57-BF8E-594D5D3F5777}" type="presParOf" srcId="{48DFEFDA-EB81-40F9-98C0-F034E2D0ED05}" destId="{E4FF9449-83F2-4DEE-AC98-EC3093745FE8}" srcOrd="1" destOrd="0" presId="urn:microsoft.com/office/officeart/2018/5/layout/IconLeafLabelList"/>
    <dgm:cxn modelId="{FFA00CDC-1FCC-42D2-87A9-FEE7BB86C152}" type="presParOf" srcId="{48DFEFDA-EB81-40F9-98C0-F034E2D0ED05}" destId="{464CB2A8-8FBD-4F99-997F-A3B38FE4309B}" srcOrd="2" destOrd="0" presId="urn:microsoft.com/office/officeart/2018/5/layout/IconLeafLabelList"/>
    <dgm:cxn modelId="{1B57F348-027D-42DE-9B4D-92C4BEBFA340}" type="presParOf" srcId="{48DFEFDA-EB81-40F9-98C0-F034E2D0ED05}" destId="{44CAF2A5-2418-4659-BFED-54DAA592290B}" srcOrd="3" destOrd="0" presId="urn:microsoft.com/office/officeart/2018/5/layout/IconLeafLabelList"/>
    <dgm:cxn modelId="{20EAF14D-6F76-4394-B27C-24474A07D2B3}" type="presParOf" srcId="{81610C95-AACB-4ECB-9786-CEE2A93E8BBC}" destId="{C59F29CF-EB5A-4A11-AA4A-CFFA73E1F640}" srcOrd="11" destOrd="0" presId="urn:microsoft.com/office/officeart/2018/5/layout/IconLeafLabelList"/>
    <dgm:cxn modelId="{FECF3DC2-9AE1-4E84-BFAA-9C2A90155020}" type="presParOf" srcId="{81610C95-AACB-4ECB-9786-CEE2A93E8BBC}" destId="{9041CFF5-9BA6-4C6B-B693-B693F6344AF6}" srcOrd="12" destOrd="0" presId="urn:microsoft.com/office/officeart/2018/5/layout/IconLeafLabelList"/>
    <dgm:cxn modelId="{4FD4DCA1-54C0-47F5-8B1F-D57B47B4701C}" type="presParOf" srcId="{9041CFF5-9BA6-4C6B-B693-B693F6344AF6}" destId="{030C08FB-F068-4B8C-9509-76CA9537514D}" srcOrd="0" destOrd="0" presId="urn:microsoft.com/office/officeart/2018/5/layout/IconLeafLabelList"/>
    <dgm:cxn modelId="{03254816-8448-4976-BE92-DB159BEB9F9E}" type="presParOf" srcId="{9041CFF5-9BA6-4C6B-B693-B693F6344AF6}" destId="{2AC6738D-9715-4AF0-B7EE-AA0ABF5A5114}" srcOrd="1" destOrd="0" presId="urn:microsoft.com/office/officeart/2018/5/layout/IconLeafLabelList"/>
    <dgm:cxn modelId="{8E3511DC-EBCC-48C1-B188-3239CB88845F}" type="presParOf" srcId="{9041CFF5-9BA6-4C6B-B693-B693F6344AF6}" destId="{3909569A-048A-4B0B-8CCF-E351EDEE4B45}" srcOrd="2" destOrd="0" presId="urn:microsoft.com/office/officeart/2018/5/layout/IconLeafLabelList"/>
    <dgm:cxn modelId="{B3DB6004-4050-4A45-8F90-AD28503E6C90}" type="presParOf" srcId="{9041CFF5-9BA6-4C6B-B693-B693F6344AF6}" destId="{E4497DFB-8F12-406C-BC84-BE670C8E575F}" srcOrd="3" destOrd="0" presId="urn:microsoft.com/office/officeart/2018/5/layout/IconLeafLabelList"/>
    <dgm:cxn modelId="{3767D558-252F-4D49-9243-20167F2130C8}" type="presParOf" srcId="{81610C95-AACB-4ECB-9786-CEE2A93E8BBC}" destId="{022F62A3-640D-4828-8BA8-A94E1450ED89}" srcOrd="13" destOrd="0" presId="urn:microsoft.com/office/officeart/2018/5/layout/IconLeafLabelList"/>
    <dgm:cxn modelId="{0E68E4E0-D7B9-41D7-B347-A61CE2E78CF4}" type="presParOf" srcId="{81610C95-AACB-4ECB-9786-CEE2A93E8BBC}" destId="{06CCDE14-166D-4671-9A91-DF7E24E19361}" srcOrd="14" destOrd="0" presId="urn:microsoft.com/office/officeart/2018/5/layout/IconLeafLabelList"/>
    <dgm:cxn modelId="{F0313B6C-6498-4CF3-AD7B-5E9114C83661}" type="presParOf" srcId="{06CCDE14-166D-4671-9A91-DF7E24E19361}" destId="{5B07803A-E33B-494F-BEC3-295451F56D83}" srcOrd="0" destOrd="0" presId="urn:microsoft.com/office/officeart/2018/5/layout/IconLeafLabelList"/>
    <dgm:cxn modelId="{A70038A2-8D09-48AB-B74E-64DA2D8E2CA1}" type="presParOf" srcId="{06CCDE14-166D-4671-9A91-DF7E24E19361}" destId="{23BEF8CF-1A52-4DE1-A4A1-7CE91C5E8BC6}" srcOrd="1" destOrd="0" presId="urn:microsoft.com/office/officeart/2018/5/layout/IconLeafLabelList"/>
    <dgm:cxn modelId="{2425FE6A-B6FA-4FE4-9FE5-90D0243BDDE5}" type="presParOf" srcId="{06CCDE14-166D-4671-9A91-DF7E24E19361}" destId="{553727B4-46D2-4D2C-96AF-89D7D377F728}" srcOrd="2" destOrd="0" presId="urn:microsoft.com/office/officeart/2018/5/layout/IconLeafLabelList"/>
    <dgm:cxn modelId="{7CBF825C-F5E5-4223-8AF4-27F11FC90CDE}" type="presParOf" srcId="{06CCDE14-166D-4671-9A91-DF7E24E19361}" destId="{BCD5D410-EE4E-4851-85DA-2898AC46BD5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AA1A2-AC43-4ED4-A95F-9388918F6D2F}">
      <dsp:nvSpPr>
        <dsp:cNvPr id="0" name=""/>
        <dsp:cNvSpPr/>
      </dsp:nvSpPr>
      <dsp:spPr>
        <a:xfrm>
          <a:off x="947201" y="739340"/>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EE8FEC-6C2A-4C30-9B30-0A2BDCCD34A4}">
      <dsp:nvSpPr>
        <dsp:cNvPr id="0" name=""/>
        <dsp:cNvSpPr/>
      </dsp:nvSpPr>
      <dsp:spPr>
        <a:xfrm>
          <a:off x="59990" y="2598464"/>
          <a:ext cx="322622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b="1" kern="1200" dirty="0">
              <a:latin typeface="Arial Narrow" panose="020B0606020202030204" pitchFamily="34" charset="0"/>
            </a:rPr>
            <a:t>INDEPENDENT OVERSIGHT</a:t>
          </a:r>
          <a:endParaRPr lang="en-US" sz="3200" kern="1200" dirty="0">
            <a:latin typeface="Arial Narrow" panose="020B0606020202030204" pitchFamily="34" charset="0"/>
          </a:endParaRPr>
        </a:p>
      </dsp:txBody>
      <dsp:txXfrm>
        <a:off x="59990" y="2598464"/>
        <a:ext cx="3226223" cy="855000"/>
      </dsp:txXfrm>
    </dsp:sp>
    <dsp:sp modelId="{0BC0F0CB-9A89-4546-9F14-8971021241F0}">
      <dsp:nvSpPr>
        <dsp:cNvPr id="0" name=""/>
        <dsp:cNvSpPr/>
      </dsp:nvSpPr>
      <dsp:spPr>
        <a:xfrm>
          <a:off x="4738014" y="739340"/>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8E85AB-3456-4AB8-8944-07D8465BECAA}">
      <dsp:nvSpPr>
        <dsp:cNvPr id="0" name=""/>
        <dsp:cNvSpPr/>
      </dsp:nvSpPr>
      <dsp:spPr>
        <a:xfrm>
          <a:off x="3850802" y="2598464"/>
          <a:ext cx="322622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b="1" kern="1200" dirty="0">
              <a:latin typeface="Arial Narrow" panose="020B0606020202030204" pitchFamily="34" charset="0"/>
            </a:rPr>
            <a:t>ADVOCACY</a:t>
          </a:r>
          <a:endParaRPr lang="en-US" sz="3600" kern="1200" dirty="0">
            <a:latin typeface="Arial Narrow" panose="020B0606020202030204" pitchFamily="34" charset="0"/>
          </a:endParaRPr>
        </a:p>
      </dsp:txBody>
      <dsp:txXfrm>
        <a:off x="3850802" y="2598464"/>
        <a:ext cx="3226223" cy="855000"/>
      </dsp:txXfrm>
    </dsp:sp>
    <dsp:sp modelId="{7769D48D-F5CD-4E9A-BF19-6DC471144EFB}">
      <dsp:nvSpPr>
        <dsp:cNvPr id="0" name=""/>
        <dsp:cNvSpPr/>
      </dsp:nvSpPr>
      <dsp:spPr>
        <a:xfrm>
          <a:off x="8528826" y="739340"/>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0956C2-80BA-4B8F-B66D-B1E7C5DA52E6}">
      <dsp:nvSpPr>
        <dsp:cNvPr id="0" name=""/>
        <dsp:cNvSpPr/>
      </dsp:nvSpPr>
      <dsp:spPr>
        <a:xfrm>
          <a:off x="7641615" y="2598464"/>
          <a:ext cx="322622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b="1" kern="1200" dirty="0">
              <a:latin typeface="Arial Narrow" panose="020B0606020202030204" pitchFamily="34" charset="0"/>
            </a:rPr>
            <a:t>TRAINING</a:t>
          </a:r>
          <a:endParaRPr lang="en-US" sz="3600" kern="1200" dirty="0">
            <a:latin typeface="Arial Narrow" panose="020B0606020202030204" pitchFamily="34" charset="0"/>
          </a:endParaRPr>
        </a:p>
      </dsp:txBody>
      <dsp:txXfrm>
        <a:off x="7641615" y="2598464"/>
        <a:ext cx="3226223" cy="855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D2A4D-9991-4446-AA8B-175AB31AB532}">
      <dsp:nvSpPr>
        <dsp:cNvPr id="0" name=""/>
        <dsp:cNvSpPr/>
      </dsp:nvSpPr>
      <dsp:spPr>
        <a:xfrm>
          <a:off x="0" y="172708"/>
          <a:ext cx="3921933" cy="14206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386" tIns="229108" rIns="304386" bIns="99568" numCol="1" spcCol="1270" anchor="t" anchorCtr="0">
          <a:noAutofit/>
        </a:bodyPr>
        <a:lstStyle/>
        <a:p>
          <a:pPr marL="114300" lvl="1" indent="-114300" algn="l" defTabSz="622300">
            <a:lnSpc>
              <a:spcPct val="100000"/>
            </a:lnSpc>
            <a:spcBef>
              <a:spcPct val="0"/>
            </a:spcBef>
            <a:spcAft>
              <a:spcPts val="0"/>
            </a:spcAft>
            <a:buChar char="•"/>
          </a:pPr>
          <a:r>
            <a:rPr lang="en-US" sz="1400" b="0" kern="1200" dirty="0"/>
            <a:t>Best interest</a:t>
          </a:r>
        </a:p>
        <a:p>
          <a:pPr marL="114300" lvl="1" indent="-114300" algn="l" defTabSz="622300">
            <a:lnSpc>
              <a:spcPct val="100000"/>
            </a:lnSpc>
            <a:spcBef>
              <a:spcPct val="0"/>
            </a:spcBef>
            <a:spcAft>
              <a:spcPts val="0"/>
            </a:spcAft>
            <a:buChar char="•"/>
          </a:pPr>
          <a:r>
            <a:rPr lang="en-US" sz="1400" b="0" kern="1200" dirty="0"/>
            <a:t>Stated interest</a:t>
          </a:r>
        </a:p>
        <a:p>
          <a:pPr marL="114300" lvl="1" indent="-114300" algn="l" defTabSz="622300">
            <a:lnSpc>
              <a:spcPct val="100000"/>
            </a:lnSpc>
            <a:spcBef>
              <a:spcPct val="0"/>
            </a:spcBef>
            <a:spcAft>
              <a:spcPts val="0"/>
            </a:spcAft>
            <a:buChar char="•"/>
          </a:pPr>
          <a:r>
            <a:rPr lang="en-US" sz="1400" b="0" kern="1200" dirty="0"/>
            <a:t>Hybrid</a:t>
          </a:r>
        </a:p>
        <a:p>
          <a:pPr marL="114300" lvl="1" indent="-114300" algn="l" defTabSz="622300">
            <a:lnSpc>
              <a:spcPct val="100000"/>
            </a:lnSpc>
            <a:spcBef>
              <a:spcPct val="0"/>
            </a:spcBef>
            <a:spcAft>
              <a:spcPts val="0"/>
            </a:spcAft>
            <a:buChar char="•"/>
          </a:pPr>
          <a:r>
            <a:rPr lang="en-US" sz="1400" b="0" kern="1200" dirty="0"/>
            <a:t>Substituted judgment</a:t>
          </a:r>
        </a:p>
        <a:p>
          <a:pPr marL="114300" lvl="1" indent="-114300" algn="l" defTabSz="622300">
            <a:lnSpc>
              <a:spcPct val="100000"/>
            </a:lnSpc>
            <a:spcBef>
              <a:spcPct val="0"/>
            </a:spcBef>
            <a:spcAft>
              <a:spcPts val="0"/>
            </a:spcAft>
            <a:buChar char="•"/>
          </a:pPr>
          <a:r>
            <a:rPr lang="en-US" sz="1400" b="0" kern="1200" dirty="0"/>
            <a:t>Diminished capacity</a:t>
          </a:r>
        </a:p>
      </dsp:txBody>
      <dsp:txXfrm>
        <a:off x="0" y="172708"/>
        <a:ext cx="3921933" cy="1420650"/>
      </dsp:txXfrm>
    </dsp:sp>
    <dsp:sp modelId="{87790C3A-201C-44A9-A6FB-97B160306030}">
      <dsp:nvSpPr>
        <dsp:cNvPr id="0" name=""/>
        <dsp:cNvSpPr/>
      </dsp:nvSpPr>
      <dsp:spPr>
        <a:xfrm>
          <a:off x="196096" y="10348"/>
          <a:ext cx="2745353" cy="32472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768" tIns="0" rIns="103768" bIns="0" numCol="1" spcCol="1270" anchor="ctr" anchorCtr="0">
          <a:noAutofit/>
        </a:bodyPr>
        <a:lstStyle/>
        <a:p>
          <a:pPr marL="0" lvl="0" indent="0" algn="l" defTabSz="800100">
            <a:lnSpc>
              <a:spcPct val="90000"/>
            </a:lnSpc>
            <a:spcBef>
              <a:spcPct val="0"/>
            </a:spcBef>
            <a:spcAft>
              <a:spcPct val="35000"/>
            </a:spcAft>
            <a:buNone/>
          </a:pPr>
          <a:r>
            <a:rPr lang="en-US" sz="1800" b="1" kern="1200" dirty="0"/>
            <a:t>Models of representation</a:t>
          </a:r>
          <a:endParaRPr lang="en-US" sz="1800" kern="1200" dirty="0"/>
        </a:p>
      </dsp:txBody>
      <dsp:txXfrm>
        <a:off x="211948" y="26200"/>
        <a:ext cx="2713649" cy="293016"/>
      </dsp:txXfrm>
    </dsp:sp>
    <dsp:sp modelId="{2D45FC0D-F229-44F9-B9E5-BDA8DA0FDBC8}">
      <dsp:nvSpPr>
        <dsp:cNvPr id="0" name=""/>
        <dsp:cNvSpPr/>
      </dsp:nvSpPr>
      <dsp:spPr>
        <a:xfrm>
          <a:off x="0" y="1815118"/>
          <a:ext cx="3921933" cy="7276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386" tIns="229108" rIns="304386" bIns="99568" numCol="1" spcCol="1270" anchor="t" anchorCtr="0">
          <a:noAutofit/>
        </a:bodyPr>
        <a:lstStyle/>
        <a:p>
          <a:pPr marL="114300" lvl="1" indent="-114300" algn="l" defTabSz="622300">
            <a:lnSpc>
              <a:spcPct val="90000"/>
            </a:lnSpc>
            <a:spcBef>
              <a:spcPct val="0"/>
            </a:spcBef>
            <a:spcAft>
              <a:spcPts val="0"/>
            </a:spcAft>
            <a:buChar char="•"/>
          </a:pPr>
          <a:r>
            <a:rPr lang="en-US" sz="1400" b="0" kern="1200" dirty="0"/>
            <a:t>Candor</a:t>
          </a:r>
        </a:p>
        <a:p>
          <a:pPr marL="114300" lvl="1" indent="-114300" algn="l" defTabSz="622300">
            <a:lnSpc>
              <a:spcPct val="90000"/>
            </a:lnSpc>
            <a:spcBef>
              <a:spcPct val="0"/>
            </a:spcBef>
            <a:spcAft>
              <a:spcPts val="0"/>
            </a:spcAft>
            <a:buChar char="•"/>
          </a:pPr>
          <a:r>
            <a:rPr lang="en-US" sz="1400" b="0" kern="1200" dirty="0"/>
            <a:t>Fairness</a:t>
          </a:r>
        </a:p>
      </dsp:txBody>
      <dsp:txXfrm>
        <a:off x="0" y="1815118"/>
        <a:ext cx="3921933" cy="727650"/>
      </dsp:txXfrm>
    </dsp:sp>
    <dsp:sp modelId="{DA4FAB74-8E1E-4823-B95C-B1B0CC2FDF94}">
      <dsp:nvSpPr>
        <dsp:cNvPr id="0" name=""/>
        <dsp:cNvSpPr/>
      </dsp:nvSpPr>
      <dsp:spPr>
        <a:xfrm>
          <a:off x="196096" y="1652758"/>
          <a:ext cx="2745353" cy="32472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768" tIns="0" rIns="103768" bIns="0" numCol="1" spcCol="1270" anchor="ctr" anchorCtr="0">
          <a:noAutofit/>
        </a:bodyPr>
        <a:lstStyle/>
        <a:p>
          <a:pPr marL="0" lvl="0" indent="0" algn="l" defTabSz="800100">
            <a:lnSpc>
              <a:spcPct val="90000"/>
            </a:lnSpc>
            <a:spcBef>
              <a:spcPct val="0"/>
            </a:spcBef>
            <a:spcAft>
              <a:spcPct val="35000"/>
            </a:spcAft>
            <a:buNone/>
          </a:pPr>
          <a:r>
            <a:rPr lang="en-US" sz="1800" b="1" kern="1200" dirty="0"/>
            <a:t>Duties to others</a:t>
          </a:r>
          <a:endParaRPr lang="en-US" sz="1800" kern="1200" dirty="0"/>
        </a:p>
      </dsp:txBody>
      <dsp:txXfrm>
        <a:off x="211948" y="1668610"/>
        <a:ext cx="2713649" cy="293016"/>
      </dsp:txXfrm>
    </dsp:sp>
    <dsp:sp modelId="{EA7A89A8-2AB3-4133-B9A9-AA48CE66DD16}">
      <dsp:nvSpPr>
        <dsp:cNvPr id="0" name=""/>
        <dsp:cNvSpPr/>
      </dsp:nvSpPr>
      <dsp:spPr>
        <a:xfrm>
          <a:off x="0" y="2764528"/>
          <a:ext cx="3921933" cy="11434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386" tIns="229108" rIns="304386" bIns="99568" numCol="1" spcCol="1270" anchor="t" anchorCtr="0">
          <a:noAutofit/>
        </a:bodyPr>
        <a:lstStyle/>
        <a:p>
          <a:pPr marL="114300" lvl="1" indent="-114300" algn="l" defTabSz="622300">
            <a:lnSpc>
              <a:spcPct val="90000"/>
            </a:lnSpc>
            <a:spcBef>
              <a:spcPct val="0"/>
            </a:spcBef>
            <a:spcAft>
              <a:spcPts val="0"/>
            </a:spcAft>
            <a:buChar char="•"/>
          </a:pPr>
          <a:r>
            <a:rPr lang="en-US" sz="1400" b="0" kern="1200" dirty="0"/>
            <a:t>Siblings</a:t>
          </a:r>
        </a:p>
        <a:p>
          <a:pPr marL="114300" lvl="1" indent="-114300" algn="l" defTabSz="622300">
            <a:lnSpc>
              <a:spcPct val="90000"/>
            </a:lnSpc>
            <a:spcBef>
              <a:spcPct val="0"/>
            </a:spcBef>
            <a:spcAft>
              <a:spcPts val="0"/>
            </a:spcAft>
            <a:buChar char="•"/>
          </a:pPr>
          <a:r>
            <a:rPr lang="en-US" sz="1400" b="0" kern="1200" dirty="0"/>
            <a:t>Former clients</a:t>
          </a:r>
        </a:p>
        <a:p>
          <a:pPr marL="114300" lvl="1" indent="-114300" algn="l" defTabSz="622300">
            <a:lnSpc>
              <a:spcPct val="90000"/>
            </a:lnSpc>
            <a:spcBef>
              <a:spcPct val="0"/>
            </a:spcBef>
            <a:spcAft>
              <a:spcPts val="0"/>
            </a:spcAft>
            <a:buChar char="•"/>
          </a:pPr>
          <a:r>
            <a:rPr lang="en-US" sz="1400" b="0" kern="1200" dirty="0"/>
            <a:t>Other family members</a:t>
          </a:r>
        </a:p>
        <a:p>
          <a:pPr marL="114300" lvl="1" indent="-114300" algn="l" defTabSz="622300">
            <a:lnSpc>
              <a:spcPct val="90000"/>
            </a:lnSpc>
            <a:spcBef>
              <a:spcPct val="0"/>
            </a:spcBef>
            <a:spcAft>
              <a:spcPts val="0"/>
            </a:spcAft>
            <a:buChar char="•"/>
          </a:pPr>
          <a:r>
            <a:rPr lang="en-US" sz="1400" b="0" kern="1200" dirty="0"/>
            <a:t>Best v. expressed interests</a:t>
          </a:r>
        </a:p>
      </dsp:txBody>
      <dsp:txXfrm>
        <a:off x="0" y="2764528"/>
        <a:ext cx="3921933" cy="1143450"/>
      </dsp:txXfrm>
    </dsp:sp>
    <dsp:sp modelId="{315E9D2B-A947-4EE3-B232-462721048DB6}">
      <dsp:nvSpPr>
        <dsp:cNvPr id="0" name=""/>
        <dsp:cNvSpPr/>
      </dsp:nvSpPr>
      <dsp:spPr>
        <a:xfrm>
          <a:off x="196096" y="2602168"/>
          <a:ext cx="2745353" cy="32472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768" tIns="0" rIns="103768" bIns="0" numCol="1" spcCol="1270" anchor="ctr" anchorCtr="0">
          <a:noAutofit/>
        </a:bodyPr>
        <a:lstStyle/>
        <a:p>
          <a:pPr marL="0" lvl="0" indent="0" algn="l" defTabSz="800100">
            <a:lnSpc>
              <a:spcPct val="90000"/>
            </a:lnSpc>
            <a:spcBef>
              <a:spcPct val="0"/>
            </a:spcBef>
            <a:spcAft>
              <a:spcPct val="35000"/>
            </a:spcAft>
            <a:buNone/>
          </a:pPr>
          <a:r>
            <a:rPr lang="en-US" sz="1800" b="1" kern="1200" dirty="0"/>
            <a:t>Conflicts</a:t>
          </a:r>
        </a:p>
      </dsp:txBody>
      <dsp:txXfrm>
        <a:off x="211948" y="2618020"/>
        <a:ext cx="2713649" cy="293016"/>
      </dsp:txXfrm>
    </dsp:sp>
    <dsp:sp modelId="{B5F307F0-E200-4B9B-85B1-C47D0FF47964}">
      <dsp:nvSpPr>
        <dsp:cNvPr id="0" name=""/>
        <dsp:cNvSpPr/>
      </dsp:nvSpPr>
      <dsp:spPr>
        <a:xfrm>
          <a:off x="0" y="4129738"/>
          <a:ext cx="3921933" cy="1212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386" tIns="229108" rIns="304386"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Competence</a:t>
          </a:r>
        </a:p>
        <a:p>
          <a:pPr marL="114300" lvl="1" indent="-114300" algn="l" defTabSz="622300">
            <a:lnSpc>
              <a:spcPct val="90000"/>
            </a:lnSpc>
            <a:spcBef>
              <a:spcPct val="0"/>
            </a:spcBef>
            <a:spcAft>
              <a:spcPct val="15000"/>
            </a:spcAft>
            <a:buChar char="•"/>
          </a:pPr>
          <a:r>
            <a:rPr lang="en-US" sz="1400" b="0" kern="1200" dirty="0"/>
            <a:t>Zeal</a:t>
          </a:r>
        </a:p>
        <a:p>
          <a:pPr marL="114300" lvl="1" indent="-114300" algn="l" defTabSz="622300">
            <a:lnSpc>
              <a:spcPct val="90000"/>
            </a:lnSpc>
            <a:spcBef>
              <a:spcPct val="0"/>
            </a:spcBef>
            <a:spcAft>
              <a:spcPct val="15000"/>
            </a:spcAft>
            <a:buChar char="•"/>
          </a:pPr>
          <a:r>
            <a:rPr lang="en-US" sz="1400" b="0" kern="1200" dirty="0"/>
            <a:t>Diligence </a:t>
          </a:r>
        </a:p>
        <a:p>
          <a:pPr marL="114300" lvl="1" indent="-114300" algn="l" defTabSz="622300">
            <a:lnSpc>
              <a:spcPct val="90000"/>
            </a:lnSpc>
            <a:spcBef>
              <a:spcPct val="0"/>
            </a:spcBef>
            <a:spcAft>
              <a:spcPct val="15000"/>
            </a:spcAft>
            <a:buChar char="•"/>
          </a:pPr>
          <a:r>
            <a:rPr lang="en-US" sz="1400" b="0" kern="1200" dirty="0"/>
            <a:t>Confidentiality </a:t>
          </a:r>
        </a:p>
      </dsp:txBody>
      <dsp:txXfrm>
        <a:off x="0" y="4129738"/>
        <a:ext cx="3921933" cy="1212750"/>
      </dsp:txXfrm>
    </dsp:sp>
    <dsp:sp modelId="{E1DCEBEC-8905-4BB5-9E50-5B94E9E10866}">
      <dsp:nvSpPr>
        <dsp:cNvPr id="0" name=""/>
        <dsp:cNvSpPr/>
      </dsp:nvSpPr>
      <dsp:spPr>
        <a:xfrm>
          <a:off x="196096" y="3967378"/>
          <a:ext cx="2745353" cy="32472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768" tIns="0" rIns="103768" bIns="0" numCol="1" spcCol="1270" anchor="ctr" anchorCtr="0">
          <a:noAutofit/>
        </a:bodyPr>
        <a:lstStyle/>
        <a:p>
          <a:pPr marL="0" lvl="0" indent="0" algn="l" defTabSz="800100">
            <a:lnSpc>
              <a:spcPct val="90000"/>
            </a:lnSpc>
            <a:spcBef>
              <a:spcPct val="0"/>
            </a:spcBef>
            <a:spcAft>
              <a:spcPct val="35000"/>
            </a:spcAft>
            <a:buNone/>
          </a:pPr>
          <a:r>
            <a:rPr lang="en-US" sz="1800" b="1" kern="1200" dirty="0"/>
            <a:t>Duties to client</a:t>
          </a:r>
        </a:p>
      </dsp:txBody>
      <dsp:txXfrm>
        <a:off x="211948" y="3983230"/>
        <a:ext cx="2713649" cy="2930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DA32C-B14A-4E86-91EF-8F77B5F48CB1}">
      <dsp:nvSpPr>
        <dsp:cNvPr id="0" name=""/>
        <dsp:cNvSpPr/>
      </dsp:nvSpPr>
      <dsp:spPr>
        <a:xfrm>
          <a:off x="1681" y="0"/>
          <a:ext cx="2616719" cy="4716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en-US" sz="5200" kern="1200" dirty="0"/>
            <a:t>People</a:t>
          </a:r>
        </a:p>
      </dsp:txBody>
      <dsp:txXfrm>
        <a:off x="1681" y="1886555"/>
        <a:ext cx="2616719" cy="1886555"/>
      </dsp:txXfrm>
    </dsp:sp>
    <dsp:sp modelId="{956ADF7D-E9F7-434B-AD10-87F30EBAC88E}">
      <dsp:nvSpPr>
        <dsp:cNvPr id="0" name=""/>
        <dsp:cNvSpPr/>
      </dsp:nvSpPr>
      <dsp:spPr>
        <a:xfrm>
          <a:off x="524762" y="282983"/>
          <a:ext cx="1570557" cy="157055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294D8-2964-47B8-B64C-D9DDE112332B}">
      <dsp:nvSpPr>
        <dsp:cNvPr id="0" name=""/>
        <dsp:cNvSpPr/>
      </dsp:nvSpPr>
      <dsp:spPr>
        <a:xfrm>
          <a:off x="2696902" y="0"/>
          <a:ext cx="2616719" cy="4716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en-US" sz="5200" kern="1200" dirty="0"/>
            <a:t>Places</a:t>
          </a:r>
        </a:p>
      </dsp:txBody>
      <dsp:txXfrm>
        <a:off x="2696902" y="1886555"/>
        <a:ext cx="2616719" cy="1886555"/>
      </dsp:txXfrm>
    </dsp:sp>
    <dsp:sp modelId="{49988E9C-6BF4-47F5-9114-91A65A4DF61E}">
      <dsp:nvSpPr>
        <dsp:cNvPr id="0" name=""/>
        <dsp:cNvSpPr/>
      </dsp:nvSpPr>
      <dsp:spPr>
        <a:xfrm>
          <a:off x="3219983" y="282983"/>
          <a:ext cx="1570557" cy="157055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91F1D9-A54A-49A0-AA1F-956BF53E8679}">
      <dsp:nvSpPr>
        <dsp:cNvPr id="0" name=""/>
        <dsp:cNvSpPr/>
      </dsp:nvSpPr>
      <dsp:spPr>
        <a:xfrm>
          <a:off x="5392123" y="0"/>
          <a:ext cx="2616719" cy="4716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en-US" sz="5200" kern="1200" dirty="0"/>
            <a:t>Things</a:t>
          </a:r>
        </a:p>
      </dsp:txBody>
      <dsp:txXfrm>
        <a:off x="5392123" y="1886555"/>
        <a:ext cx="2616719" cy="1886555"/>
      </dsp:txXfrm>
    </dsp:sp>
    <dsp:sp modelId="{72F13032-BCD9-48FA-AE36-CB2B73B08D00}">
      <dsp:nvSpPr>
        <dsp:cNvPr id="0" name=""/>
        <dsp:cNvSpPr/>
      </dsp:nvSpPr>
      <dsp:spPr>
        <a:xfrm>
          <a:off x="5915204" y="282983"/>
          <a:ext cx="1570557" cy="157055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858A7-A028-4D82-836A-9D232CDA30AC}">
      <dsp:nvSpPr>
        <dsp:cNvPr id="0" name=""/>
        <dsp:cNvSpPr/>
      </dsp:nvSpPr>
      <dsp:spPr>
        <a:xfrm>
          <a:off x="320420" y="3773111"/>
          <a:ext cx="7369683" cy="70745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93A81-FC1F-4B37-BC72-F85EE5700AC7}">
      <dsp:nvSpPr>
        <dsp:cNvPr id="0" name=""/>
        <dsp:cNvSpPr/>
      </dsp:nvSpPr>
      <dsp:spPr>
        <a:xfrm>
          <a:off x="0" y="14483"/>
          <a:ext cx="3574461"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Relationship-building</a:t>
          </a:r>
        </a:p>
      </dsp:txBody>
      <dsp:txXfrm>
        <a:off x="24588" y="39071"/>
        <a:ext cx="3525285" cy="454509"/>
      </dsp:txXfrm>
    </dsp:sp>
    <dsp:sp modelId="{A2024064-D27B-4E14-91C9-4760494F0972}">
      <dsp:nvSpPr>
        <dsp:cNvPr id="0" name=""/>
        <dsp:cNvSpPr/>
      </dsp:nvSpPr>
      <dsp:spPr>
        <a:xfrm>
          <a:off x="0" y="578648"/>
          <a:ext cx="3574461"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Diplomacy</a:t>
          </a:r>
        </a:p>
      </dsp:txBody>
      <dsp:txXfrm>
        <a:off x="24588" y="603236"/>
        <a:ext cx="3525285" cy="454509"/>
      </dsp:txXfrm>
    </dsp:sp>
    <dsp:sp modelId="{EF9A7371-6970-4D70-897B-17AD3A7C108E}">
      <dsp:nvSpPr>
        <dsp:cNvPr id="0" name=""/>
        <dsp:cNvSpPr/>
      </dsp:nvSpPr>
      <dsp:spPr>
        <a:xfrm>
          <a:off x="0" y="1142813"/>
          <a:ext cx="3574461"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Consensus-building</a:t>
          </a:r>
        </a:p>
      </dsp:txBody>
      <dsp:txXfrm>
        <a:off x="24588" y="1167401"/>
        <a:ext cx="3525285" cy="454509"/>
      </dsp:txXfrm>
    </dsp:sp>
    <dsp:sp modelId="{C5326164-1098-40F3-9269-936194FCE9A3}">
      <dsp:nvSpPr>
        <dsp:cNvPr id="0" name=""/>
        <dsp:cNvSpPr/>
      </dsp:nvSpPr>
      <dsp:spPr>
        <a:xfrm>
          <a:off x="0" y="1706978"/>
          <a:ext cx="3574461"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Compromise </a:t>
          </a:r>
        </a:p>
      </dsp:txBody>
      <dsp:txXfrm>
        <a:off x="24588" y="1731566"/>
        <a:ext cx="3525285" cy="454509"/>
      </dsp:txXfrm>
    </dsp:sp>
    <dsp:sp modelId="{7196F5F7-4B83-41DC-B5F1-132E777AF19D}">
      <dsp:nvSpPr>
        <dsp:cNvPr id="0" name=""/>
        <dsp:cNvSpPr/>
      </dsp:nvSpPr>
      <dsp:spPr>
        <a:xfrm>
          <a:off x="0" y="2271143"/>
          <a:ext cx="3574461"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Negotiation</a:t>
          </a:r>
        </a:p>
      </dsp:txBody>
      <dsp:txXfrm>
        <a:off x="24588" y="2295731"/>
        <a:ext cx="3525285" cy="454509"/>
      </dsp:txXfrm>
    </dsp:sp>
    <dsp:sp modelId="{FF55514E-BC5F-4BB0-8E92-6B0B555512EF}">
      <dsp:nvSpPr>
        <dsp:cNvPr id="0" name=""/>
        <dsp:cNvSpPr/>
      </dsp:nvSpPr>
      <dsp:spPr>
        <a:xfrm>
          <a:off x="0" y="2835308"/>
          <a:ext cx="3574461"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Formal and informal mediation</a:t>
          </a:r>
        </a:p>
      </dsp:txBody>
      <dsp:txXfrm>
        <a:off x="24588" y="2859896"/>
        <a:ext cx="3525285" cy="454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67CA2-B448-4813-ACC3-0A561B0BE890}">
      <dsp:nvSpPr>
        <dsp:cNvPr id="0" name=""/>
        <dsp:cNvSpPr/>
      </dsp:nvSpPr>
      <dsp:spPr>
        <a:xfrm>
          <a:off x="0" y="527957"/>
          <a:ext cx="6684431" cy="1360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8786" tIns="499872" rIns="51878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baseline="0" dirty="0">
              <a:latin typeface="Arial Narrow" panose="020B0606020202030204" pitchFamily="34" charset="0"/>
            </a:rPr>
            <a:t>QLR IMPROVEMENT PROGRAM</a:t>
          </a:r>
          <a:endParaRPr lang="en-US" sz="2400" kern="1200" dirty="0">
            <a:latin typeface="Arial Narrow" panose="020B0606020202030204" pitchFamily="34" charset="0"/>
          </a:endParaRPr>
        </a:p>
        <a:p>
          <a:pPr marL="228600" lvl="1" indent="-228600" algn="l" defTabSz="1066800">
            <a:lnSpc>
              <a:spcPct val="90000"/>
            </a:lnSpc>
            <a:spcBef>
              <a:spcPct val="0"/>
            </a:spcBef>
            <a:spcAft>
              <a:spcPct val="15000"/>
            </a:spcAft>
            <a:buChar char="•"/>
          </a:pPr>
          <a:r>
            <a:rPr lang="en-US" sz="2400" kern="1200" baseline="0" dirty="0">
              <a:latin typeface="Arial Narrow" panose="020B0606020202030204" pitchFamily="34" charset="0"/>
            </a:rPr>
            <a:t>JCAMP ASSESSMENT TOOL DEVELOPMENT</a:t>
          </a:r>
          <a:endParaRPr lang="en-US" sz="2400" kern="1200" dirty="0">
            <a:latin typeface="Arial Narrow" panose="020B0606020202030204" pitchFamily="34" charset="0"/>
          </a:endParaRPr>
        </a:p>
      </dsp:txBody>
      <dsp:txXfrm>
        <a:off x="0" y="527957"/>
        <a:ext cx="6684431" cy="1360800"/>
      </dsp:txXfrm>
    </dsp:sp>
    <dsp:sp modelId="{EB1B77A2-DA33-4796-BA31-5E61753CE34E}">
      <dsp:nvSpPr>
        <dsp:cNvPr id="0" name=""/>
        <dsp:cNvSpPr/>
      </dsp:nvSpPr>
      <dsp:spPr>
        <a:xfrm>
          <a:off x="334221" y="173717"/>
          <a:ext cx="4679101" cy="7084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859" tIns="0" rIns="176859" bIns="0" numCol="1" spcCol="1270" anchor="ctr" anchorCtr="0">
          <a:noAutofit/>
        </a:bodyPr>
        <a:lstStyle/>
        <a:p>
          <a:pPr marL="0" lvl="0" indent="0" algn="l" defTabSz="1066800">
            <a:lnSpc>
              <a:spcPct val="90000"/>
            </a:lnSpc>
            <a:spcBef>
              <a:spcPct val="0"/>
            </a:spcBef>
            <a:spcAft>
              <a:spcPct val="35000"/>
            </a:spcAft>
            <a:buNone/>
            <a:defRPr b="1"/>
          </a:pPr>
          <a:r>
            <a:rPr lang="en-US" sz="2400" kern="1200" dirty="0">
              <a:latin typeface="Arial Narrow" panose="020B0606020202030204" pitchFamily="34" charset="0"/>
            </a:rPr>
            <a:t>QUALITY LEGAL REPRESENTATION</a:t>
          </a:r>
        </a:p>
      </dsp:txBody>
      <dsp:txXfrm>
        <a:off x="368806" y="208302"/>
        <a:ext cx="4609931" cy="639310"/>
      </dsp:txXfrm>
    </dsp:sp>
    <dsp:sp modelId="{A751D73D-74BD-4243-94C7-34762D5DC9B8}">
      <dsp:nvSpPr>
        <dsp:cNvPr id="0" name=""/>
        <dsp:cNvSpPr/>
      </dsp:nvSpPr>
      <dsp:spPr>
        <a:xfrm>
          <a:off x="0" y="2372597"/>
          <a:ext cx="6684431" cy="1398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8786" tIns="499872" rIns="51878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CHILD WELFARE-RELATED LEGISLATION</a:t>
          </a:r>
        </a:p>
        <a:p>
          <a:pPr marL="228600" lvl="1" indent="-228600" algn="l" defTabSz="1066800">
            <a:lnSpc>
              <a:spcPct val="90000"/>
            </a:lnSpc>
            <a:spcBef>
              <a:spcPct val="0"/>
            </a:spcBef>
            <a:spcAft>
              <a:spcPct val="15000"/>
            </a:spcAft>
            <a:buChar char="•"/>
          </a:pPr>
          <a:r>
            <a:rPr lang="en-US" sz="2400" kern="1200" dirty="0"/>
            <a:t>OCA STATUTE</a:t>
          </a:r>
        </a:p>
      </dsp:txBody>
      <dsp:txXfrm>
        <a:off x="0" y="2372597"/>
        <a:ext cx="6684431" cy="1398600"/>
      </dsp:txXfrm>
    </dsp:sp>
    <dsp:sp modelId="{C68E8A28-E33D-426E-BDED-F19B23B3BA90}">
      <dsp:nvSpPr>
        <dsp:cNvPr id="0" name=""/>
        <dsp:cNvSpPr/>
      </dsp:nvSpPr>
      <dsp:spPr>
        <a:xfrm>
          <a:off x="334221" y="2018357"/>
          <a:ext cx="4679101" cy="7084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859" tIns="0" rIns="176859" bIns="0" numCol="1" spcCol="1270" anchor="ctr" anchorCtr="0">
          <a:noAutofit/>
        </a:bodyPr>
        <a:lstStyle/>
        <a:p>
          <a:pPr marL="0" lvl="0" indent="0" algn="l" defTabSz="1066800">
            <a:lnSpc>
              <a:spcPct val="90000"/>
            </a:lnSpc>
            <a:spcBef>
              <a:spcPct val="0"/>
            </a:spcBef>
            <a:spcAft>
              <a:spcPct val="35000"/>
            </a:spcAft>
            <a:buNone/>
            <a:defRPr b="1"/>
          </a:pPr>
          <a:r>
            <a:rPr lang="en-US" sz="2400" kern="1200" dirty="0">
              <a:latin typeface="Arial Narrow" panose="020B0606020202030204" pitchFamily="34" charset="0"/>
            </a:rPr>
            <a:t>LEGISLATIVE ADVOCACY</a:t>
          </a:r>
        </a:p>
      </dsp:txBody>
      <dsp:txXfrm>
        <a:off x="368806" y="2052942"/>
        <a:ext cx="4609931" cy="639310"/>
      </dsp:txXfrm>
    </dsp:sp>
    <dsp:sp modelId="{68E1332D-A4DC-47F6-8B29-E483121E5C55}">
      <dsp:nvSpPr>
        <dsp:cNvPr id="0" name=""/>
        <dsp:cNvSpPr/>
      </dsp:nvSpPr>
      <dsp:spPr>
        <a:xfrm>
          <a:off x="0" y="4255038"/>
          <a:ext cx="6684431" cy="1738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8786" tIns="499872" rIns="51878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baseline="0" dirty="0">
              <a:latin typeface="Arial Narrow" panose="020B0606020202030204" pitchFamily="34" charset="0"/>
            </a:rPr>
            <a:t>CASE CONSULTATION</a:t>
          </a:r>
          <a:endParaRPr lang="en-US" sz="2400" kern="1200" dirty="0">
            <a:latin typeface="Arial Narrow" panose="020B0606020202030204" pitchFamily="34" charset="0"/>
          </a:endParaRPr>
        </a:p>
        <a:p>
          <a:pPr marL="228600" lvl="1" indent="-228600" algn="l" defTabSz="1066800">
            <a:lnSpc>
              <a:spcPct val="90000"/>
            </a:lnSpc>
            <a:spcBef>
              <a:spcPct val="0"/>
            </a:spcBef>
            <a:spcAft>
              <a:spcPct val="15000"/>
            </a:spcAft>
            <a:buChar char="•"/>
          </a:pPr>
          <a:r>
            <a:rPr lang="en-US" sz="2400" kern="1200" baseline="0" dirty="0">
              <a:latin typeface="Arial Narrow" panose="020B0606020202030204" pitchFamily="34" charset="0"/>
            </a:rPr>
            <a:t>POSITION LETTERS</a:t>
          </a:r>
          <a:endParaRPr lang="en-US" sz="2400" kern="1200" dirty="0">
            <a:latin typeface="Arial Narrow" panose="020B0606020202030204" pitchFamily="34" charset="0"/>
          </a:endParaRPr>
        </a:p>
        <a:p>
          <a:pPr marL="228600" lvl="1" indent="-228600" algn="l" defTabSz="1066800">
            <a:lnSpc>
              <a:spcPct val="90000"/>
            </a:lnSpc>
            <a:spcBef>
              <a:spcPct val="0"/>
            </a:spcBef>
            <a:spcAft>
              <a:spcPct val="15000"/>
            </a:spcAft>
            <a:buChar char="•"/>
          </a:pPr>
          <a:r>
            <a:rPr lang="en-US" sz="2400" kern="1200" baseline="0" dirty="0">
              <a:latin typeface="Arial Narrow" panose="020B0606020202030204" pitchFamily="34" charset="0"/>
            </a:rPr>
            <a:t>AMICUS APPELLATE ADVOCACY</a:t>
          </a:r>
          <a:endParaRPr lang="en-US" sz="2400" kern="1200" dirty="0">
            <a:latin typeface="Arial Narrow" panose="020B0606020202030204" pitchFamily="34" charset="0"/>
          </a:endParaRPr>
        </a:p>
      </dsp:txBody>
      <dsp:txXfrm>
        <a:off x="0" y="4255038"/>
        <a:ext cx="6684431" cy="1738800"/>
      </dsp:txXfrm>
    </dsp:sp>
    <dsp:sp modelId="{45A142DF-9A47-4416-B05B-2B4B012930B1}">
      <dsp:nvSpPr>
        <dsp:cNvPr id="0" name=""/>
        <dsp:cNvSpPr/>
      </dsp:nvSpPr>
      <dsp:spPr>
        <a:xfrm>
          <a:off x="334221" y="3900798"/>
          <a:ext cx="4679101" cy="7084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859" tIns="0" rIns="176859" bIns="0" numCol="1" spcCol="1270" anchor="ctr" anchorCtr="0">
          <a:noAutofit/>
        </a:bodyPr>
        <a:lstStyle/>
        <a:p>
          <a:pPr marL="0" lvl="0" indent="0" algn="l" defTabSz="1066800">
            <a:lnSpc>
              <a:spcPct val="90000"/>
            </a:lnSpc>
            <a:spcBef>
              <a:spcPct val="0"/>
            </a:spcBef>
            <a:spcAft>
              <a:spcPct val="35000"/>
            </a:spcAft>
            <a:buNone/>
            <a:defRPr b="1"/>
          </a:pPr>
          <a:r>
            <a:rPr lang="en-US" sz="2400" kern="1200" dirty="0">
              <a:latin typeface="Arial Narrow" panose="020B0606020202030204" pitchFamily="34" charset="0"/>
            </a:rPr>
            <a:t>CASE-LEVEL ADVOCACY AND SUPPORT</a:t>
          </a:r>
        </a:p>
      </dsp:txBody>
      <dsp:txXfrm>
        <a:off x="368806" y="3935383"/>
        <a:ext cx="4609931"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8B0DE-26E7-8E49-BE3F-9FCE852FC3F3}">
      <dsp:nvSpPr>
        <dsp:cNvPr id="0" name=""/>
        <dsp:cNvSpPr/>
      </dsp:nvSpPr>
      <dsp:spPr>
        <a:xfrm>
          <a:off x="0" y="72756"/>
          <a:ext cx="4773168" cy="1272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Joint GACC-NACC Membership</a:t>
          </a:r>
        </a:p>
      </dsp:txBody>
      <dsp:txXfrm>
        <a:off x="62141" y="134897"/>
        <a:ext cx="4648886" cy="1148678"/>
      </dsp:txXfrm>
    </dsp:sp>
    <dsp:sp modelId="{C5E062A7-30DC-744D-A50F-5A344A005C5E}">
      <dsp:nvSpPr>
        <dsp:cNvPr id="0" name=""/>
        <dsp:cNvSpPr/>
      </dsp:nvSpPr>
      <dsp:spPr>
        <a:xfrm>
          <a:off x="0" y="1437876"/>
          <a:ext cx="4773168" cy="12729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State Coordinator Network</a:t>
          </a:r>
        </a:p>
      </dsp:txBody>
      <dsp:txXfrm>
        <a:off x="62141" y="1500017"/>
        <a:ext cx="4648886" cy="1148678"/>
      </dsp:txXfrm>
    </dsp:sp>
    <dsp:sp modelId="{C19746B1-543E-6549-8ACE-6684C3C2E838}">
      <dsp:nvSpPr>
        <dsp:cNvPr id="0" name=""/>
        <dsp:cNvSpPr/>
      </dsp:nvSpPr>
      <dsp:spPr>
        <a:xfrm>
          <a:off x="0" y="2802996"/>
          <a:ext cx="4773168" cy="127296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Children’s Law Office Project</a:t>
          </a:r>
        </a:p>
      </dsp:txBody>
      <dsp:txXfrm>
        <a:off x="62141" y="2865137"/>
        <a:ext cx="4648886" cy="1148678"/>
      </dsp:txXfrm>
    </dsp:sp>
    <dsp:sp modelId="{6E32D925-2592-8E49-A3A1-43DE6CA0CF34}">
      <dsp:nvSpPr>
        <dsp:cNvPr id="0" name=""/>
        <dsp:cNvSpPr/>
      </dsp:nvSpPr>
      <dsp:spPr>
        <a:xfrm>
          <a:off x="0" y="4168116"/>
          <a:ext cx="4773168" cy="12729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National Child Welfare Law Conference</a:t>
          </a:r>
        </a:p>
      </dsp:txBody>
      <dsp:txXfrm>
        <a:off x="62141" y="4230257"/>
        <a:ext cx="4648886" cy="1148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C3C02-3F38-0140-ABAD-67982C1F2B44}">
      <dsp:nvSpPr>
        <dsp:cNvPr id="0" name=""/>
        <dsp:cNvSpPr/>
      </dsp:nvSpPr>
      <dsp:spPr>
        <a:xfrm>
          <a:off x="0" y="0"/>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8ECFD-E16E-0145-8BE5-95E2BC7692B6}">
      <dsp:nvSpPr>
        <dsp:cNvPr id="0" name=""/>
        <dsp:cNvSpPr/>
      </dsp:nvSpPr>
      <dsp:spPr>
        <a:xfrm>
          <a:off x="0" y="0"/>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National Listserv</a:t>
          </a:r>
        </a:p>
      </dsp:txBody>
      <dsp:txXfrm>
        <a:off x="0" y="0"/>
        <a:ext cx="5873750" cy="612826"/>
      </dsp:txXfrm>
    </dsp:sp>
    <dsp:sp modelId="{E4B61B90-114F-004D-B78F-362C838A0156}">
      <dsp:nvSpPr>
        <dsp:cNvPr id="0" name=""/>
        <dsp:cNvSpPr/>
      </dsp:nvSpPr>
      <dsp:spPr>
        <a:xfrm>
          <a:off x="0" y="612826"/>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77E2E-42E0-7545-928E-5FC13B858940}">
      <dsp:nvSpPr>
        <dsp:cNvPr id="0" name=""/>
        <dsp:cNvSpPr/>
      </dsp:nvSpPr>
      <dsp:spPr>
        <a:xfrm>
          <a:off x="0" y="612826"/>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Monthly Member Webinars</a:t>
          </a:r>
        </a:p>
      </dsp:txBody>
      <dsp:txXfrm>
        <a:off x="0" y="612826"/>
        <a:ext cx="5873750" cy="612826"/>
      </dsp:txXfrm>
    </dsp:sp>
    <dsp:sp modelId="{D92BBBF0-B247-0D4A-A70A-3353A5AA47D6}">
      <dsp:nvSpPr>
        <dsp:cNvPr id="0" name=""/>
        <dsp:cNvSpPr/>
      </dsp:nvSpPr>
      <dsp:spPr>
        <a:xfrm>
          <a:off x="0" y="1225653"/>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4F4E3-19CD-E04E-B54B-D582BFE9A8E8}">
      <dsp:nvSpPr>
        <dsp:cNvPr id="0" name=""/>
        <dsp:cNvSpPr/>
      </dsp:nvSpPr>
      <dsp:spPr>
        <a:xfrm>
          <a:off x="0" y="1225653"/>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Monthly Newsletter </a:t>
          </a:r>
          <a:r>
            <a:rPr lang="en-US" sz="2200" i="1" kern="1200" dirty="0"/>
            <a:t>The Advocate</a:t>
          </a:r>
        </a:p>
      </dsp:txBody>
      <dsp:txXfrm>
        <a:off x="0" y="1225653"/>
        <a:ext cx="5873750" cy="612826"/>
      </dsp:txXfrm>
    </dsp:sp>
    <dsp:sp modelId="{206D3408-E36A-BA44-A06D-72314CAAE6FC}">
      <dsp:nvSpPr>
        <dsp:cNvPr id="0" name=""/>
        <dsp:cNvSpPr/>
      </dsp:nvSpPr>
      <dsp:spPr>
        <a:xfrm>
          <a:off x="0" y="1838480"/>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7F00E-DAA6-4E43-8AB8-3A25C3BCB012}">
      <dsp:nvSpPr>
        <dsp:cNvPr id="0" name=""/>
        <dsp:cNvSpPr/>
      </dsp:nvSpPr>
      <dsp:spPr>
        <a:xfrm>
          <a:off x="0" y="1838480"/>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Quarterly Law Journal </a:t>
          </a:r>
          <a:r>
            <a:rPr lang="en-US" sz="2200" i="1" kern="1200" dirty="0"/>
            <a:t>The Guardian</a:t>
          </a:r>
        </a:p>
      </dsp:txBody>
      <dsp:txXfrm>
        <a:off x="0" y="1838480"/>
        <a:ext cx="5873750" cy="612826"/>
      </dsp:txXfrm>
    </dsp:sp>
    <dsp:sp modelId="{660E64E4-7A3C-0F4C-A71C-11ED20B0FF49}">
      <dsp:nvSpPr>
        <dsp:cNvPr id="0" name=""/>
        <dsp:cNvSpPr/>
      </dsp:nvSpPr>
      <dsp:spPr>
        <a:xfrm>
          <a:off x="0" y="2451307"/>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FF192-17F4-C042-8459-1B247CCB3FBE}">
      <dsp:nvSpPr>
        <dsp:cNvPr id="0" name=""/>
        <dsp:cNvSpPr/>
      </dsp:nvSpPr>
      <dsp:spPr>
        <a:xfrm>
          <a:off x="0" y="2451307"/>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Conference Materials Library</a:t>
          </a:r>
        </a:p>
      </dsp:txBody>
      <dsp:txXfrm>
        <a:off x="0" y="2451307"/>
        <a:ext cx="5873750" cy="612826"/>
      </dsp:txXfrm>
    </dsp:sp>
    <dsp:sp modelId="{3677B885-28BE-D643-96EA-D0DB0DE9E646}">
      <dsp:nvSpPr>
        <dsp:cNvPr id="0" name=""/>
        <dsp:cNvSpPr/>
      </dsp:nvSpPr>
      <dsp:spPr>
        <a:xfrm>
          <a:off x="0" y="3064134"/>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B4A66A-4AA0-0D44-8724-4688A1FCF59D}">
      <dsp:nvSpPr>
        <dsp:cNvPr id="0" name=""/>
        <dsp:cNvSpPr/>
      </dsp:nvSpPr>
      <dsp:spPr>
        <a:xfrm>
          <a:off x="0" y="3064134"/>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Discount on </a:t>
          </a:r>
          <a:r>
            <a:rPr lang="en-US" sz="2200" i="1" kern="1200" dirty="0"/>
            <a:t>The Imprint </a:t>
          </a:r>
          <a:r>
            <a:rPr lang="en-US" sz="2200" kern="1200" dirty="0"/>
            <a:t>and Clearbrief</a:t>
          </a:r>
        </a:p>
      </dsp:txBody>
      <dsp:txXfrm>
        <a:off x="0" y="3064134"/>
        <a:ext cx="5873750" cy="612826"/>
      </dsp:txXfrm>
    </dsp:sp>
    <dsp:sp modelId="{FBC82E24-41C2-174B-B715-73F09CF5E97F}">
      <dsp:nvSpPr>
        <dsp:cNvPr id="0" name=""/>
        <dsp:cNvSpPr/>
      </dsp:nvSpPr>
      <dsp:spPr>
        <a:xfrm>
          <a:off x="0" y="3676961"/>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F6735E-3AB6-F341-B259-C1D62B9364EC}">
      <dsp:nvSpPr>
        <dsp:cNvPr id="0" name=""/>
        <dsp:cNvSpPr/>
      </dsp:nvSpPr>
      <dsp:spPr>
        <a:xfrm>
          <a:off x="0" y="3676961"/>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Discounts: Red Book, Training, CWLS, Conference</a:t>
          </a:r>
        </a:p>
      </dsp:txBody>
      <dsp:txXfrm>
        <a:off x="0" y="3676961"/>
        <a:ext cx="5873750" cy="612826"/>
      </dsp:txXfrm>
    </dsp:sp>
    <dsp:sp modelId="{6D5910A9-8AD1-124D-BBB9-FA321654438C}">
      <dsp:nvSpPr>
        <dsp:cNvPr id="0" name=""/>
        <dsp:cNvSpPr/>
      </dsp:nvSpPr>
      <dsp:spPr>
        <a:xfrm>
          <a:off x="0" y="4289788"/>
          <a:ext cx="5873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05A81-BEFD-D749-B164-D9A95CD14F72}">
      <dsp:nvSpPr>
        <dsp:cNvPr id="0" name=""/>
        <dsp:cNvSpPr/>
      </dsp:nvSpPr>
      <dsp:spPr>
        <a:xfrm>
          <a:off x="0" y="4289788"/>
          <a:ext cx="5873750" cy="61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Higher Level Memberships include the Red Book</a:t>
          </a:r>
        </a:p>
      </dsp:txBody>
      <dsp:txXfrm>
        <a:off x="0" y="4289788"/>
        <a:ext cx="5873750" cy="6128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783DA-A71C-3146-9A3B-E4790E2EC441}">
      <dsp:nvSpPr>
        <dsp:cNvPr id="0" name=""/>
        <dsp:cNvSpPr/>
      </dsp:nvSpPr>
      <dsp:spPr>
        <a:xfrm>
          <a:off x="489" y="363382"/>
          <a:ext cx="1908072" cy="1144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State intervention is often a traumatic experience.</a:t>
          </a:r>
        </a:p>
      </dsp:txBody>
      <dsp:txXfrm>
        <a:off x="489" y="363382"/>
        <a:ext cx="1908072" cy="1144843"/>
      </dsp:txXfrm>
    </dsp:sp>
    <dsp:sp modelId="{746B9963-7E82-9748-B6A3-B2AD75BA1BE1}">
      <dsp:nvSpPr>
        <dsp:cNvPr id="0" name=""/>
        <dsp:cNvSpPr/>
      </dsp:nvSpPr>
      <dsp:spPr>
        <a:xfrm>
          <a:off x="2099368" y="363382"/>
          <a:ext cx="1908072" cy="1144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Children experience harm while in foster care.</a:t>
          </a:r>
        </a:p>
      </dsp:txBody>
      <dsp:txXfrm>
        <a:off x="2099368" y="363382"/>
        <a:ext cx="1908072" cy="1144843"/>
      </dsp:txXfrm>
    </dsp:sp>
    <dsp:sp modelId="{76D739F2-84C3-5843-B48E-0E3E8BA9C705}">
      <dsp:nvSpPr>
        <dsp:cNvPr id="0" name=""/>
        <dsp:cNvSpPr/>
      </dsp:nvSpPr>
      <dsp:spPr>
        <a:xfrm>
          <a:off x="1049928" y="1699032"/>
          <a:ext cx="1908072" cy="1144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court process can be a lifeline for children, but many are forced to navigate it alone.</a:t>
          </a:r>
        </a:p>
      </dsp:txBody>
      <dsp:txXfrm>
        <a:off x="1049928" y="1699032"/>
        <a:ext cx="1908072" cy="11448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DA36B-41CC-4923-9822-E221C72B59DF}">
      <dsp:nvSpPr>
        <dsp:cNvPr id="0" name=""/>
        <dsp:cNvSpPr/>
      </dsp:nvSpPr>
      <dsp:spPr>
        <a:xfrm>
          <a:off x="0" y="0"/>
          <a:ext cx="3542791" cy="226510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a:cs typeface="Calibri"/>
            </a:rPr>
            <a:t>A 6-year federal study found that children represented by specially trained counsel were 40% more likely to exit foster care within first 6 months.</a:t>
          </a:r>
        </a:p>
      </dsp:txBody>
      <dsp:txXfrm>
        <a:off x="110573" y="110573"/>
        <a:ext cx="3321645" cy="20439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AC0CC-7627-43FD-B423-529093D3DA37}">
      <dsp:nvSpPr>
        <dsp:cNvPr id="0" name=""/>
        <dsp:cNvSpPr/>
      </dsp:nvSpPr>
      <dsp:spPr>
        <a:xfrm>
          <a:off x="0" y="401093"/>
          <a:ext cx="4697730" cy="2677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520700" rIns="364596" bIns="177800" numCol="1" spcCol="1270" anchor="t" anchorCtr="0">
          <a:noAutofit/>
        </a:bodyPr>
        <a:lstStyle/>
        <a:p>
          <a:pPr marL="228600" lvl="1" indent="-228600" algn="l" defTabSz="1111250">
            <a:lnSpc>
              <a:spcPct val="90000"/>
            </a:lnSpc>
            <a:spcBef>
              <a:spcPct val="0"/>
            </a:spcBef>
            <a:spcAft>
              <a:spcPct val="15000"/>
            </a:spcAft>
            <a:buChar char="•"/>
          </a:pPr>
          <a:r>
            <a:rPr lang="en-US" sz="2500" b="0" i="0" kern="1200" dirty="0"/>
            <a:t>Court processes</a:t>
          </a:r>
          <a:endParaRPr lang="en-US" sz="2500" kern="1200" dirty="0"/>
        </a:p>
        <a:p>
          <a:pPr marL="228600" lvl="1" indent="-228600" algn="l" defTabSz="1111250">
            <a:lnSpc>
              <a:spcPct val="90000"/>
            </a:lnSpc>
            <a:spcBef>
              <a:spcPct val="0"/>
            </a:spcBef>
            <a:spcAft>
              <a:spcPct val="15000"/>
            </a:spcAft>
            <a:buChar char="•"/>
          </a:pPr>
          <a:r>
            <a:rPr lang="en-US" sz="2500" b="0" i="0" kern="1200" dirty="0"/>
            <a:t>Hearings/trials</a:t>
          </a:r>
          <a:endParaRPr lang="en-US" sz="2500" kern="1200" dirty="0"/>
        </a:p>
        <a:p>
          <a:pPr marL="228600" lvl="1" indent="-228600" algn="l" defTabSz="1111250">
            <a:lnSpc>
              <a:spcPct val="90000"/>
            </a:lnSpc>
            <a:spcBef>
              <a:spcPct val="0"/>
            </a:spcBef>
            <a:spcAft>
              <a:spcPct val="15000"/>
            </a:spcAft>
            <a:buChar char="•"/>
          </a:pPr>
          <a:r>
            <a:rPr lang="en-US" sz="2500" b="0" i="0" kern="1200" dirty="0"/>
            <a:t>Potential/likely outcomes</a:t>
          </a:r>
          <a:endParaRPr lang="en-US" sz="2500" kern="1200" dirty="0"/>
        </a:p>
        <a:p>
          <a:pPr marL="228600" lvl="1" indent="-228600" algn="l" defTabSz="1111250">
            <a:lnSpc>
              <a:spcPct val="90000"/>
            </a:lnSpc>
            <a:spcBef>
              <a:spcPct val="0"/>
            </a:spcBef>
            <a:spcAft>
              <a:spcPct val="15000"/>
            </a:spcAft>
            <a:buChar char="•"/>
          </a:pPr>
          <a:r>
            <a:rPr lang="en-US" sz="2500" b="0" i="0" kern="1200" dirty="0"/>
            <a:t>Court orders</a:t>
          </a:r>
          <a:endParaRPr lang="en-US" sz="2500" kern="1200" dirty="0"/>
        </a:p>
        <a:p>
          <a:pPr marL="228600" lvl="1" indent="-228600" algn="l" defTabSz="1111250">
            <a:lnSpc>
              <a:spcPct val="90000"/>
            </a:lnSpc>
            <a:spcBef>
              <a:spcPct val="0"/>
            </a:spcBef>
            <a:spcAft>
              <a:spcPct val="15000"/>
            </a:spcAft>
            <a:buChar char="•"/>
          </a:pPr>
          <a:r>
            <a:rPr lang="en-US" sz="2500" b="0" i="0" kern="1200" dirty="0"/>
            <a:t>Client questions</a:t>
          </a:r>
          <a:endParaRPr lang="en-US" sz="2500" kern="1200" dirty="0"/>
        </a:p>
      </dsp:txBody>
      <dsp:txXfrm>
        <a:off x="0" y="401093"/>
        <a:ext cx="4697730" cy="2677500"/>
      </dsp:txXfrm>
    </dsp:sp>
    <dsp:sp modelId="{14F6A2BE-A11E-43D0-B7F8-7C5611829127}">
      <dsp:nvSpPr>
        <dsp:cNvPr id="0" name=""/>
        <dsp:cNvSpPr/>
      </dsp:nvSpPr>
      <dsp:spPr>
        <a:xfrm>
          <a:off x="234886" y="32093"/>
          <a:ext cx="328841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89000">
            <a:lnSpc>
              <a:spcPct val="90000"/>
            </a:lnSpc>
            <a:spcBef>
              <a:spcPct val="0"/>
            </a:spcBef>
            <a:spcAft>
              <a:spcPct val="35000"/>
            </a:spcAft>
            <a:buNone/>
          </a:pPr>
          <a:r>
            <a:rPr lang="en-US" sz="2000" b="1" i="0" kern="1200" dirty="0"/>
            <a:t>Explain and ensure understanding</a:t>
          </a:r>
          <a:endParaRPr lang="en-US" sz="2000" b="1" kern="1200" dirty="0"/>
        </a:p>
      </dsp:txBody>
      <dsp:txXfrm>
        <a:off x="270912" y="68119"/>
        <a:ext cx="3216359" cy="665948"/>
      </dsp:txXfrm>
    </dsp:sp>
    <dsp:sp modelId="{07ED15A2-9C38-425C-B42D-07D85F640FF7}">
      <dsp:nvSpPr>
        <dsp:cNvPr id="0" name=""/>
        <dsp:cNvSpPr/>
      </dsp:nvSpPr>
      <dsp:spPr>
        <a:xfrm>
          <a:off x="0" y="3582594"/>
          <a:ext cx="4697730" cy="189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520700" rIns="364596" bIns="177800" numCol="1" spcCol="1270" anchor="t" anchorCtr="0">
          <a:noAutofit/>
        </a:bodyPr>
        <a:lstStyle/>
        <a:p>
          <a:pPr marL="228600" lvl="1" indent="-228600" algn="l" defTabSz="1111250">
            <a:lnSpc>
              <a:spcPct val="90000"/>
            </a:lnSpc>
            <a:spcBef>
              <a:spcPct val="0"/>
            </a:spcBef>
            <a:spcAft>
              <a:spcPct val="15000"/>
            </a:spcAft>
            <a:buChar char="•"/>
          </a:pPr>
          <a:r>
            <a:rPr lang="en-US" sz="2500" b="0" i="0" kern="1200" dirty="0"/>
            <a:t>Court preparation </a:t>
          </a:r>
          <a:endParaRPr lang="en-US" sz="2500" kern="1200" dirty="0"/>
        </a:p>
        <a:p>
          <a:pPr marL="228600" lvl="1" indent="-228600" algn="l" defTabSz="1111250">
            <a:lnSpc>
              <a:spcPct val="90000"/>
            </a:lnSpc>
            <a:spcBef>
              <a:spcPct val="0"/>
            </a:spcBef>
            <a:spcAft>
              <a:spcPct val="15000"/>
            </a:spcAft>
            <a:buChar char="•"/>
          </a:pPr>
          <a:r>
            <a:rPr lang="en-US" sz="2500" kern="1200" dirty="0"/>
            <a:t>Impact of client’s actions</a:t>
          </a:r>
        </a:p>
        <a:p>
          <a:pPr marL="228600" lvl="1" indent="-228600" algn="l" defTabSz="1111250">
            <a:lnSpc>
              <a:spcPct val="90000"/>
            </a:lnSpc>
            <a:spcBef>
              <a:spcPct val="0"/>
            </a:spcBef>
            <a:spcAft>
              <a:spcPct val="15000"/>
            </a:spcAft>
            <a:buChar char="•"/>
          </a:pPr>
          <a:r>
            <a:rPr lang="en-US" sz="2500" b="0" i="0" kern="1200" dirty="0"/>
            <a:t>Legal and trial strategy </a:t>
          </a:r>
          <a:endParaRPr lang="en-US" sz="2500" kern="1200" dirty="0"/>
        </a:p>
      </dsp:txBody>
      <dsp:txXfrm>
        <a:off x="0" y="3582594"/>
        <a:ext cx="4697730" cy="1890000"/>
      </dsp:txXfrm>
    </dsp:sp>
    <dsp:sp modelId="{00098723-3CEE-4878-84EE-19A09A2DF5AA}">
      <dsp:nvSpPr>
        <dsp:cNvPr id="0" name=""/>
        <dsp:cNvSpPr/>
      </dsp:nvSpPr>
      <dsp:spPr>
        <a:xfrm>
          <a:off x="234886" y="3213593"/>
          <a:ext cx="3288411"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89000">
            <a:lnSpc>
              <a:spcPct val="90000"/>
            </a:lnSpc>
            <a:spcBef>
              <a:spcPct val="0"/>
            </a:spcBef>
            <a:spcAft>
              <a:spcPct val="35000"/>
            </a:spcAft>
            <a:buNone/>
          </a:pPr>
          <a:r>
            <a:rPr lang="en-US" sz="2000" b="1" i="0" kern="1200" dirty="0"/>
            <a:t>Advise and counsel</a:t>
          </a:r>
          <a:endParaRPr lang="en-US" sz="2000" b="1" kern="1200" dirty="0"/>
        </a:p>
      </dsp:txBody>
      <dsp:txXfrm>
        <a:off x="270912" y="3249619"/>
        <a:ext cx="3216359" cy="665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83E76-0616-48E1-A7C0-3AD51540C687}">
      <dsp:nvSpPr>
        <dsp:cNvPr id="0" name=""/>
        <dsp:cNvSpPr/>
      </dsp:nvSpPr>
      <dsp:spPr>
        <a:xfrm>
          <a:off x="0" y="452373"/>
          <a:ext cx="3502573" cy="33169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1839" tIns="562356" rIns="271839" bIns="192024" numCol="1" spcCol="1270" anchor="t" anchorCtr="0">
          <a:noAutofit/>
        </a:bodyPr>
        <a:lstStyle/>
        <a:p>
          <a:pPr marL="228600" lvl="1" indent="-228600" algn="l" defTabSz="1200150">
            <a:lnSpc>
              <a:spcPct val="90000"/>
            </a:lnSpc>
            <a:spcBef>
              <a:spcPct val="0"/>
            </a:spcBef>
            <a:spcAft>
              <a:spcPct val="15000"/>
            </a:spcAft>
            <a:buChar char="•"/>
          </a:pPr>
          <a:r>
            <a:rPr lang="en-US" sz="2700" b="0" i="0" kern="1200" dirty="0"/>
            <a:t>Statute</a:t>
          </a:r>
          <a:endParaRPr lang="en-US" sz="2700" kern="1200" dirty="0"/>
        </a:p>
        <a:p>
          <a:pPr marL="228600" lvl="1" indent="-228600" algn="l" defTabSz="1200150">
            <a:lnSpc>
              <a:spcPct val="90000"/>
            </a:lnSpc>
            <a:spcBef>
              <a:spcPct val="0"/>
            </a:spcBef>
            <a:spcAft>
              <a:spcPct val="15000"/>
            </a:spcAft>
            <a:buChar char="•"/>
          </a:pPr>
          <a:r>
            <a:rPr lang="en-US" sz="2700" b="0" i="0" kern="1200" dirty="0"/>
            <a:t>Administrative code/regulations</a:t>
          </a:r>
          <a:endParaRPr lang="en-US" sz="2700" kern="1200" dirty="0"/>
        </a:p>
        <a:p>
          <a:pPr marL="228600" lvl="1" indent="-228600" algn="l" defTabSz="1200150">
            <a:lnSpc>
              <a:spcPct val="90000"/>
            </a:lnSpc>
            <a:spcBef>
              <a:spcPct val="0"/>
            </a:spcBef>
            <a:spcAft>
              <a:spcPct val="15000"/>
            </a:spcAft>
            <a:buChar char="•"/>
          </a:pPr>
          <a:r>
            <a:rPr lang="en-US" sz="2700" b="0" i="0" kern="1200" dirty="0"/>
            <a:t>Case law</a:t>
          </a:r>
          <a:endParaRPr lang="en-US" sz="2700" kern="1200" dirty="0"/>
        </a:p>
        <a:p>
          <a:pPr marL="228600" lvl="1" indent="-228600" algn="l" defTabSz="1200150">
            <a:lnSpc>
              <a:spcPct val="90000"/>
            </a:lnSpc>
            <a:spcBef>
              <a:spcPct val="0"/>
            </a:spcBef>
            <a:spcAft>
              <a:spcPct val="15000"/>
            </a:spcAft>
            <a:buChar char="•"/>
          </a:pPr>
          <a:r>
            <a:rPr lang="en-US" sz="2700" b="0" i="0" kern="1200" dirty="0"/>
            <a:t>Court rules</a:t>
          </a:r>
          <a:endParaRPr lang="en-US" sz="2700" kern="1200" dirty="0"/>
        </a:p>
        <a:p>
          <a:pPr marL="228600" lvl="1" indent="-228600" algn="l" defTabSz="1200150">
            <a:lnSpc>
              <a:spcPct val="90000"/>
            </a:lnSpc>
            <a:spcBef>
              <a:spcPct val="0"/>
            </a:spcBef>
            <a:spcAft>
              <a:spcPct val="15000"/>
            </a:spcAft>
            <a:buChar char="•"/>
          </a:pPr>
          <a:r>
            <a:rPr lang="en-US" sz="2700" b="0" i="0" kern="1200" dirty="0"/>
            <a:t>Agency policies</a:t>
          </a:r>
          <a:endParaRPr lang="en-US" sz="2700" kern="1200" dirty="0"/>
        </a:p>
      </dsp:txBody>
      <dsp:txXfrm>
        <a:off x="0" y="452373"/>
        <a:ext cx="3502573" cy="3316949"/>
      </dsp:txXfrm>
    </dsp:sp>
    <dsp:sp modelId="{A6F1BC71-4504-4FEA-9271-6DB467E198B4}">
      <dsp:nvSpPr>
        <dsp:cNvPr id="0" name=""/>
        <dsp:cNvSpPr/>
      </dsp:nvSpPr>
      <dsp:spPr>
        <a:xfrm>
          <a:off x="175128" y="53853"/>
          <a:ext cx="245180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672" tIns="0" rIns="92672" bIns="0" numCol="1" spcCol="1270" anchor="ctr" anchorCtr="0">
          <a:noAutofit/>
        </a:bodyPr>
        <a:lstStyle/>
        <a:p>
          <a:pPr marL="0" lvl="0" indent="0" algn="l" defTabSz="889000">
            <a:lnSpc>
              <a:spcPct val="90000"/>
            </a:lnSpc>
            <a:spcBef>
              <a:spcPct val="0"/>
            </a:spcBef>
            <a:spcAft>
              <a:spcPct val="35000"/>
            </a:spcAft>
            <a:buNone/>
          </a:pPr>
          <a:r>
            <a:rPr lang="en-US" sz="2000" b="1" i="0" kern="1200" dirty="0"/>
            <a:t>Federal and state:</a:t>
          </a:r>
          <a:endParaRPr lang="en-US" sz="2000" b="1" kern="1200" dirty="0"/>
        </a:p>
      </dsp:txBody>
      <dsp:txXfrm>
        <a:off x="214036" y="92761"/>
        <a:ext cx="2373985" cy="7192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8F873-9AFC-4E4B-8B01-A3CD59444E8A}">
      <dsp:nvSpPr>
        <dsp:cNvPr id="0" name=""/>
        <dsp:cNvSpPr/>
      </dsp:nvSpPr>
      <dsp:spPr>
        <a:xfrm>
          <a:off x="852525" y="1356"/>
          <a:ext cx="957533" cy="95753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DBB362-6D55-4618-8C21-4B8D5DD14B2A}">
      <dsp:nvSpPr>
        <dsp:cNvPr id="0" name=""/>
        <dsp:cNvSpPr/>
      </dsp:nvSpPr>
      <dsp:spPr>
        <a:xfrm>
          <a:off x="1056590" y="205421"/>
          <a:ext cx="549404" cy="54940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08476-A6B7-491F-9AD4-31E8776B12A4}">
      <dsp:nvSpPr>
        <dsp:cNvPr id="0" name=""/>
        <dsp:cNvSpPr/>
      </dsp:nvSpPr>
      <dsp:spPr>
        <a:xfrm>
          <a:off x="238825" y="1257138"/>
          <a:ext cx="2184933"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chemeClr val="accent2"/>
              </a:solidFill>
            </a:rPr>
            <a:t>Delinquency</a:t>
          </a:r>
          <a:endParaRPr lang="en-US" sz="2000" b="1" kern="1200" dirty="0">
            <a:solidFill>
              <a:schemeClr val="accent2"/>
            </a:solidFill>
          </a:endParaRPr>
        </a:p>
      </dsp:txBody>
      <dsp:txXfrm>
        <a:off x="238825" y="1257138"/>
        <a:ext cx="2184933" cy="824106"/>
      </dsp:txXfrm>
    </dsp:sp>
    <dsp:sp modelId="{75F28CDF-852D-4F75-AB56-B483783C65B5}">
      <dsp:nvSpPr>
        <dsp:cNvPr id="0" name=""/>
        <dsp:cNvSpPr/>
      </dsp:nvSpPr>
      <dsp:spPr>
        <a:xfrm>
          <a:off x="3004558" y="1356"/>
          <a:ext cx="957533" cy="957533"/>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6C6CA0E-2396-44EA-B3CF-821D8C635939}">
      <dsp:nvSpPr>
        <dsp:cNvPr id="0" name=""/>
        <dsp:cNvSpPr/>
      </dsp:nvSpPr>
      <dsp:spPr>
        <a:xfrm>
          <a:off x="3208622" y="205421"/>
          <a:ext cx="549404" cy="549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30BCC1-21AF-4C61-B657-3E009BF3A2B7}">
      <dsp:nvSpPr>
        <dsp:cNvPr id="0" name=""/>
        <dsp:cNvSpPr/>
      </dsp:nvSpPr>
      <dsp:spPr>
        <a:xfrm>
          <a:off x="2698461" y="1257138"/>
          <a:ext cx="1569726"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chemeClr val="accent1"/>
              </a:solidFill>
            </a:rPr>
            <a:t>Public benefits</a:t>
          </a:r>
          <a:endParaRPr lang="en-US" sz="2000" b="1" kern="1200" dirty="0">
            <a:solidFill>
              <a:schemeClr val="accent1"/>
            </a:solidFill>
          </a:endParaRPr>
        </a:p>
      </dsp:txBody>
      <dsp:txXfrm>
        <a:off x="2698461" y="1257138"/>
        <a:ext cx="1569726" cy="824106"/>
      </dsp:txXfrm>
    </dsp:sp>
    <dsp:sp modelId="{6106212C-CAEA-423C-B4A0-75B4CF39201E}">
      <dsp:nvSpPr>
        <dsp:cNvPr id="0" name=""/>
        <dsp:cNvSpPr/>
      </dsp:nvSpPr>
      <dsp:spPr>
        <a:xfrm>
          <a:off x="4848986" y="1356"/>
          <a:ext cx="957533" cy="957533"/>
        </a:xfrm>
        <a:prstGeom prst="round2DiagRect">
          <a:avLst>
            <a:gd name="adj1" fmla="val 29727"/>
            <a:gd name="adj2" fmla="val 0"/>
          </a:avLst>
        </a:prstGeom>
        <a:solidFill>
          <a:schemeClr val="accent2"/>
        </a:solidFill>
        <a:ln>
          <a:noFill/>
        </a:ln>
        <a:effectLst/>
      </dsp:spPr>
      <dsp:style>
        <a:lnRef idx="0">
          <a:scrgbClr r="0" g="0" b="0"/>
        </a:lnRef>
        <a:fillRef idx="1">
          <a:scrgbClr r="0" g="0" b="0"/>
        </a:fillRef>
        <a:effectRef idx="0">
          <a:scrgbClr r="0" g="0" b="0"/>
        </a:effectRef>
        <a:fontRef idx="minor"/>
      </dsp:style>
    </dsp:sp>
    <dsp:sp modelId="{2E905E62-7B15-45CF-90D1-D3686E86CC20}">
      <dsp:nvSpPr>
        <dsp:cNvPr id="0" name=""/>
        <dsp:cNvSpPr/>
      </dsp:nvSpPr>
      <dsp:spPr>
        <a:xfrm>
          <a:off x="5053051" y="205421"/>
          <a:ext cx="549404" cy="5494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F7021-8F1B-4F38-BCBC-C6AE66A195B1}">
      <dsp:nvSpPr>
        <dsp:cNvPr id="0" name=""/>
        <dsp:cNvSpPr/>
      </dsp:nvSpPr>
      <dsp:spPr>
        <a:xfrm>
          <a:off x="4542890" y="1257138"/>
          <a:ext cx="1569726"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chemeClr val="accent2"/>
              </a:solidFill>
            </a:rPr>
            <a:t>housing</a:t>
          </a:r>
          <a:endParaRPr lang="en-US" sz="2000" b="1" kern="1200" dirty="0">
            <a:solidFill>
              <a:schemeClr val="accent2"/>
            </a:solidFill>
          </a:endParaRPr>
        </a:p>
      </dsp:txBody>
      <dsp:txXfrm>
        <a:off x="4542890" y="1257138"/>
        <a:ext cx="1569726" cy="824106"/>
      </dsp:txXfrm>
    </dsp:sp>
    <dsp:sp modelId="{94C97665-E173-4D29-89FB-29287B00402C}">
      <dsp:nvSpPr>
        <dsp:cNvPr id="0" name=""/>
        <dsp:cNvSpPr/>
      </dsp:nvSpPr>
      <dsp:spPr>
        <a:xfrm>
          <a:off x="6693415" y="1356"/>
          <a:ext cx="957533" cy="957533"/>
        </a:xfrm>
        <a:prstGeom prst="round2DiagRect">
          <a:avLst>
            <a:gd name="adj1" fmla="val 29727"/>
            <a:gd name="adj2" fmla="val 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dsp:style>
    </dsp:sp>
    <dsp:sp modelId="{7FF5506B-CE42-4269-BFDB-8B992886D238}">
      <dsp:nvSpPr>
        <dsp:cNvPr id="0" name=""/>
        <dsp:cNvSpPr/>
      </dsp:nvSpPr>
      <dsp:spPr>
        <a:xfrm>
          <a:off x="6897480" y="205421"/>
          <a:ext cx="549404" cy="5494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6F9258-8587-4DC8-9CC3-94951DCFC178}">
      <dsp:nvSpPr>
        <dsp:cNvPr id="0" name=""/>
        <dsp:cNvSpPr/>
      </dsp:nvSpPr>
      <dsp:spPr>
        <a:xfrm>
          <a:off x="6387318" y="1257138"/>
          <a:ext cx="1569726"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chemeClr val="accent1"/>
              </a:solidFill>
            </a:rPr>
            <a:t>Criminal </a:t>
          </a:r>
          <a:endParaRPr lang="en-US" sz="2000" b="1" kern="1200" dirty="0">
            <a:solidFill>
              <a:schemeClr val="accent1"/>
            </a:solidFill>
          </a:endParaRPr>
        </a:p>
      </dsp:txBody>
      <dsp:txXfrm>
        <a:off x="6387318" y="1257138"/>
        <a:ext cx="1569726" cy="824106"/>
      </dsp:txXfrm>
    </dsp:sp>
    <dsp:sp modelId="{AD37ED2C-F0D8-4826-8584-F77C01FA68EA}">
      <dsp:nvSpPr>
        <dsp:cNvPr id="0" name=""/>
        <dsp:cNvSpPr/>
      </dsp:nvSpPr>
      <dsp:spPr>
        <a:xfrm>
          <a:off x="682626" y="2473676"/>
          <a:ext cx="957533" cy="957533"/>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22F7E5F0-0A8A-4D6C-9B32-EEAA8997C2DE}">
      <dsp:nvSpPr>
        <dsp:cNvPr id="0" name=""/>
        <dsp:cNvSpPr/>
      </dsp:nvSpPr>
      <dsp:spPr>
        <a:xfrm>
          <a:off x="886690" y="2677740"/>
          <a:ext cx="549404" cy="54940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660C09-FFF5-46D7-B42C-0D2E8EEB0424}">
      <dsp:nvSpPr>
        <dsp:cNvPr id="0" name=""/>
        <dsp:cNvSpPr/>
      </dsp:nvSpPr>
      <dsp:spPr>
        <a:xfrm>
          <a:off x="376529" y="3729457"/>
          <a:ext cx="1569726"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solidFill>
                <a:schemeClr val="accent1"/>
              </a:solidFill>
            </a:rPr>
            <a:t>Domestic relations/ Family law</a:t>
          </a:r>
          <a:endParaRPr lang="en-US" sz="2000" b="1" kern="1200" dirty="0">
            <a:solidFill>
              <a:schemeClr val="accent1"/>
            </a:solidFill>
          </a:endParaRPr>
        </a:p>
      </dsp:txBody>
      <dsp:txXfrm>
        <a:off x="376529" y="3729457"/>
        <a:ext cx="1569726" cy="824106"/>
      </dsp:txXfrm>
    </dsp:sp>
    <dsp:sp modelId="{0FC5F66C-262C-43AD-B49E-D483A496E9D8}">
      <dsp:nvSpPr>
        <dsp:cNvPr id="0" name=""/>
        <dsp:cNvSpPr/>
      </dsp:nvSpPr>
      <dsp:spPr>
        <a:xfrm>
          <a:off x="2527055" y="2473676"/>
          <a:ext cx="957533" cy="95753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F9449-83F2-4DEE-AC98-EC3093745FE8}">
      <dsp:nvSpPr>
        <dsp:cNvPr id="0" name=""/>
        <dsp:cNvSpPr/>
      </dsp:nvSpPr>
      <dsp:spPr>
        <a:xfrm>
          <a:off x="2731119" y="2677740"/>
          <a:ext cx="549404" cy="5494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AF2A5-2418-4659-BFED-54DAA592290B}">
      <dsp:nvSpPr>
        <dsp:cNvPr id="0" name=""/>
        <dsp:cNvSpPr/>
      </dsp:nvSpPr>
      <dsp:spPr>
        <a:xfrm>
          <a:off x="2220958" y="3729457"/>
          <a:ext cx="1569726"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solidFill>
                <a:schemeClr val="accent2"/>
              </a:solidFill>
            </a:rPr>
            <a:t>Education/ special education</a:t>
          </a:r>
        </a:p>
      </dsp:txBody>
      <dsp:txXfrm>
        <a:off x="2220958" y="3729457"/>
        <a:ext cx="1569726" cy="824106"/>
      </dsp:txXfrm>
    </dsp:sp>
    <dsp:sp modelId="{030C08FB-F068-4B8C-9509-76CA9537514D}">
      <dsp:nvSpPr>
        <dsp:cNvPr id="0" name=""/>
        <dsp:cNvSpPr/>
      </dsp:nvSpPr>
      <dsp:spPr>
        <a:xfrm>
          <a:off x="4541383" y="2473676"/>
          <a:ext cx="957533" cy="957533"/>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2AC6738D-9715-4AF0-B7EE-AA0ABF5A5114}">
      <dsp:nvSpPr>
        <dsp:cNvPr id="0" name=""/>
        <dsp:cNvSpPr/>
      </dsp:nvSpPr>
      <dsp:spPr>
        <a:xfrm>
          <a:off x="4745447" y="2677740"/>
          <a:ext cx="549404" cy="5494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97DFB-8F12-406C-BC84-BE670C8E575F}">
      <dsp:nvSpPr>
        <dsp:cNvPr id="0" name=""/>
        <dsp:cNvSpPr/>
      </dsp:nvSpPr>
      <dsp:spPr>
        <a:xfrm>
          <a:off x="4065387" y="3729457"/>
          <a:ext cx="1909525"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solidFill>
                <a:schemeClr val="accent1"/>
              </a:solidFill>
            </a:rPr>
            <a:t>Domestic/ interpersonal violence</a:t>
          </a:r>
        </a:p>
      </dsp:txBody>
      <dsp:txXfrm>
        <a:off x="4065387" y="3729457"/>
        <a:ext cx="1909525" cy="824106"/>
      </dsp:txXfrm>
    </dsp:sp>
    <dsp:sp modelId="{5B07803A-E33B-494F-BEC3-295451F56D83}">
      <dsp:nvSpPr>
        <dsp:cNvPr id="0" name=""/>
        <dsp:cNvSpPr/>
      </dsp:nvSpPr>
      <dsp:spPr>
        <a:xfrm>
          <a:off x="6555711" y="2473676"/>
          <a:ext cx="957533" cy="957533"/>
        </a:xfrm>
        <a:prstGeom prst="round2DiagRect">
          <a:avLst>
            <a:gd name="adj1" fmla="val 29727"/>
            <a:gd name="adj2" fmla="val 0"/>
          </a:avLst>
        </a:prstGeom>
        <a:solidFill>
          <a:schemeClr val="accent2"/>
        </a:solidFill>
        <a:ln>
          <a:noFill/>
        </a:ln>
        <a:effectLst/>
      </dsp:spPr>
      <dsp:style>
        <a:lnRef idx="0">
          <a:scrgbClr r="0" g="0" b="0"/>
        </a:lnRef>
        <a:fillRef idx="1">
          <a:scrgbClr r="0" g="0" b="0"/>
        </a:fillRef>
        <a:effectRef idx="0">
          <a:scrgbClr r="0" g="0" b="0"/>
        </a:effectRef>
        <a:fontRef idx="minor"/>
      </dsp:style>
    </dsp:sp>
    <dsp:sp modelId="{23BEF8CF-1A52-4DE1-A4A1-7CE91C5E8BC6}">
      <dsp:nvSpPr>
        <dsp:cNvPr id="0" name=""/>
        <dsp:cNvSpPr/>
      </dsp:nvSpPr>
      <dsp:spPr>
        <a:xfrm>
          <a:off x="6759775" y="2677740"/>
          <a:ext cx="549404" cy="54940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5D410-EE4E-4851-85DA-2898AC46BD58}">
      <dsp:nvSpPr>
        <dsp:cNvPr id="0" name=""/>
        <dsp:cNvSpPr/>
      </dsp:nvSpPr>
      <dsp:spPr>
        <a:xfrm>
          <a:off x="6249614" y="3729457"/>
          <a:ext cx="1569726" cy="824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solidFill>
                <a:schemeClr val="accent2"/>
              </a:solidFill>
            </a:rPr>
            <a:t>Appellate</a:t>
          </a:r>
        </a:p>
      </dsp:txBody>
      <dsp:txXfrm>
        <a:off x="6249614" y="3729457"/>
        <a:ext cx="1569726" cy="82410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5E62B-F10F-4569-B71D-199FEFDE3E2B}"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A5AA6-AAED-43FC-973A-AA61BF6FDD46}" type="slidenum">
              <a:rPr lang="en-US" smtClean="0"/>
              <a:t>‹#›</a:t>
            </a:fld>
            <a:endParaRPr lang="en-US"/>
          </a:p>
        </p:txBody>
      </p:sp>
    </p:spTree>
    <p:extLst>
      <p:ext uri="{BB962C8B-B14F-4D97-AF65-F5344CB8AC3E}">
        <p14:creationId xmlns:p14="http://schemas.microsoft.com/office/powerpoint/2010/main" val="2884715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DFCS 2. Attorney performance</a:t>
            </a:r>
          </a:p>
          <a:p>
            <a:pPr marL="0" indent="0">
              <a:buNone/>
            </a:pPr>
            <a:endParaRPr lang="en-US" dirty="0"/>
          </a:p>
          <a:p>
            <a:pPr marL="0" indent="0">
              <a:buNone/>
            </a:pPr>
            <a:r>
              <a:rPr lang="en-US" dirty="0"/>
              <a:t>Right to counsel – 15-11-103</a:t>
            </a:r>
          </a:p>
          <a:p>
            <a:pPr marL="0" indent="0">
              <a:buNone/>
            </a:pPr>
            <a:endParaRPr lang="en-US" dirty="0"/>
          </a:p>
          <a:p>
            <a:pPr marL="0" indent="0">
              <a:buNone/>
            </a:pPr>
            <a:r>
              <a:rPr lang="en-US" dirty="0"/>
              <a:t>The question is what relief can we facilitate or provide? </a:t>
            </a:r>
          </a:p>
        </p:txBody>
      </p:sp>
      <p:sp>
        <p:nvSpPr>
          <p:cNvPr id="4" name="Slide Number Placeholder 3"/>
          <p:cNvSpPr>
            <a:spLocks noGrp="1"/>
          </p:cNvSpPr>
          <p:nvPr>
            <p:ph type="sldNum" sz="quarter" idx="5"/>
          </p:nvPr>
        </p:nvSpPr>
        <p:spPr/>
        <p:txBody>
          <a:bodyPr/>
          <a:lstStyle/>
          <a:p>
            <a:fld id="{3BCA5AA6-AAED-43FC-973A-AA61BF6FDD46}" type="slidenum">
              <a:rPr lang="en-US" smtClean="0"/>
              <a:t>2</a:t>
            </a:fld>
            <a:endParaRPr lang="en-US"/>
          </a:p>
        </p:txBody>
      </p:sp>
    </p:spTree>
    <p:extLst>
      <p:ext uri="{BB962C8B-B14F-4D97-AF65-F5344CB8AC3E}">
        <p14:creationId xmlns:p14="http://schemas.microsoft.com/office/powerpoint/2010/main" val="239622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6. Loyalty under the GRPC - Free of any conflicts of interest or potential conflicts of interest, including your own opinion of what is best for the child or the client</a:t>
            </a:r>
          </a:p>
          <a:p>
            <a:r>
              <a:rPr lang="en-US" dirty="0">
                <a:cs typeface="Calibri"/>
              </a:rPr>
              <a:t>7. Can’t disclose information related to the representation without express consent of the client</a:t>
            </a:r>
          </a:p>
          <a:p>
            <a:r>
              <a:rPr lang="en-US" dirty="0">
                <a:cs typeface="Calibri"/>
              </a:rPr>
              <a:t>8. Identify your biases and prevent them from interfering with your representation. Seek objective information if necessary</a:t>
            </a:r>
          </a:p>
          <a:p>
            <a:r>
              <a:rPr lang="en-US" dirty="0">
                <a:cs typeface="Calibri"/>
              </a:rPr>
              <a:t>9. Multidisciplinary representation – see the assistance of subject matter experts </a:t>
            </a:r>
          </a:p>
          <a:p>
            <a:r>
              <a:rPr lang="en-US" dirty="0">
                <a:cs typeface="Calibri"/>
              </a:rPr>
              <a:t>10. Establishing and maintaining trust and rapport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409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While meaningful and effective engagement of child clients can occur across different models of legal representation, client-directed representation, however, provides the greatest assurance of maximizing youth voice, autonomy, and mini- </a:t>
            </a:r>
            <a:r>
              <a:rPr lang="en-US" dirty="0" err="1"/>
              <a:t>mizing</a:t>
            </a:r>
            <a:r>
              <a:rPr lang="en-US" dirty="0"/>
              <a:t> attorney bias that often exacerbates racial and ethnic disparities in the child welfare system.</a:t>
            </a:r>
          </a:p>
          <a:p>
            <a:endParaRPr lang="en-US" dirty="0">
              <a:cs typeface="Calibri"/>
            </a:endParaRPr>
          </a:p>
          <a:p>
            <a:r>
              <a:rPr lang="en-US" dirty="0">
                <a:cs typeface="Calibri"/>
              </a:rPr>
              <a:t>PWLE have expressed the importance of being heard and being given the opportunity to make decisions of their own life. </a:t>
            </a:r>
          </a:p>
          <a:p>
            <a:endParaRPr lang="en-US" dirty="0">
              <a:cs typeface="Calibri"/>
            </a:endParaRPr>
          </a:p>
          <a:p>
            <a:r>
              <a:rPr lang="en-US" b="1" i="1" dirty="0"/>
              <a:t>“I knew that I could establish a positive relationship with my social workers and attorneys</a:t>
            </a:r>
            <a:endParaRPr lang="en-US" dirty="0"/>
          </a:p>
          <a:p>
            <a:r>
              <a:rPr lang="en-US" b="1" i="1" dirty="0"/>
              <a:t>because they gave me autonomy and opportunities to make decisions and be</a:t>
            </a:r>
            <a:endParaRPr lang="en-US" dirty="0"/>
          </a:p>
          <a:p>
            <a:r>
              <a:rPr lang="en-US" b="1" i="1" dirty="0"/>
              <a:t>involved in my case.”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527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The "What" </a:t>
            </a:r>
          </a:p>
          <a:p>
            <a:endParaRPr lang="en-US" dirty="0">
              <a:cs typeface="Calibri"/>
            </a:endParaRPr>
          </a:p>
          <a:p>
            <a:pPr marL="171450" indent="-171450">
              <a:buFont typeface="Arial"/>
              <a:buChar char="•"/>
            </a:pPr>
            <a:r>
              <a:rPr lang="en-US" dirty="0">
                <a:cs typeface="Calibri"/>
              </a:rPr>
              <a:t>More often than attorneys might think, youth don't always have a clear understanding of what the role of their attorney is; there are so many people on a youth's case, it's important for an attorney to clearly explain what their role is vs the other professionals in the youth's realm</a:t>
            </a:r>
          </a:p>
          <a:p>
            <a:pPr marL="285750" lvl="1">
              <a:buFont typeface="Arial"/>
              <a:buChar char="•"/>
            </a:pPr>
            <a:r>
              <a:rPr lang="en-US" dirty="0">
                <a:cs typeface="Calibri"/>
              </a:rPr>
              <a:t>Language and checking in for understanding: an AC member</a:t>
            </a:r>
            <a:r>
              <a:rPr lang="en-US" dirty="0"/>
              <a:t> </a:t>
            </a:r>
            <a:r>
              <a:rPr lang="en-US" dirty="0" err="1"/>
              <a:t>shared</a:t>
            </a:r>
            <a:r>
              <a:rPr lang="en-US" b="1" i="1" dirty="0" err="1"/>
              <a:t>“I</a:t>
            </a:r>
            <a:r>
              <a:rPr lang="en-US" b="1" i="1" dirty="0"/>
              <a:t> think it would have been helpful to make [attorney’s] language more youth friendly and not use so much jargon. I felt stupid for not always understanding what they were saying.”</a:t>
            </a:r>
            <a:endParaRPr lang="en-US" dirty="0">
              <a:cs typeface="Calibri"/>
            </a:endParaRPr>
          </a:p>
          <a:p>
            <a:pPr lvl="1" indent="-171450">
              <a:buFont typeface="Arial"/>
              <a:buChar char="•"/>
            </a:pPr>
            <a:endParaRPr lang="en-US" dirty="0">
              <a:cs typeface="Calibri"/>
            </a:endParaRPr>
          </a:p>
          <a:p>
            <a:pPr marL="171450" indent="-171450">
              <a:buFont typeface="Arial"/>
              <a:buChar char="•"/>
            </a:pPr>
            <a:r>
              <a:rPr lang="en-US" dirty="0">
                <a:cs typeface="Calibri"/>
              </a:rPr>
              <a:t>Part of this is explaining communication expectations and ensuring attorneys follow up and follow through </a:t>
            </a:r>
          </a:p>
          <a:p>
            <a:pPr marL="171450" indent="-171450">
              <a:buFont typeface="Arial"/>
              <a:buChar char="•"/>
            </a:pPr>
            <a:r>
              <a:rPr lang="en-US" dirty="0">
                <a:cs typeface="Calibri"/>
              </a:rPr>
              <a:t>Attorneys must build rapport with their client by meeting them where they are at and ensuring that  they remember they are humans, they are young people </a:t>
            </a:r>
          </a:p>
          <a:p>
            <a:pPr marL="171450" indent="-171450">
              <a:buFont typeface="Arial"/>
              <a:buChar char="•"/>
            </a:pPr>
            <a:r>
              <a:rPr lang="en-US" dirty="0">
                <a:cs typeface="Calibri"/>
              </a:rPr>
              <a:t>Attorneys should use a strengths-based approach and celebrate their clients wins-big or small </a:t>
            </a:r>
            <a:endParaRPr lang="en-US" dirty="0"/>
          </a:p>
          <a:p>
            <a:pPr marL="171450" indent="-171450">
              <a:buFont typeface="Arial"/>
              <a:buChar char="•"/>
            </a:pPr>
            <a:r>
              <a:rPr lang="en-US" dirty="0">
                <a:cs typeface="Calibri"/>
              </a:rPr>
              <a:t>Multidisciplinary representation is a great approach, when one person can't fill a need, another person can. This can make it easier for the youth to feel supported </a:t>
            </a:r>
          </a:p>
          <a:p>
            <a:pPr marL="171450" indent="-171450">
              <a:buFont typeface="Arial"/>
              <a:buChar char="•"/>
            </a:pPr>
            <a:endParaRPr lang="en-US" dirty="0">
              <a:cs typeface="Calibri"/>
            </a:endParaRPr>
          </a:p>
          <a:p>
            <a:pPr marL="171450" indent="-171450">
              <a:buFont typeface="Arial"/>
              <a:buChar char="•"/>
            </a:pP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FBA87-575E-4FC7-B94B-870038E4E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277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i="1" dirty="0"/>
              <a:t>Allison</a:t>
            </a:r>
          </a:p>
          <a:p>
            <a:pPr marL="171450" indent="-171450">
              <a:buFont typeface="Arial"/>
              <a:buChar char="•"/>
            </a:pPr>
            <a:endParaRPr lang="en-US" b="1" i="1" dirty="0"/>
          </a:p>
          <a:p>
            <a:pPr marL="171450" indent="-171450">
              <a:buFont typeface="Arial"/>
              <a:buChar char="•"/>
            </a:pPr>
            <a:r>
              <a:rPr lang="en-US" i="1" dirty="0"/>
              <a:t>Youth need to know their rights, including not limited to: their right to safety, their custody status, an attorney should go through the foster care bill of rights, and all of their permanency options </a:t>
            </a:r>
            <a:r>
              <a:rPr lang="en-US" b="1" i="1" dirty="0"/>
              <a:t>An AC member </a:t>
            </a:r>
            <a:r>
              <a:rPr lang="en-US" b="1" i="1" dirty="0" err="1"/>
              <a:t>stated“It</a:t>
            </a:r>
            <a:r>
              <a:rPr lang="en-US" b="1" i="1" dirty="0"/>
              <a:t> would have been helpful if my rights as a child were explained to me...I did not believe that I had any say in what happened to me, which was not true.” </a:t>
            </a:r>
            <a:endParaRPr lang="en-US" dirty="0">
              <a:cs typeface="Calibri" panose="020F0502020204030204"/>
            </a:endParaRPr>
          </a:p>
          <a:p>
            <a:pPr marL="171450" indent="-171450">
              <a:buFont typeface="Arial"/>
              <a:buChar char="•"/>
            </a:pPr>
            <a:r>
              <a:rPr lang="en-US" i="1" dirty="0">
                <a:cs typeface="Calibri"/>
              </a:rPr>
              <a:t>Youth should be prepared for all meetings and court hearings involving their case, youth should know very well what is going to happen next </a:t>
            </a:r>
          </a:p>
          <a:p>
            <a:pPr marL="171450" indent="-171450">
              <a:buFont typeface="Arial"/>
              <a:buChar char="•"/>
            </a:pPr>
            <a:r>
              <a:rPr lang="en-US" i="1" dirty="0"/>
              <a:t>In order to be fully transparent and talk through all options with their client, attorneys should work to remove their biases as to not place their own values and beliefs one the youth they are working with </a:t>
            </a:r>
            <a:endParaRPr lang="en-US" i="1" dirty="0">
              <a:cs typeface="Calibri"/>
            </a:endParaRPr>
          </a:p>
          <a:p>
            <a:pPr marL="171450" indent="-171450">
              <a:buFont typeface="Arial"/>
              <a:buChar char="•"/>
            </a:pPr>
            <a:endParaRPr lang="en-US" i="1" dirty="0">
              <a:cs typeface="Calibri"/>
            </a:endParaRPr>
          </a:p>
          <a:p>
            <a:endParaRPr lang="en-US" b="1" i="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634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i="1" dirty="0">
                <a:cs typeface="Calibri"/>
              </a:rPr>
              <a:t>Cristal</a:t>
            </a:r>
          </a:p>
          <a:p>
            <a:pPr marL="285750" indent="-285750">
              <a:buFont typeface="Arial"/>
              <a:buChar char="•"/>
            </a:pPr>
            <a:endParaRPr lang="en-US" dirty="0">
              <a:cs typeface="Calibri"/>
            </a:endParaRPr>
          </a:p>
          <a:p>
            <a:pPr marL="285750" indent="-285750">
              <a:buFont typeface="Arial"/>
              <a:buChar char="•"/>
            </a:pPr>
            <a:r>
              <a:rPr lang="en-US" dirty="0">
                <a:cs typeface="Calibri"/>
              </a:rPr>
              <a:t>Youth should be encouraged to attend court and to be involved in their case. Attorneys shouldn't assume youth aren't interested or need to be shielded from being a part of the decisions being made about their life. Our AC members have shared that missing school or other priorities have been seen as not wanting to be involved in their case, instead of their wants and needs being considered. </a:t>
            </a:r>
          </a:p>
          <a:p>
            <a:pPr>
              <a:buFont typeface="Arial"/>
              <a:buChar char="•"/>
            </a:pPr>
            <a:r>
              <a:rPr lang="en-US" dirty="0">
                <a:cs typeface="Calibri"/>
              </a:rPr>
              <a:t>Attorneys should be intentional about providing opportunities for youth to make their own decisions and have autonomy over their being. An AC member shared: </a:t>
            </a:r>
            <a:r>
              <a:rPr lang="en-US" b="1" i="1" dirty="0"/>
              <a:t>“My attorney would ask me where I’d like to sit in court. In a system where you have very little power or choices, I should at least be able to choose where I sit.” </a:t>
            </a:r>
            <a:r>
              <a:rPr lang="en-US" i="1" dirty="0"/>
              <a:t>Youth have shared that a lot of decisions get taken away from them when being involved in the CW system, making decisions is a skill and youth in foster care deserve the chance to strengthen that skill </a:t>
            </a:r>
            <a:endParaRPr lang="en-US" dirty="0">
              <a:cs typeface="Calibri" panose="020F0502020204030204"/>
            </a:endParaRPr>
          </a:p>
          <a:p>
            <a:pPr>
              <a:buFont typeface="Arial"/>
              <a:buChar char="•"/>
            </a:pPr>
            <a:r>
              <a:rPr lang="en-US" dirty="0">
                <a:cs typeface="Calibri" panose="020F0502020204030204"/>
              </a:rPr>
              <a:t> Youth should be prepared to participate fully in court, they should be aware of the options they have to participate – not all youth feel comfortable speaking in what can be a large room full of adults so knowing they can have a say without talking aloud can be helpful </a:t>
            </a:r>
          </a:p>
          <a:p>
            <a:pPr>
              <a:buFont typeface="Arial"/>
              <a:buChar char="•"/>
            </a:pPr>
            <a:r>
              <a:rPr lang="en-US" dirty="0">
                <a:cs typeface="Calibri" panose="020F0502020204030204"/>
              </a:rPr>
              <a:t>. Attorneys should avoid using depersonalizing terms, the youth and families that attorneys are working with are people who deserve to be regarded as such</a:t>
            </a:r>
          </a:p>
          <a:p>
            <a:pPr marL="285750" indent="-2857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205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81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i="1" dirty="0">
                <a:cs typeface="Calibri"/>
              </a:rPr>
              <a:t>Allison</a:t>
            </a:r>
          </a:p>
          <a:p>
            <a:pPr marL="285750" indent="-285750">
              <a:buFont typeface="Arial"/>
              <a:buChar char="•"/>
            </a:pPr>
            <a:endParaRPr lang="en-US" b="1" i="1" dirty="0">
              <a:cs typeface="Calibri"/>
            </a:endParaRPr>
          </a:p>
          <a:p>
            <a:pPr marL="285750" indent="-285750">
              <a:buFont typeface="Arial"/>
              <a:buChar char="•"/>
            </a:pPr>
            <a:endParaRPr lang="en-US" dirty="0">
              <a:cs typeface="Calibri"/>
            </a:endParaRPr>
          </a:p>
          <a:p>
            <a:pPr marL="285750" indent="-285750">
              <a:buFont typeface="Arial"/>
              <a:buChar char="•"/>
            </a:pPr>
            <a:r>
              <a:rPr lang="en-US" dirty="0">
                <a:cs typeface="Calibri"/>
              </a:rPr>
              <a:t>Attorneys should provide their clients with competent representation</a:t>
            </a:r>
          </a:p>
          <a:p>
            <a:pPr marL="285750" indent="-285750">
              <a:buFont typeface="Arial"/>
              <a:buChar char="•"/>
            </a:pPr>
            <a:r>
              <a:rPr lang="en-US" dirty="0">
                <a:cs typeface="Calibri"/>
              </a:rPr>
              <a:t>Part of providing competent representation is having the time to do so and participating in ongoing training in the following areas: </a:t>
            </a:r>
          </a:p>
          <a:p>
            <a:pPr marL="742950" lvl="1" indent="-285750">
              <a:buFont typeface="Arial"/>
              <a:buChar char="•"/>
            </a:pPr>
            <a:r>
              <a:rPr lang="en-US" dirty="0">
                <a:cs typeface="Calibri"/>
              </a:rPr>
              <a:t>Sources of law, which include case law and court rules </a:t>
            </a:r>
          </a:p>
          <a:p>
            <a:pPr marL="742950" lvl="1" indent="-285750">
              <a:buFont typeface="Arial"/>
              <a:buChar char="•"/>
            </a:pPr>
            <a:r>
              <a:rPr lang="en-US" dirty="0">
                <a:cs typeface="Calibri"/>
              </a:rPr>
              <a:t>Legal training, which include family law, the Indian Child Welfare Act, and Immigration </a:t>
            </a:r>
          </a:p>
          <a:p>
            <a:pPr marL="742950" lvl="1" indent="-285750">
              <a:buFont typeface="Arial"/>
              <a:buChar char="•"/>
            </a:pPr>
            <a:r>
              <a:rPr lang="en-US" dirty="0">
                <a:cs typeface="Calibri"/>
              </a:rPr>
              <a:t>Cultural humility, which includes cultural identity concepts and practices and white supremacy and racism </a:t>
            </a:r>
          </a:p>
          <a:p>
            <a:pPr marL="742950" lvl="1" indent="-285750">
              <a:buFont typeface="Arial"/>
              <a:buChar char="•"/>
            </a:pPr>
            <a:r>
              <a:rPr lang="en-US" dirty="0">
                <a:cs typeface="Calibri"/>
              </a:rPr>
              <a:t>Social science, which includes child development and attachment, mental health, and trauma </a:t>
            </a:r>
          </a:p>
          <a:p>
            <a:pPr marL="742950" lvl="1" indent="-285750">
              <a:buFont typeface="Arial"/>
              <a:buChar char="•"/>
            </a:pPr>
            <a:r>
              <a:rPr lang="en-US" dirty="0">
                <a:cs typeface="Calibri"/>
              </a:rPr>
              <a:t>Skills, which include client interviewing, trauma-informed practices, and case planning </a:t>
            </a:r>
          </a:p>
          <a:p>
            <a:pPr marL="742950" lvl="1" indent="-285750">
              <a:buFont typeface="Arial"/>
              <a:buChar char="•"/>
            </a:pPr>
            <a:endParaRPr lang="en-US" dirty="0">
              <a:cs typeface="Calibri"/>
            </a:endParaRPr>
          </a:p>
          <a:p>
            <a:pPr marL="742950" lvl="1" indent="-285750">
              <a:buFont typeface="Arial"/>
              <a:buChar char="•"/>
            </a:pPr>
            <a:endParaRPr lang="en-US" dirty="0">
              <a:cs typeface="Calibri"/>
            </a:endParaRPr>
          </a:p>
          <a:p>
            <a:pPr marL="742950" lvl="1"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68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cs typeface="Calibri"/>
            </a:endParaRPr>
          </a:p>
          <a:p>
            <a:pPr marL="285750" indent="-285750">
              <a:buFont typeface="Arial"/>
              <a:buChar char="•"/>
            </a:pPr>
            <a:r>
              <a:rPr lang="en-US" dirty="0">
                <a:cs typeface="Calibri"/>
              </a:rPr>
              <a:t>Attorneys should be champions of their client, </a:t>
            </a:r>
            <a:r>
              <a:rPr lang="en-US" b="1" i="1" dirty="0"/>
              <a:t>“Mak[e] them feel like they’re somebody and worth the fight.”</a:t>
            </a:r>
            <a:r>
              <a:rPr lang="en-US" i="1" dirty="0"/>
              <a:t> Attorneys should respect their client, consistently using a strengths-based approach when discussing their client and talking with them</a:t>
            </a:r>
            <a:endParaRPr lang="en-US" dirty="0"/>
          </a:p>
          <a:p>
            <a:pPr marL="285750" indent="-285750">
              <a:buFont typeface="Arial"/>
              <a:buChar char="•"/>
            </a:pPr>
            <a:r>
              <a:rPr lang="en-US" i="1" dirty="0">
                <a:cs typeface="Calibri"/>
              </a:rPr>
              <a:t>Sibling relationships may be tricky sometimes and PWLE have shared the complexities that brings to families sometimes. Discussions should be had separately and should have all sides explored </a:t>
            </a:r>
          </a:p>
          <a:p>
            <a:pPr marL="285750" indent="-285750">
              <a:buFont typeface="Arial"/>
              <a:buChar char="•"/>
            </a:pPr>
            <a:r>
              <a:rPr lang="en-US" i="1" dirty="0">
                <a:cs typeface="Calibri"/>
              </a:rPr>
              <a:t>Young people who have navigated the foster care system have shared that often their identities are taken into consideration, attorneys should be intentional about getting to know their client fully and gathering information that will help them advocate for their client. Comprehensive investigation involves exploring the client's cultural identity- this includes but is not limited to:  foods they like, the music they are interested in, the way they dress, their religious practices, family traditions. </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i="1" dirty="0">
                <a:cs typeface="Calibri"/>
              </a:rPr>
              <a:t>Allison</a:t>
            </a:r>
          </a:p>
          <a:p>
            <a:pPr marL="171450" indent="-171450">
              <a:buFont typeface="Arial"/>
              <a:buChar char="•"/>
            </a:pPr>
            <a:endParaRPr lang="en-US" dirty="0">
              <a:cs typeface="Calibri"/>
            </a:endParaRPr>
          </a:p>
          <a:p>
            <a:pPr marL="171450" indent="-171450">
              <a:buFont typeface="Arial"/>
              <a:buChar char="•"/>
            </a:pPr>
            <a:r>
              <a:rPr lang="en-US" dirty="0">
                <a:cs typeface="Calibri"/>
              </a:rPr>
              <a:t>Confidentiality is the hallmark to an attorney-client relationship, this should be discussed with the client at the beginning of the relationship and throughout their case</a:t>
            </a:r>
          </a:p>
          <a:p>
            <a:pPr marL="171450" indent="-171450">
              <a:buFont typeface="Arial"/>
              <a:buChar char="•"/>
            </a:pPr>
            <a:r>
              <a:rPr lang="en-US" dirty="0">
                <a:cs typeface="Calibri"/>
              </a:rPr>
              <a:t>There are many people in the youth's life that are mandatory reporters, the youth should feel that they are in a safe space when interacting with their attorney.</a:t>
            </a:r>
          </a:p>
          <a:p>
            <a:pPr marL="171450" indent="-171450">
              <a:buFont typeface="Arial"/>
              <a:buChar char="•"/>
            </a:pPr>
            <a:r>
              <a:rPr lang="en-US" dirty="0">
                <a:cs typeface="Calibri"/>
              </a:rPr>
              <a:t>Attorneys need to be mindful that it may take time to establish trust with their client, building rapport and establishing a relationship can help with this </a:t>
            </a:r>
          </a:p>
          <a:p>
            <a:pPr marL="171450" indent="-171450">
              <a:buFont typeface="Arial"/>
              <a:buChar char="•"/>
            </a:pPr>
            <a:r>
              <a:rPr lang="en-US" dirty="0">
                <a:cs typeface="Calibri"/>
              </a:rPr>
              <a:t>Mental health services are super important for youth who have endured trauma (and anyone really), confidentiality must be protected here so that the work they do towards healing isn't impeded 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93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29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endParaRPr lang="en-US" dirty="0">
              <a:cs typeface="Calibri"/>
            </a:endParaRPr>
          </a:p>
          <a:p>
            <a:pPr>
              <a:buFont typeface="Arial"/>
              <a:buChar char="•"/>
            </a:pPr>
            <a:r>
              <a:rPr lang="en-US" dirty="0">
                <a:cs typeface="Calibri"/>
              </a:rPr>
              <a:t>An AC member shared: </a:t>
            </a:r>
            <a:r>
              <a:rPr lang="en-US" b="1" i="1" dirty="0"/>
              <a:t>“[Attorneys] should know the youth’s religion, ethnicity, cultural background, gender identity and sexual orientation, language barriers, how youth of color and those who have immigration status navigate through the world. Without this information, their care plan will cause more harm than good; without taking these things into consideration, how are they setting up youth for success?”</a:t>
            </a:r>
            <a:endParaRPr lang="en-US" dirty="0">
              <a:cs typeface="Calibri"/>
            </a:endParaRPr>
          </a:p>
          <a:p>
            <a:pPr marL="285750" indent="-285750">
              <a:buFont typeface="Arial"/>
              <a:buChar char="•"/>
            </a:pPr>
            <a:endParaRPr lang="en-US" dirty="0">
              <a:cs typeface="Calibri"/>
            </a:endParaRPr>
          </a:p>
          <a:p>
            <a:pPr marL="285750" indent="-285750">
              <a:buFont typeface="Arial"/>
              <a:buChar char="•"/>
            </a:pPr>
            <a:r>
              <a:rPr lang="en-US" dirty="0">
                <a:cs typeface="Calibri"/>
              </a:rPr>
              <a:t>Attorneys must uncover what triggers their biases and do the personal work in order to develop a process that uses objective criteria to guide their advocacy and decision making </a:t>
            </a:r>
          </a:p>
          <a:p>
            <a:pPr marL="285750" indent="-285750">
              <a:buFont typeface="Arial"/>
              <a:buChar char="•"/>
            </a:pPr>
            <a:r>
              <a:rPr lang="en-US" dirty="0">
                <a:cs typeface="Calibri"/>
              </a:rPr>
              <a:t>Attorneys should be knowledgeable about the impacts of (what's in the bullet point) and how that may have affected </a:t>
            </a:r>
            <a:r>
              <a:rPr lang="en-US" dirty="0" err="1">
                <a:cs typeface="Calibri"/>
              </a:rPr>
              <a:t>anf</a:t>
            </a:r>
            <a:r>
              <a:rPr lang="en-US" dirty="0">
                <a:cs typeface="Calibri"/>
              </a:rPr>
              <a:t> affects their client</a:t>
            </a:r>
          </a:p>
          <a:p>
            <a:pPr>
              <a:buFont typeface="Arial"/>
              <a:buChar char="•"/>
            </a:pPr>
            <a:r>
              <a:rPr lang="en-US" dirty="0">
                <a:cs typeface="Calibri"/>
              </a:rPr>
              <a:t>Cultural humility is a fundamental aspect of attorney competency, attorneys should explore their client's identity: </a:t>
            </a:r>
            <a:r>
              <a:rPr lang="en-US" b="1" i="1" dirty="0"/>
              <a:t>“Youth come from somewhere, they don’t just land somewhere. Just because the people they’re living with [have a] culture that may be different doesn’t mean theirs should be cut out.”</a:t>
            </a:r>
            <a:endParaRPr lang="en-US" dirty="0">
              <a:cs typeface="Calibri" panose="020F0502020204030204"/>
            </a:endParaRPr>
          </a:p>
          <a:p>
            <a:pPr>
              <a:buFont typeface="Arial"/>
              <a:buChar char="•"/>
            </a:pPr>
            <a:endParaRPr lang="en-US" b="1" i="1"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76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b="1" i="1" dirty="0"/>
          </a:p>
          <a:p>
            <a:pPr marL="285750" indent="-285750">
              <a:buFont typeface="Arial"/>
              <a:buChar char="•"/>
            </a:pPr>
            <a:r>
              <a:rPr lang="en-US" b="1" i="1" dirty="0"/>
              <a:t>“Attorneys should always ask, ‘do you feel safe? Do you have the things you need?”</a:t>
            </a:r>
            <a:endParaRPr lang="en-US" dirty="0">
              <a:cs typeface="Calibri"/>
            </a:endParaRPr>
          </a:p>
          <a:p>
            <a:pPr marL="285750" indent="-285750">
              <a:buFont typeface="Arial"/>
              <a:buChar char="•"/>
            </a:pPr>
            <a:r>
              <a:rPr lang="en-US" i="1" dirty="0">
                <a:cs typeface="Calibri"/>
              </a:rPr>
              <a:t>Permanency options-provide robust and unbiased information </a:t>
            </a:r>
          </a:p>
          <a:p>
            <a:pPr marL="285750" indent="-285750">
              <a:buFont typeface="Arial"/>
              <a:buChar char="•"/>
            </a:pPr>
            <a:r>
              <a:rPr lang="en-US" b="1" i="1" dirty="0"/>
              <a:t>“It’s about building [youth] up! Not treating them like broken </a:t>
            </a:r>
            <a:r>
              <a:rPr lang="en-US" b="1" i="1" dirty="0" err="1"/>
              <a:t>china</a:t>
            </a:r>
            <a:r>
              <a:rPr lang="en-US" b="1" i="1" dirty="0"/>
              <a:t> or a tragedy or a sob story. Someone that will walk the walk with them.”</a:t>
            </a:r>
            <a:endParaRPr lang="en-US" dirty="0">
              <a:cs typeface="Calibri"/>
            </a:endParaRPr>
          </a:p>
          <a:p>
            <a:pPr marL="285750" indent="-285750">
              <a:buFont typeface="Arial"/>
              <a:buChar char="•"/>
            </a:pPr>
            <a:r>
              <a:rPr lang="en-US" dirty="0">
                <a:cs typeface="Calibri"/>
              </a:rPr>
              <a:t>Normalcy-advocating for this consistently </a:t>
            </a:r>
            <a:endParaRPr lang="en-US" b="1" i="1"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41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2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a:p>
            <a:endParaRPr lang="en-US" dirty="0"/>
          </a:p>
          <a:p>
            <a:r>
              <a:rPr lang="en-US" dirty="0"/>
              <a:t>45 min</a:t>
            </a:r>
          </a:p>
          <a:p>
            <a:endParaRPr lang="en-US" dirty="0">
              <a:cs typeface="Calibri"/>
            </a:endParaRPr>
          </a:p>
          <a:p>
            <a:pPr>
              <a:buFont typeface="Arial"/>
              <a:buChar char="•"/>
            </a:pPr>
            <a:r>
              <a:rPr lang="en-US" b="1" i="1" dirty="0"/>
              <a:t>“It’s important for an attorney to build professional partnership [with the youth]. They </a:t>
            </a:r>
            <a:r>
              <a:rPr lang="en-US" b="1" i="1" dirty="0" err="1"/>
              <a:t>arenot</a:t>
            </a:r>
            <a:r>
              <a:rPr lang="en-US" b="1" i="1" dirty="0"/>
              <a:t> the youth’s friend.”</a:t>
            </a:r>
            <a:endParaRPr lang="en-US" dirty="0">
              <a:cs typeface="Calibri" panose="020F0502020204030204"/>
            </a:endParaRPr>
          </a:p>
          <a:p>
            <a:pPr marL="171450" indent="-171450">
              <a:buFont typeface="Arial"/>
              <a:buChar char="•"/>
            </a:pPr>
            <a:r>
              <a:rPr lang="en-US" dirty="0">
                <a:cs typeface="Calibri" panose="020F0502020204030204"/>
              </a:rPr>
              <a:t>It's okay to be friendly without being a friend </a:t>
            </a:r>
            <a:endParaRPr lang="en-US" b="1" i="1"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105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Checks and balances:  Create a record, effective cross, subpoena witnesses, file motions, appeal, 15-11-103, 104, consult the bar</a:t>
            </a:r>
          </a:p>
        </p:txBody>
      </p:sp>
      <p:sp>
        <p:nvSpPr>
          <p:cNvPr id="4" name="Slide Number Placeholder 3"/>
          <p:cNvSpPr>
            <a:spLocks noGrp="1"/>
          </p:cNvSpPr>
          <p:nvPr>
            <p:ph type="sldNum" sz="quarter" idx="5"/>
          </p:nvPr>
        </p:nvSpPr>
        <p:spPr/>
        <p:txBody>
          <a:bodyPr/>
          <a:lstStyle/>
          <a:p>
            <a:fld id="{3BCA5AA6-AAED-43FC-973A-AA61BF6FDD46}" type="slidenum">
              <a:rPr lang="en-US" smtClean="0"/>
              <a:t>49</a:t>
            </a:fld>
            <a:endParaRPr lang="en-US"/>
          </a:p>
        </p:txBody>
      </p:sp>
    </p:spTree>
    <p:extLst>
      <p:ext uri="{BB962C8B-B14F-4D97-AF65-F5344CB8AC3E}">
        <p14:creationId xmlns:p14="http://schemas.microsoft.com/office/powerpoint/2010/main" val="1428268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Checks and balances:  Create a record, effective cross, subpoena witnesses, file motions, appeal, 15-11-103, 104, consult the bar</a:t>
            </a:r>
          </a:p>
        </p:txBody>
      </p:sp>
      <p:sp>
        <p:nvSpPr>
          <p:cNvPr id="4" name="Slide Number Placeholder 3"/>
          <p:cNvSpPr>
            <a:spLocks noGrp="1"/>
          </p:cNvSpPr>
          <p:nvPr>
            <p:ph type="sldNum" sz="quarter" idx="5"/>
          </p:nvPr>
        </p:nvSpPr>
        <p:spPr/>
        <p:txBody>
          <a:bodyPr/>
          <a:lstStyle/>
          <a:p>
            <a:fld id="{3BCA5AA6-AAED-43FC-973A-AA61BF6FDD46}" type="slidenum">
              <a:rPr lang="en-US" smtClean="0"/>
              <a:t>50</a:t>
            </a:fld>
            <a:endParaRPr lang="en-US"/>
          </a:p>
        </p:txBody>
      </p:sp>
    </p:spTree>
    <p:extLst>
      <p:ext uri="{BB962C8B-B14F-4D97-AF65-F5344CB8AC3E}">
        <p14:creationId xmlns:p14="http://schemas.microsoft.com/office/powerpoint/2010/main" val="31915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following slides were provided by Allison Green, Legal Director for NACC</a:t>
            </a:r>
          </a:p>
          <a:p>
            <a:endParaRPr lang="en-US" dirty="0"/>
          </a:p>
          <a:p>
            <a:r>
              <a:rPr lang="en-US" dirty="0"/>
              <a:t>Best practices, though many of them mirror our duties as attorneys under the Georgia Rules of Professional Conduct</a:t>
            </a:r>
          </a:p>
        </p:txBody>
      </p:sp>
      <p:sp>
        <p:nvSpPr>
          <p:cNvPr id="4" name="Slide Number Placeholder 3"/>
          <p:cNvSpPr>
            <a:spLocks noGrp="1"/>
          </p:cNvSpPr>
          <p:nvPr>
            <p:ph type="sldNum" sz="quarter" idx="5"/>
          </p:nvPr>
        </p:nvSpPr>
        <p:spPr/>
        <p:txBody>
          <a:bodyPr/>
          <a:lstStyle/>
          <a:p>
            <a:fld id="{3BCA5AA6-AAED-43FC-973A-AA61BF6FDD46}" type="slidenum">
              <a:rPr lang="en-US" smtClean="0"/>
              <a:t>21</a:t>
            </a:fld>
            <a:endParaRPr lang="en-US"/>
          </a:p>
        </p:txBody>
      </p:sp>
    </p:spTree>
    <p:extLst>
      <p:ext uri="{BB962C8B-B14F-4D97-AF65-F5344CB8AC3E}">
        <p14:creationId xmlns:p14="http://schemas.microsoft.com/office/powerpoint/2010/main" val="151598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State intervention, even when necessary, is a traumatic experience for children and families</a:t>
            </a:r>
          </a:p>
          <a:p>
            <a:pPr lvl="1"/>
            <a:r>
              <a:rPr lang="en-US" dirty="0"/>
              <a:t>Family separation: grief, loss, attachment</a:t>
            </a:r>
          </a:p>
          <a:p>
            <a:pPr lvl="1"/>
            <a:r>
              <a:rPr lang="en-US" dirty="0"/>
              <a:t>Loss of everything familiar (family, friends, neighborhoods, school, belongings, churches, community groups, etc.)</a:t>
            </a:r>
          </a:p>
          <a:p>
            <a:pPr lvl="1"/>
            <a:r>
              <a:rPr lang="en-US" dirty="0"/>
              <a:t>Extreme uncertainty </a:t>
            </a:r>
          </a:p>
          <a:p>
            <a:pPr lvl="1"/>
            <a:endParaRPr lang="en-US" dirty="0"/>
          </a:p>
          <a:p>
            <a:r>
              <a:rPr lang="en-US" b="1" dirty="0"/>
              <a:t>Children and youth experience harm while in foster care</a:t>
            </a:r>
          </a:p>
          <a:p>
            <a:pPr lvl="1"/>
            <a:r>
              <a:rPr lang="en-US" dirty="0"/>
              <a:t>Abuse and  neglect in foster care</a:t>
            </a:r>
          </a:p>
          <a:p>
            <a:pPr lvl="1"/>
            <a:r>
              <a:rPr lang="en-US" dirty="0"/>
              <a:t>Foster care placement instability</a:t>
            </a:r>
          </a:p>
          <a:p>
            <a:pPr lvl="1"/>
            <a:r>
              <a:rPr lang="en-US" dirty="0"/>
              <a:t>Physical and sexual health problems</a:t>
            </a:r>
          </a:p>
          <a:p>
            <a:pPr lvl="1"/>
            <a:r>
              <a:rPr lang="en-US" dirty="0"/>
              <a:t>Mental health consequences </a:t>
            </a:r>
          </a:p>
          <a:p>
            <a:pPr lvl="1"/>
            <a:r>
              <a:rPr lang="en-US" dirty="0"/>
              <a:t>Poor long-term outcomes</a:t>
            </a:r>
          </a:p>
          <a:p>
            <a:pPr lvl="1"/>
            <a:r>
              <a:rPr lang="en-US" dirty="0">
                <a:solidFill>
                  <a:srgbClr val="FF0000"/>
                </a:solidFill>
              </a:rPr>
              <a:t>Disconnection (sometimes permanent) with familiar, cultural, social ties/connections </a:t>
            </a:r>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FBA87-575E-4FC7-B94B-870038E4E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03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FBA87-575E-4FC7-B94B-870038E4E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96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t>Preliminary finding from the Dependent Children Legal Representation Study conducted by the Washington State Center for Court Research show that Children with mandatory legal representation were more likely to experience reunification or guardianship than to become legally free or adopted. Specifically, the reunification or guardianship rate of children with mandatory representation is about 41% higher than the rate of reunification or guardianship for children without mandatory representation (i.e. business as usual).</a:t>
            </a:r>
            <a:endParaRPr lang="en-US" sz="1200" kern="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6-year, federally funded National Quality Improvement Center on the Representation of Children in the Child Welfare System (QIC-ChildRep) study,  found that children represented by specially trained legal counsel were 40% more likely to exit foster care within their first six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study conducted by Chapin Hall at the University of Chicago determined that children assigned lawyers exited foster care at significantly faster rates and with more individualized case plans than children who did not have lawyers.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FBA87-575E-4FC7-B94B-870038E4E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909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FBA87-575E-4FC7-B94B-870038E4E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42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cs typeface="Calibri"/>
              </a:rPr>
              <a:t>Dual role provides a practical and cost-saving alternative, but the legal rep guidelines establish that it is not best practice</a:t>
            </a:r>
          </a:p>
          <a:p>
            <a:pPr marL="228600" indent="-228600">
              <a:buAutoNum type="arabicPeriod"/>
            </a:pPr>
            <a:r>
              <a:rPr lang="en-US" dirty="0">
                <a:cs typeface="Calibri"/>
              </a:rPr>
              <a:t>Listen and let the client guide the discussion – communicate between hearings</a:t>
            </a:r>
          </a:p>
          <a:p>
            <a:pPr marL="228600" indent="-228600">
              <a:buAutoNum type="arabicPeriod"/>
            </a:pPr>
            <a:r>
              <a:rPr lang="en-US" dirty="0">
                <a:cs typeface="Calibri"/>
              </a:rPr>
              <a:t>Duty to advise, per GRPC, includes informing client of unpalatable information when that information may affect the client’s position</a:t>
            </a:r>
          </a:p>
          <a:p>
            <a:pPr marL="228600" indent="-228600">
              <a:buAutoNum type="arabicPeriod"/>
            </a:pPr>
            <a:r>
              <a:rPr lang="en-US" dirty="0">
                <a:cs typeface="Calibri"/>
              </a:rPr>
              <a:t>Are you waiving your client’s presence without consulting your client? That is the client’s decision, not yours. </a:t>
            </a:r>
          </a:p>
          <a:p>
            <a:pPr marL="228600" indent="-228600">
              <a:buAutoNum type="arabicPeriod"/>
            </a:pPr>
            <a:r>
              <a:rPr lang="en-US" dirty="0">
                <a:cs typeface="Calibri"/>
              </a:rPr>
              <a:t>Stay current on the law and use the law to your client’s advantage in a timely manner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55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cs typeface="Calibri"/>
              </a:rPr>
              <a:t>Dual role provides a practical and cost-saving alternative, but the legal rep guidelines establish that it is not best practice</a:t>
            </a:r>
          </a:p>
          <a:p>
            <a:pPr marL="228600" indent="-228600">
              <a:buAutoNum type="arabicPeriod"/>
            </a:pPr>
            <a:r>
              <a:rPr lang="en-US" dirty="0">
                <a:cs typeface="Calibri"/>
              </a:rPr>
              <a:t>Listen and let the client guide the discussion – communicate between hearings</a:t>
            </a:r>
          </a:p>
          <a:p>
            <a:pPr marL="228600" indent="-228600">
              <a:buAutoNum type="arabicPeriod"/>
            </a:pPr>
            <a:r>
              <a:rPr lang="en-US" dirty="0">
                <a:cs typeface="Calibri"/>
              </a:rPr>
              <a:t>Duty to advise, per GRPC, includes informing client of unpalatable information when that information may affect the client’s position</a:t>
            </a:r>
          </a:p>
          <a:p>
            <a:pPr marL="228600" indent="-228600">
              <a:buAutoNum type="arabicPeriod"/>
            </a:pPr>
            <a:r>
              <a:rPr lang="en-US" dirty="0">
                <a:cs typeface="Calibri"/>
              </a:rPr>
              <a:t>Are you waiving your client’s presence without consulting your client? That is the client’s decision, not yours. </a:t>
            </a:r>
          </a:p>
          <a:p>
            <a:pPr marL="228600" indent="-228600">
              <a:buAutoNum type="arabicPeriod"/>
            </a:pPr>
            <a:r>
              <a:rPr lang="en-US" dirty="0">
                <a:cs typeface="Calibri"/>
              </a:rPr>
              <a:t>Stay current on the law and use the law to your client’s advantage in a timely manner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1FDE1-365C-C34D-8D0D-CEA8B78C7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11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C420-7BAA-EBBD-183F-B7646B2B32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C7DF64-5C7B-2BFA-A3CC-93031FC171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E8E74C-7DD6-02C0-7F1B-0958C510C5D1}"/>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5" name="Footer Placeholder 4">
            <a:extLst>
              <a:ext uri="{FF2B5EF4-FFF2-40B4-BE49-F238E27FC236}">
                <a16:creationId xmlns:a16="http://schemas.microsoft.com/office/drawing/2014/main" id="{DFE9762C-7C4E-B213-85B7-47D4E1826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3C882-7A84-4DBA-D77C-EAF4DFE86002}"/>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3903149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AD1A2-06D1-B17A-0F42-21AE0BE486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EA11D-BCBB-963E-AF26-FEA6FE1302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0730F-24D0-7E4E-FA63-CB71B69DB6D0}"/>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5" name="Footer Placeholder 4">
            <a:extLst>
              <a:ext uri="{FF2B5EF4-FFF2-40B4-BE49-F238E27FC236}">
                <a16:creationId xmlns:a16="http://schemas.microsoft.com/office/drawing/2014/main" id="{209473D0-6AD4-3477-F141-A6CCDFC05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65EE2-47BB-E973-F644-73ED0C011F4B}"/>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323923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8A1D93-D5EF-FF96-77D5-6EF6538825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CF516F-771A-17EC-4EDE-BC0525AB2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9006B-DBE2-571D-1A10-CB36D30FA744}"/>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5" name="Footer Placeholder 4">
            <a:extLst>
              <a:ext uri="{FF2B5EF4-FFF2-40B4-BE49-F238E27FC236}">
                <a16:creationId xmlns:a16="http://schemas.microsoft.com/office/drawing/2014/main" id="{F53AE19A-FE3A-75C9-3555-577964800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1F31B-B5CC-D9E7-5B5A-8BECDCA9E5D2}"/>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785090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E80928-D9D2-44D3-B54C-05EE5D41587E}" type="datetime1">
              <a:rPr lang="en-US" smtClean="0"/>
              <a:t>5/4/2023</a:t>
            </a:fld>
            <a:endParaRPr lang="en-US" dirty="0"/>
          </a:p>
        </p:txBody>
      </p:sp>
      <p:sp>
        <p:nvSpPr>
          <p:cNvPr id="5" name="Footer Placeholder 4"/>
          <p:cNvSpPr>
            <a:spLocks noGrp="1"/>
          </p:cNvSpPr>
          <p:nvPr>
            <p:ph type="ftr" sz="quarter" idx="11"/>
          </p:nvPr>
        </p:nvSpPr>
        <p:spPr/>
        <p:txBody>
          <a:bodyPr/>
          <a:lstStyle/>
          <a:p>
            <a:r>
              <a:rPr lang="en-US"/>
              <a:t>Georgia Office of the Child Advocate</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05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553F16-FA87-4AF5-9F36-D00300C5F95A}" type="datetime1">
              <a:rPr lang="en-US" smtClean="0"/>
              <a:t>5/4/2023</a:t>
            </a:fld>
            <a:endParaRPr lang="en-US" dirty="0"/>
          </a:p>
        </p:txBody>
      </p:sp>
      <p:sp>
        <p:nvSpPr>
          <p:cNvPr id="5" name="Footer Placeholder 4"/>
          <p:cNvSpPr>
            <a:spLocks noGrp="1"/>
          </p:cNvSpPr>
          <p:nvPr>
            <p:ph type="ftr" sz="quarter" idx="11"/>
          </p:nvPr>
        </p:nvSpPr>
        <p:spPr/>
        <p:txBody>
          <a:bodyPr/>
          <a:lstStyle/>
          <a:p>
            <a:r>
              <a:rPr lang="en-US"/>
              <a:t>Georgia Office of the Child Advocate</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98707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4E0D54-790E-449F-B1D3-99D95DEF2F27}" type="datetime1">
              <a:rPr lang="en-US" smtClean="0"/>
              <a:t>5/4/2023</a:t>
            </a:fld>
            <a:endParaRPr lang="en-US" dirty="0"/>
          </a:p>
        </p:txBody>
      </p:sp>
      <p:sp>
        <p:nvSpPr>
          <p:cNvPr id="5" name="Footer Placeholder 4"/>
          <p:cNvSpPr>
            <a:spLocks noGrp="1"/>
          </p:cNvSpPr>
          <p:nvPr>
            <p:ph type="ftr" sz="quarter" idx="11"/>
          </p:nvPr>
        </p:nvSpPr>
        <p:spPr/>
        <p:txBody>
          <a:bodyPr/>
          <a:lstStyle/>
          <a:p>
            <a:r>
              <a:rPr lang="en-US"/>
              <a:t>Georgia Office of the Child Advocate</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8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6BB2B7-0066-4BDF-B5C3-6ECBD549A061}" type="datetime1">
              <a:rPr lang="en-US" smtClean="0"/>
              <a:t>5/4/2023</a:t>
            </a:fld>
            <a:endParaRPr lang="en-US" dirty="0"/>
          </a:p>
        </p:txBody>
      </p:sp>
      <p:sp>
        <p:nvSpPr>
          <p:cNvPr id="6" name="Footer Placeholder 5"/>
          <p:cNvSpPr>
            <a:spLocks noGrp="1"/>
          </p:cNvSpPr>
          <p:nvPr>
            <p:ph type="ftr" sz="quarter" idx="11"/>
          </p:nvPr>
        </p:nvSpPr>
        <p:spPr/>
        <p:txBody>
          <a:bodyPr/>
          <a:lstStyle/>
          <a:p>
            <a:r>
              <a:rPr lang="en-US"/>
              <a:t>Georgia Office of the Child Advocate</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35899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431BB6-E062-450A-B25C-A61CF23A56B9}" type="datetime1">
              <a:rPr lang="en-US" smtClean="0"/>
              <a:t>5/4/2023</a:t>
            </a:fld>
            <a:endParaRPr lang="en-US" dirty="0"/>
          </a:p>
        </p:txBody>
      </p:sp>
      <p:sp>
        <p:nvSpPr>
          <p:cNvPr id="8" name="Footer Placeholder 7"/>
          <p:cNvSpPr>
            <a:spLocks noGrp="1"/>
          </p:cNvSpPr>
          <p:nvPr>
            <p:ph type="ftr" sz="quarter" idx="11"/>
          </p:nvPr>
        </p:nvSpPr>
        <p:spPr/>
        <p:txBody>
          <a:bodyPr/>
          <a:lstStyle/>
          <a:p>
            <a:r>
              <a:rPr lang="en-US"/>
              <a:t>Georgia Office of the Child Advocate</a:t>
            </a:r>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536117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55F7E7-DF88-4203-B06C-66C908D11500}" type="datetime1">
              <a:rPr lang="en-US" smtClean="0"/>
              <a:t>5/4/2023</a:t>
            </a:fld>
            <a:endParaRPr lang="en-US" dirty="0"/>
          </a:p>
        </p:txBody>
      </p:sp>
      <p:sp>
        <p:nvSpPr>
          <p:cNvPr id="4" name="Footer Placeholder 3"/>
          <p:cNvSpPr>
            <a:spLocks noGrp="1"/>
          </p:cNvSpPr>
          <p:nvPr>
            <p:ph type="ftr" sz="quarter" idx="11"/>
          </p:nvPr>
        </p:nvSpPr>
        <p:spPr/>
        <p:txBody>
          <a:bodyPr/>
          <a:lstStyle/>
          <a:p>
            <a:r>
              <a:rPr lang="en-US"/>
              <a:t>Georgia Office of the Child Advocate</a:t>
            </a:r>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455904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A3FBB14-CAC7-4FDB-80CD-CFE8283E0735}" type="datetime1">
              <a:rPr lang="en-US" smtClean="0"/>
              <a:t>5/4/2023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Georgia Office of the Child Advocate</a:t>
            </a:r>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148955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9F01114-079F-4F2A-836B-D50D3C8BA7C1}" type="datetime1">
              <a:rPr lang="en-US" smtClean="0"/>
              <a:t>5/4/2023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Georgia Office of the Child Advocate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14050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1F6F-7780-68C5-A75C-259A2206A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4C36F-CF1A-E5A6-9691-0FE415F14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8DE1-6DDC-4EE9-DB16-982690B4B744}"/>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5" name="Footer Placeholder 4">
            <a:extLst>
              <a:ext uri="{FF2B5EF4-FFF2-40B4-BE49-F238E27FC236}">
                <a16:creationId xmlns:a16="http://schemas.microsoft.com/office/drawing/2014/main" id="{6F836EAD-37AF-106B-1215-077749725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FCDE6-98EA-D60B-EFA6-613799CFBE38}"/>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314071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7A6F71-95F1-4B64-AF38-0E463BA1979E}" type="datetime1">
              <a:rPr lang="en-US" smtClean="0"/>
              <a:t>5/4/2023</a:t>
            </a:fld>
            <a:endParaRPr lang="en-US" dirty="0"/>
          </a:p>
        </p:txBody>
      </p:sp>
      <p:sp>
        <p:nvSpPr>
          <p:cNvPr id="6" name="Footer Placeholder 5"/>
          <p:cNvSpPr>
            <a:spLocks noGrp="1"/>
          </p:cNvSpPr>
          <p:nvPr>
            <p:ph type="ftr" sz="quarter" idx="11"/>
          </p:nvPr>
        </p:nvSpPr>
        <p:spPr/>
        <p:txBody>
          <a:bodyPr/>
          <a:lstStyle/>
          <a:p>
            <a:r>
              <a:rPr lang="en-US"/>
              <a:t>Georgia Office of the Child Advocate</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94332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B42828-DBCA-4B04-9BB8-91BF2CFFDDDA}" type="datetime1">
              <a:rPr lang="en-US" smtClean="0"/>
              <a:t>5/4/2023</a:t>
            </a:fld>
            <a:endParaRPr lang="en-US" dirty="0"/>
          </a:p>
        </p:txBody>
      </p:sp>
      <p:sp>
        <p:nvSpPr>
          <p:cNvPr id="5" name="Footer Placeholder 4"/>
          <p:cNvSpPr>
            <a:spLocks noGrp="1"/>
          </p:cNvSpPr>
          <p:nvPr>
            <p:ph type="ftr" sz="quarter" idx="11"/>
          </p:nvPr>
        </p:nvSpPr>
        <p:spPr/>
        <p:txBody>
          <a:bodyPr/>
          <a:lstStyle/>
          <a:p>
            <a:r>
              <a:rPr lang="en-US"/>
              <a:t>Georgia Office of the Child Advocate</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53871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858F28-C190-4F09-AD65-37E82B03B793}" type="datetime1">
              <a:rPr lang="en-US" smtClean="0"/>
              <a:t>5/4/2023</a:t>
            </a:fld>
            <a:endParaRPr lang="en-US" dirty="0"/>
          </a:p>
        </p:txBody>
      </p:sp>
      <p:sp>
        <p:nvSpPr>
          <p:cNvPr id="5" name="Footer Placeholder 4"/>
          <p:cNvSpPr>
            <a:spLocks noGrp="1"/>
          </p:cNvSpPr>
          <p:nvPr>
            <p:ph type="ftr" sz="quarter" idx="11"/>
          </p:nvPr>
        </p:nvSpPr>
        <p:spPr/>
        <p:txBody>
          <a:bodyPr/>
          <a:lstStyle/>
          <a:p>
            <a:r>
              <a:rPr lang="en-US"/>
              <a:t>Georgia Office of the Child Advocate</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393356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4495" y="494632"/>
            <a:ext cx="9423648" cy="1246495"/>
          </a:xfrm>
        </p:spPr>
        <p:txBody>
          <a:bodyPr wrap="square" lIns="0" tIns="0" rIns="0" bIns="0" anchor="b">
            <a:spAutoFit/>
          </a:bodyPr>
          <a:lstStyle>
            <a:lvl1pPr algn="l">
              <a:lnSpc>
                <a:spcPct val="80000"/>
              </a:lnSpc>
              <a:defRPr sz="5000" b="1" i="0">
                <a:solidFill>
                  <a:srgbClr val="52B9E9"/>
                </a:solidFill>
                <a:latin typeface="Calibri" panose="020F0502020204030204" pitchFamily="34" charset="0"/>
                <a:cs typeface="Calibri" panose="020F0502020204030204" pitchFamily="34" charset="0"/>
              </a:defRPr>
            </a:lvl1pPr>
          </a:lstStyle>
          <a:p>
            <a:r>
              <a:rPr lang="en-US" dirty="0"/>
              <a:t>Presentation Title Here </a:t>
            </a:r>
            <a:br>
              <a:rPr lang="en-US" dirty="0"/>
            </a:br>
            <a:r>
              <a:rPr lang="en-US" dirty="0"/>
              <a:t>on Two Lines if Needed</a:t>
            </a:r>
          </a:p>
        </p:txBody>
      </p:sp>
      <p:sp>
        <p:nvSpPr>
          <p:cNvPr id="3" name="Subtitle 2"/>
          <p:cNvSpPr>
            <a:spLocks noGrp="1"/>
          </p:cNvSpPr>
          <p:nvPr>
            <p:ph type="subTitle" idx="1" hasCustomPrompt="1"/>
          </p:nvPr>
        </p:nvSpPr>
        <p:spPr>
          <a:xfrm>
            <a:off x="1414073" y="2088032"/>
            <a:ext cx="9423648" cy="332399"/>
          </a:xfrm>
        </p:spPr>
        <p:txBody>
          <a:bodyPr wrap="square" lIns="0" tIns="0" rIns="0" bIns="0">
            <a:spAutoFit/>
          </a:bodyPr>
          <a:lstStyle>
            <a:lvl1pPr marL="0" indent="0" algn="l">
              <a:buNone/>
              <a:defRPr sz="2400">
                <a:solidFill>
                  <a:srgbClr val="00599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Rectangle 8">
            <a:extLst>
              <a:ext uri="{FF2B5EF4-FFF2-40B4-BE49-F238E27FC236}">
                <a16:creationId xmlns:a16="http://schemas.microsoft.com/office/drawing/2014/main" id="{880B77B5-7E52-434B-AA97-7A7438DD7EF1}"/>
              </a:ext>
            </a:extLst>
          </p:cNvPr>
          <p:cNvSpPr/>
          <p:nvPr userDrawn="1"/>
        </p:nvSpPr>
        <p:spPr>
          <a:xfrm>
            <a:off x="1450848" y="1773695"/>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
        <p:nvSpPr>
          <p:cNvPr id="27" name="Text Placeholder 26">
            <a:extLst>
              <a:ext uri="{FF2B5EF4-FFF2-40B4-BE49-F238E27FC236}">
                <a16:creationId xmlns:a16="http://schemas.microsoft.com/office/drawing/2014/main" id="{8F897AB9-4041-0041-8338-65CACE48DEDD}"/>
              </a:ext>
            </a:extLst>
          </p:cNvPr>
          <p:cNvSpPr>
            <a:spLocks noGrp="1"/>
          </p:cNvSpPr>
          <p:nvPr>
            <p:ph type="body" sz="quarter" idx="10" hasCustomPrompt="1"/>
          </p:nvPr>
        </p:nvSpPr>
        <p:spPr>
          <a:xfrm>
            <a:off x="1414074" y="3050496"/>
            <a:ext cx="1638205" cy="193899"/>
          </a:xfrm>
        </p:spPr>
        <p:txBody>
          <a:bodyPr wrap="none" lIns="0" tIns="0" rIns="0" bIns="0" anchor="b" anchorCtr="0">
            <a:spAutoFit/>
          </a:bodyPr>
          <a:lstStyle>
            <a:lvl1pPr marL="0" indent="0" algn="l">
              <a:buNone/>
              <a:defRPr sz="1400" b="1" i="0">
                <a:latin typeface="Calibri" panose="020F0502020204030204" pitchFamily="34" charset="0"/>
                <a:cs typeface="Calibri" panose="020F0502020204030204" pitchFamily="34" charset="0"/>
              </a:defRPr>
            </a:lvl1pPr>
          </a:lstStyle>
          <a:p>
            <a:pPr lvl="0"/>
            <a:r>
              <a:rPr lang="en-US" dirty="0"/>
              <a:t>Enter Presenter Name</a:t>
            </a:r>
          </a:p>
        </p:txBody>
      </p:sp>
      <p:sp>
        <p:nvSpPr>
          <p:cNvPr id="30" name="Text Placeholder 26">
            <a:extLst>
              <a:ext uri="{FF2B5EF4-FFF2-40B4-BE49-F238E27FC236}">
                <a16:creationId xmlns:a16="http://schemas.microsoft.com/office/drawing/2014/main" id="{FAE4BC1C-606B-6245-941F-9454A36F02F5}"/>
              </a:ext>
            </a:extLst>
          </p:cNvPr>
          <p:cNvSpPr>
            <a:spLocks noGrp="1"/>
          </p:cNvSpPr>
          <p:nvPr>
            <p:ph type="body" sz="quarter" idx="11" hasCustomPrompt="1"/>
          </p:nvPr>
        </p:nvSpPr>
        <p:spPr>
          <a:xfrm>
            <a:off x="9613417" y="3050496"/>
            <a:ext cx="1224305" cy="193899"/>
          </a:xfrm>
        </p:spPr>
        <p:txBody>
          <a:bodyPr wrap="square" lIns="0" tIns="0" rIns="0" bIns="0" anchor="b" anchorCtr="0">
            <a:spAutoFit/>
          </a:bodyPr>
          <a:lstStyle>
            <a:lvl1pPr marL="0" indent="0" algn="r">
              <a:buNone/>
              <a:defRPr sz="1400" b="0" i="0">
                <a:solidFill>
                  <a:srgbClr val="00599D"/>
                </a:solidFill>
                <a:latin typeface="Calibri" panose="020F0502020204030204" pitchFamily="34" charset="0"/>
                <a:cs typeface="Calibri" panose="020F0502020204030204" pitchFamily="34" charset="0"/>
              </a:defRPr>
            </a:lvl1pPr>
          </a:lstStyle>
          <a:p>
            <a:pPr lvl="0"/>
            <a:r>
              <a:rPr lang="en-US" dirty="0"/>
              <a:t>Enter Date</a:t>
            </a:r>
          </a:p>
        </p:txBody>
      </p:sp>
      <p:sp>
        <p:nvSpPr>
          <p:cNvPr id="8" name="Rectangle 7">
            <a:extLst>
              <a:ext uri="{FF2B5EF4-FFF2-40B4-BE49-F238E27FC236}">
                <a16:creationId xmlns:a16="http://schemas.microsoft.com/office/drawing/2014/main" id="{849F2680-7CE0-AB46-BEC3-A20F9AD00595}"/>
              </a:ext>
            </a:extLst>
          </p:cNvPr>
          <p:cNvSpPr/>
          <p:nvPr userDrawn="1"/>
        </p:nvSpPr>
        <p:spPr>
          <a:xfrm>
            <a:off x="0" y="3428999"/>
            <a:ext cx="12192000" cy="1810658"/>
          </a:xfrm>
          <a:prstGeom prst="rect">
            <a:avLst/>
          </a:prstGeom>
          <a:solidFill>
            <a:srgbClr val="52B9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36150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3390" y="1976051"/>
            <a:ext cx="9499431" cy="1422401"/>
          </a:xfrm>
        </p:spPr>
        <p:txBody>
          <a:bodyPr lIns="0" tIns="0" rIns="0" bIns="0" anchor="b">
            <a:normAutofit/>
          </a:bodyPr>
          <a:lstStyle>
            <a:lvl1pPr>
              <a:lnSpc>
                <a:spcPct val="80000"/>
              </a:lnSpc>
              <a:defRPr sz="4600" b="1" i="0">
                <a:solidFill>
                  <a:schemeClr val="bg1"/>
                </a:solidFill>
                <a:latin typeface="Calibri" panose="020F0502020204030204" pitchFamily="34" charset="0"/>
                <a:cs typeface="Calibri" panose="020F0502020204030204" pitchFamily="34" charset="0"/>
              </a:defRPr>
            </a:lvl1pPr>
          </a:lstStyle>
          <a:p>
            <a:r>
              <a:rPr lang="en-US" dirty="0"/>
              <a:t>Section Header Goes Here; Two Lines if Needed</a:t>
            </a:r>
          </a:p>
        </p:txBody>
      </p:sp>
      <p:sp>
        <p:nvSpPr>
          <p:cNvPr id="3" name="Text Placeholder 2"/>
          <p:cNvSpPr>
            <a:spLocks noGrp="1"/>
          </p:cNvSpPr>
          <p:nvPr>
            <p:ph type="body" idx="1" hasCustomPrompt="1"/>
          </p:nvPr>
        </p:nvSpPr>
        <p:spPr>
          <a:xfrm>
            <a:off x="1443391" y="3530230"/>
            <a:ext cx="9499429" cy="302840"/>
          </a:xfrm>
        </p:spPr>
        <p:txBody>
          <a:bodyPr wrap="square" lIns="0" tIns="0" rIns="0" bIns="0">
            <a:spAutoFit/>
          </a:bodyPr>
          <a:lstStyle>
            <a:lvl1pPr marL="0" indent="0">
              <a:lnSpc>
                <a:spcPct val="80000"/>
              </a:lnSpc>
              <a:buNone/>
              <a:defRPr sz="2400" b="1" i="0">
                <a:solidFill>
                  <a:srgbClr val="52B9E9"/>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7" name="Rectangle 6">
            <a:extLst>
              <a:ext uri="{FF2B5EF4-FFF2-40B4-BE49-F238E27FC236}">
                <a16:creationId xmlns:a16="http://schemas.microsoft.com/office/drawing/2014/main" id="{19821A59-90AF-524D-A6F2-7F514C01B573}"/>
              </a:ext>
            </a:extLst>
          </p:cNvPr>
          <p:cNvSpPr/>
          <p:nvPr userDrawn="1"/>
        </p:nvSpPr>
        <p:spPr>
          <a:xfrm>
            <a:off x="1450848" y="1773695"/>
            <a:ext cx="1755648" cy="173736"/>
          </a:xfrm>
          <a:prstGeom prst="rect">
            <a:avLst/>
          </a:prstGeom>
          <a:solidFill>
            <a:srgbClr val="52B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4176331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ubSection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3390" y="1976051"/>
            <a:ext cx="9499431" cy="1422401"/>
          </a:xfrm>
        </p:spPr>
        <p:txBody>
          <a:bodyPr lIns="0" tIns="0" rIns="0" bIns="0" anchor="b">
            <a:normAutofit/>
          </a:bodyPr>
          <a:lstStyle>
            <a:lvl1pPr>
              <a:lnSpc>
                <a:spcPct val="80000"/>
              </a:lnSpc>
              <a:defRPr sz="4600" b="0" i="0">
                <a:solidFill>
                  <a:srgbClr val="00599D"/>
                </a:solidFill>
                <a:latin typeface="Calibri" panose="020F0502020204030204" pitchFamily="34" charset="0"/>
                <a:cs typeface="Calibri" panose="020F0502020204030204" pitchFamily="34" charset="0"/>
              </a:defRPr>
            </a:lvl1pPr>
          </a:lstStyle>
          <a:p>
            <a:r>
              <a:rPr lang="en-US" dirty="0"/>
              <a:t>Section Header Goes Here; Two Lines if Needed</a:t>
            </a:r>
          </a:p>
        </p:txBody>
      </p:sp>
      <p:sp>
        <p:nvSpPr>
          <p:cNvPr id="3" name="Text Placeholder 2"/>
          <p:cNvSpPr>
            <a:spLocks noGrp="1"/>
          </p:cNvSpPr>
          <p:nvPr>
            <p:ph type="body" idx="1" hasCustomPrompt="1"/>
          </p:nvPr>
        </p:nvSpPr>
        <p:spPr>
          <a:xfrm>
            <a:off x="1443391" y="3530230"/>
            <a:ext cx="9499429" cy="302840"/>
          </a:xfrm>
        </p:spPr>
        <p:txBody>
          <a:bodyPr wrap="square" lIns="0" tIns="0" rIns="0" bIns="0">
            <a:spAutoFit/>
          </a:bodyPr>
          <a:lstStyle>
            <a:lvl1pPr marL="0" indent="0">
              <a:lnSpc>
                <a:spcPct val="80000"/>
              </a:lnSpc>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Sub-Section Title Goes Here</a:t>
            </a:r>
          </a:p>
        </p:txBody>
      </p:sp>
      <p:sp>
        <p:nvSpPr>
          <p:cNvPr id="7" name="Rectangle 6">
            <a:extLst>
              <a:ext uri="{FF2B5EF4-FFF2-40B4-BE49-F238E27FC236}">
                <a16:creationId xmlns:a16="http://schemas.microsoft.com/office/drawing/2014/main" id="{19821A59-90AF-524D-A6F2-7F514C01B573}"/>
              </a:ext>
            </a:extLst>
          </p:cNvPr>
          <p:cNvSpPr/>
          <p:nvPr userDrawn="1"/>
        </p:nvSpPr>
        <p:spPr>
          <a:xfrm>
            <a:off x="1450848" y="1773695"/>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3360581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op Header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29A63E-2793-4C49-8013-F1B1E44FCC5C}"/>
              </a:ext>
            </a:extLst>
          </p:cNvPr>
          <p:cNvSpPr/>
          <p:nvPr userDrawn="1"/>
        </p:nvSpPr>
        <p:spPr>
          <a:xfrm>
            <a:off x="0" y="0"/>
            <a:ext cx="12192000" cy="1789570"/>
          </a:xfrm>
          <a:prstGeom prst="rect">
            <a:avLst/>
          </a:prstGeom>
          <a:solidFill>
            <a:srgbClr val="52B9E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449049" y="768321"/>
            <a:ext cx="8796340" cy="922368"/>
          </a:xfrm>
        </p:spPr>
        <p:txBody>
          <a:bodyPr wrap="square" anchor="b" anchorCtr="0">
            <a:spAutoFit/>
          </a:bodyPr>
          <a:lstStyle>
            <a:lvl1pPr>
              <a:lnSpc>
                <a:spcPct val="80000"/>
              </a:lnSpc>
              <a:defRPr sz="3700" b="1" i="0">
                <a:solidFill>
                  <a:srgbClr val="00599D"/>
                </a:solidFill>
                <a:latin typeface="Calibri" panose="020F0502020204030204" pitchFamily="34" charset="0"/>
                <a:cs typeface="Calibri" panose="020F0502020204030204" pitchFamily="34" charset="0"/>
              </a:defRPr>
            </a:lvl1pPr>
          </a:lstStyle>
          <a:p>
            <a:r>
              <a:rPr lang="en-US" dirty="0"/>
              <a:t>Slide Header Goes Here, </a:t>
            </a:r>
            <a:br>
              <a:rPr lang="en-US" dirty="0"/>
            </a:br>
            <a:r>
              <a:rPr lang="en-US" dirty="0"/>
              <a:t>Using Two Lines if Necessary</a:t>
            </a:r>
          </a:p>
        </p:txBody>
      </p:sp>
      <p:sp>
        <p:nvSpPr>
          <p:cNvPr id="3" name="Content Placeholder 2"/>
          <p:cNvSpPr>
            <a:spLocks noGrp="1"/>
          </p:cNvSpPr>
          <p:nvPr>
            <p:ph idx="1"/>
          </p:nvPr>
        </p:nvSpPr>
        <p:spPr>
          <a:xfrm>
            <a:off x="1449048" y="2405921"/>
            <a:ext cx="9659219" cy="3771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51CEBBD-75B3-A04F-839C-87D694306C17}"/>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599D"/>
              </a:solidFill>
            </a:endParaRPr>
          </a:p>
        </p:txBody>
      </p:sp>
    </p:spTree>
    <p:extLst>
      <p:ext uri="{BB962C8B-B14F-4D97-AF65-F5344CB8AC3E}">
        <p14:creationId xmlns:p14="http://schemas.microsoft.com/office/powerpoint/2010/main" val="567785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 + Ru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A1C2E6-F631-FF49-9B76-478FC86EFB7B}"/>
              </a:ext>
            </a:extLst>
          </p:cNvPr>
          <p:cNvSpPr/>
          <p:nvPr userDrawn="1"/>
        </p:nvSpPr>
        <p:spPr>
          <a:xfrm>
            <a:off x="1" y="0"/>
            <a:ext cx="3206495" cy="6858000"/>
          </a:xfrm>
          <a:prstGeom prst="rect">
            <a:avLst/>
          </a:prstGeom>
          <a:solidFill>
            <a:srgbClr val="52B9E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522134" y="768321"/>
            <a:ext cx="7635393" cy="922368"/>
          </a:xfrm>
        </p:spPr>
        <p:txBody>
          <a:bodyPr wrap="square" anchor="b" anchorCtr="0">
            <a:spAutoFit/>
          </a:bodyPr>
          <a:lstStyle>
            <a:lvl1pPr>
              <a:lnSpc>
                <a:spcPct val="80000"/>
              </a:lnSpc>
              <a:defRPr sz="3700" b="1" i="0">
                <a:solidFill>
                  <a:srgbClr val="00599D"/>
                </a:solidFill>
                <a:latin typeface="Calibri" panose="020F0502020204030204" pitchFamily="34" charset="0"/>
                <a:cs typeface="Calibri" panose="020F0502020204030204" pitchFamily="34" charset="0"/>
              </a:defRPr>
            </a:lvl1pPr>
          </a:lstStyle>
          <a:p>
            <a:r>
              <a:rPr lang="en-US" dirty="0"/>
              <a:t>Slide Header Goes Here, </a:t>
            </a:r>
            <a:br>
              <a:rPr lang="en-US" dirty="0"/>
            </a:br>
            <a:r>
              <a:rPr lang="en-US" dirty="0"/>
              <a:t>Using Two Lines if Necessary</a:t>
            </a:r>
          </a:p>
        </p:txBody>
      </p:sp>
      <p:sp>
        <p:nvSpPr>
          <p:cNvPr id="3" name="Content Placeholder 2"/>
          <p:cNvSpPr>
            <a:spLocks noGrp="1"/>
          </p:cNvSpPr>
          <p:nvPr>
            <p:ph idx="1"/>
          </p:nvPr>
        </p:nvSpPr>
        <p:spPr>
          <a:xfrm>
            <a:off x="3522134" y="2405921"/>
            <a:ext cx="7635393" cy="3771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D0151B38-51A7-6441-AF05-F15955789D94}"/>
              </a:ext>
            </a:extLst>
          </p:cNvPr>
          <p:cNvSpPr/>
          <p:nvPr userDrawn="1"/>
        </p:nvSpPr>
        <p:spPr>
          <a:xfrm>
            <a:off x="3206495" y="1787701"/>
            <a:ext cx="9195712" cy="173737"/>
          </a:xfrm>
          <a:prstGeom prst="rect">
            <a:avLst/>
          </a:prstGeom>
          <a:solidFill>
            <a:srgbClr val="52B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599D"/>
              </a:solidFill>
            </a:endParaRPr>
          </a:p>
        </p:txBody>
      </p:sp>
      <p:sp>
        <p:nvSpPr>
          <p:cNvPr id="7" name="Rectangle 6">
            <a:extLst>
              <a:ext uri="{FF2B5EF4-FFF2-40B4-BE49-F238E27FC236}">
                <a16:creationId xmlns:a16="http://schemas.microsoft.com/office/drawing/2014/main" id="{2FEA958E-CE53-B542-BB72-8B620BF92C9E}"/>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599D"/>
              </a:solidFill>
            </a:endParaRPr>
          </a:p>
        </p:txBody>
      </p:sp>
    </p:spTree>
    <p:extLst>
      <p:ext uri="{BB962C8B-B14F-4D97-AF65-F5344CB8AC3E}">
        <p14:creationId xmlns:p14="http://schemas.microsoft.com/office/powerpoint/2010/main" val="1800162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 +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642104-5746-D147-99CA-758089BF8F8B}"/>
              </a:ext>
            </a:extLst>
          </p:cNvPr>
          <p:cNvSpPr/>
          <p:nvPr userDrawn="1"/>
        </p:nvSpPr>
        <p:spPr>
          <a:xfrm>
            <a:off x="1" y="0"/>
            <a:ext cx="3206495" cy="6858000"/>
          </a:xfrm>
          <a:prstGeom prst="rect">
            <a:avLst/>
          </a:prstGeom>
          <a:solidFill>
            <a:srgbClr val="52B9E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522134" y="768321"/>
            <a:ext cx="7635393" cy="922368"/>
          </a:xfrm>
        </p:spPr>
        <p:txBody>
          <a:bodyPr wrap="square" anchor="b" anchorCtr="0">
            <a:spAutoFit/>
          </a:bodyPr>
          <a:lstStyle>
            <a:lvl1pPr>
              <a:lnSpc>
                <a:spcPct val="80000"/>
              </a:lnSpc>
              <a:defRPr sz="3700" b="1" i="0">
                <a:solidFill>
                  <a:srgbClr val="00599D"/>
                </a:solidFill>
                <a:latin typeface="Calibri" panose="020F0502020204030204" pitchFamily="34" charset="0"/>
                <a:cs typeface="Calibri" panose="020F0502020204030204" pitchFamily="34" charset="0"/>
              </a:defRPr>
            </a:lvl1pPr>
          </a:lstStyle>
          <a:p>
            <a:r>
              <a:rPr lang="en-US" dirty="0"/>
              <a:t>Slide Header Goes Here, </a:t>
            </a:r>
            <a:br>
              <a:rPr lang="en-US" dirty="0"/>
            </a:br>
            <a:r>
              <a:rPr lang="en-US" dirty="0"/>
              <a:t>Using Two Lines if Necessary</a:t>
            </a:r>
          </a:p>
        </p:txBody>
      </p:sp>
      <p:sp>
        <p:nvSpPr>
          <p:cNvPr id="3" name="Content Placeholder 2"/>
          <p:cNvSpPr>
            <a:spLocks noGrp="1"/>
          </p:cNvSpPr>
          <p:nvPr>
            <p:ph idx="1"/>
          </p:nvPr>
        </p:nvSpPr>
        <p:spPr>
          <a:xfrm>
            <a:off x="3522134" y="2405921"/>
            <a:ext cx="7635393" cy="3771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46F7304-FBC7-464A-B522-D37D674FC80B}"/>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599D"/>
              </a:solidFill>
            </a:endParaRPr>
          </a:p>
        </p:txBody>
      </p:sp>
    </p:spTree>
    <p:extLst>
      <p:ext uri="{BB962C8B-B14F-4D97-AF65-F5344CB8AC3E}">
        <p14:creationId xmlns:p14="http://schemas.microsoft.com/office/powerpoint/2010/main" val="2143182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35448-03FF-B444-946E-BD325F1CA51A}"/>
              </a:ext>
            </a:extLst>
          </p:cNvPr>
          <p:cNvSpPr/>
          <p:nvPr userDrawn="1"/>
        </p:nvSpPr>
        <p:spPr>
          <a:xfrm>
            <a:off x="1" y="0"/>
            <a:ext cx="3206495" cy="6858000"/>
          </a:xfrm>
          <a:prstGeom prst="rect">
            <a:avLst/>
          </a:prstGeom>
          <a:solidFill>
            <a:srgbClr val="52B9E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522134" y="768321"/>
            <a:ext cx="7528076" cy="922368"/>
          </a:xfrm>
        </p:spPr>
        <p:txBody>
          <a:bodyPr wrap="square" anchor="b" anchorCtr="0">
            <a:spAutoFit/>
          </a:bodyPr>
          <a:lstStyle>
            <a:lvl1pPr>
              <a:lnSpc>
                <a:spcPct val="80000"/>
              </a:lnSpc>
              <a:defRPr sz="3700" b="1" i="0">
                <a:solidFill>
                  <a:srgbClr val="00599D"/>
                </a:solidFill>
                <a:latin typeface="Calibri" panose="020F0502020204030204" pitchFamily="34" charset="0"/>
                <a:cs typeface="Calibri" panose="020F0502020204030204" pitchFamily="34" charset="0"/>
              </a:defRPr>
            </a:lvl1pPr>
          </a:lstStyle>
          <a:p>
            <a:r>
              <a:rPr lang="en-US" dirty="0"/>
              <a:t>Slide Header Goes Here, </a:t>
            </a:r>
            <a:br>
              <a:rPr lang="en-US" dirty="0"/>
            </a:br>
            <a:r>
              <a:rPr lang="en-US" dirty="0"/>
              <a:t>Using Two Lines if Necessary</a:t>
            </a:r>
          </a:p>
        </p:txBody>
      </p:sp>
      <p:sp>
        <p:nvSpPr>
          <p:cNvPr id="3" name="Content Placeholder 2"/>
          <p:cNvSpPr>
            <a:spLocks noGrp="1"/>
          </p:cNvSpPr>
          <p:nvPr>
            <p:ph idx="1"/>
          </p:nvPr>
        </p:nvSpPr>
        <p:spPr>
          <a:xfrm>
            <a:off x="3522134" y="1850571"/>
            <a:ext cx="7528076" cy="43263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278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B2B5-1969-3D35-80BB-5AD73C519F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E6E39F-7E21-08BC-0067-3E5B0CA3F4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8391A-1567-B828-6666-60EEBA052EFF}"/>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5" name="Footer Placeholder 4">
            <a:extLst>
              <a:ext uri="{FF2B5EF4-FFF2-40B4-BE49-F238E27FC236}">
                <a16:creationId xmlns:a16="http://schemas.microsoft.com/office/drawing/2014/main" id="{53689800-62EC-6FF3-135D-42FB802D6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F58D6-90AA-B550-6CDF-27FF1C531145}"/>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975868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op He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9048" y="768321"/>
            <a:ext cx="9365157" cy="922368"/>
          </a:xfrm>
        </p:spPr>
        <p:txBody>
          <a:bodyPr wrap="square" anchor="b" anchorCtr="0">
            <a:spAutoFit/>
          </a:bodyPr>
          <a:lstStyle>
            <a:lvl1pPr>
              <a:lnSpc>
                <a:spcPct val="80000"/>
              </a:lnSpc>
              <a:defRPr sz="3700" b="1" i="0">
                <a:solidFill>
                  <a:srgbClr val="52B9E9"/>
                </a:solidFill>
                <a:latin typeface="Calibri" panose="020F0502020204030204" pitchFamily="34" charset="0"/>
                <a:cs typeface="Calibri" panose="020F0502020204030204" pitchFamily="34" charset="0"/>
              </a:defRPr>
            </a:lvl1pPr>
          </a:lstStyle>
          <a:p>
            <a:r>
              <a:rPr lang="en-US" dirty="0"/>
              <a:t>Slide Header Goes Here, </a:t>
            </a:r>
            <a:br>
              <a:rPr lang="en-US" dirty="0"/>
            </a:br>
            <a:r>
              <a:rPr lang="en-US" dirty="0"/>
              <a:t>Using Two Lines if Necessary</a:t>
            </a:r>
          </a:p>
        </p:txBody>
      </p:sp>
      <p:sp>
        <p:nvSpPr>
          <p:cNvPr id="3" name="Content Placeholder 2"/>
          <p:cNvSpPr>
            <a:spLocks noGrp="1"/>
          </p:cNvSpPr>
          <p:nvPr>
            <p:ph idx="1"/>
          </p:nvPr>
        </p:nvSpPr>
        <p:spPr>
          <a:xfrm>
            <a:off x="1449048" y="2162629"/>
            <a:ext cx="9365157" cy="4014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51CEBBD-75B3-A04F-839C-87D694306C17}"/>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1264128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p Head +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0849" y="768257"/>
            <a:ext cx="9363355" cy="922432"/>
          </a:xfrm>
        </p:spPr>
        <p:txBody>
          <a:bodyPr>
            <a:spAutoFit/>
          </a:bodyPr>
          <a:lstStyle>
            <a:lvl1pPr>
              <a:defRPr sz="3700"/>
            </a:lvl1pPr>
          </a:lstStyle>
          <a:p>
            <a:r>
              <a:rPr lang="en-US" dirty="0"/>
              <a:t>Slide Header Goes Here, </a:t>
            </a:r>
            <a:br>
              <a:rPr lang="en-US" dirty="0"/>
            </a:br>
            <a:r>
              <a:rPr lang="en-US" dirty="0"/>
              <a:t>Using Two Lines if Necessary</a:t>
            </a:r>
          </a:p>
        </p:txBody>
      </p:sp>
      <p:sp>
        <p:nvSpPr>
          <p:cNvPr id="3" name="Content Placeholder 2"/>
          <p:cNvSpPr>
            <a:spLocks noGrp="1"/>
          </p:cNvSpPr>
          <p:nvPr>
            <p:ph sz="half" idx="1"/>
          </p:nvPr>
        </p:nvSpPr>
        <p:spPr>
          <a:xfrm>
            <a:off x="1450848" y="2162629"/>
            <a:ext cx="4568952" cy="40143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2162629"/>
            <a:ext cx="4642003" cy="40143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06DFFCD7-20F2-0249-9FA9-B402107CE36D}"/>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2743329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Top Head + 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0849" y="768257"/>
            <a:ext cx="9363355" cy="922432"/>
          </a:xfrm>
        </p:spPr>
        <p:txBody>
          <a:bodyPr>
            <a:spAutoFit/>
          </a:bodyPr>
          <a:lstStyle>
            <a:lvl1pPr>
              <a:defRPr sz="3700"/>
            </a:lvl1pPr>
          </a:lstStyle>
          <a:p>
            <a:r>
              <a:rPr lang="en-US" dirty="0"/>
              <a:t>Slide Header Goes Here, </a:t>
            </a:r>
            <a:br>
              <a:rPr lang="en-US" dirty="0"/>
            </a:br>
            <a:r>
              <a:rPr lang="en-US" dirty="0"/>
              <a:t>Using Two Lines if Necessary</a:t>
            </a:r>
          </a:p>
        </p:txBody>
      </p:sp>
      <p:sp>
        <p:nvSpPr>
          <p:cNvPr id="3" name="Text Placeholder 2"/>
          <p:cNvSpPr>
            <a:spLocks noGrp="1"/>
          </p:cNvSpPr>
          <p:nvPr>
            <p:ph type="body" idx="1"/>
          </p:nvPr>
        </p:nvSpPr>
        <p:spPr>
          <a:xfrm>
            <a:off x="1450846" y="2203770"/>
            <a:ext cx="4546729" cy="823912"/>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50845" y="3127829"/>
            <a:ext cx="4546731" cy="30618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2203770"/>
            <a:ext cx="4642001" cy="823912"/>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2" y="3127829"/>
            <a:ext cx="4642001" cy="30618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E9CEAFDD-211C-624C-92D2-A4E97FCD990C}"/>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2198075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Head + Thin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243966-45D7-C14C-8C47-F6484C9D89AD}"/>
              </a:ext>
            </a:extLst>
          </p:cNvPr>
          <p:cNvSpPr/>
          <p:nvPr userDrawn="1"/>
        </p:nvSpPr>
        <p:spPr>
          <a:xfrm>
            <a:off x="0" y="3428999"/>
            <a:ext cx="12192000" cy="1810658"/>
          </a:xfrm>
          <a:prstGeom prst="rect">
            <a:avLst/>
          </a:prstGeom>
          <a:solidFill>
            <a:srgbClr val="52B9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450849" y="768257"/>
            <a:ext cx="9461495" cy="922432"/>
          </a:xfrm>
        </p:spPr>
        <p:txBody>
          <a:bodyPr wrap="square">
            <a:spAutoFit/>
          </a:bodyPr>
          <a:lstStyle>
            <a:lvl1pPr>
              <a:defRPr sz="3700"/>
            </a:lvl1pPr>
          </a:lstStyle>
          <a:p>
            <a:r>
              <a:rPr lang="en-US" dirty="0"/>
              <a:t>Slide Header Goes Here, </a:t>
            </a:r>
            <a:br>
              <a:rPr lang="en-US" dirty="0"/>
            </a:br>
            <a:r>
              <a:rPr lang="en-US" dirty="0"/>
              <a:t>Using Two Lines if Necessary</a:t>
            </a:r>
          </a:p>
        </p:txBody>
      </p:sp>
      <p:sp>
        <p:nvSpPr>
          <p:cNvPr id="6" name="Rectangle 5">
            <a:extLst>
              <a:ext uri="{FF2B5EF4-FFF2-40B4-BE49-F238E27FC236}">
                <a16:creationId xmlns:a16="http://schemas.microsoft.com/office/drawing/2014/main" id="{111BF75F-483E-6047-ABD1-EABB157AC80B}"/>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85987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Head + Bottom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243966-45D7-C14C-8C47-F6484C9D89AD}"/>
              </a:ext>
            </a:extLst>
          </p:cNvPr>
          <p:cNvSpPr/>
          <p:nvPr userDrawn="1"/>
        </p:nvSpPr>
        <p:spPr>
          <a:xfrm>
            <a:off x="0" y="3428999"/>
            <a:ext cx="12192000" cy="3429001"/>
          </a:xfrm>
          <a:prstGeom prst="rect">
            <a:avLst/>
          </a:prstGeom>
          <a:solidFill>
            <a:srgbClr val="52B9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450849" y="768257"/>
            <a:ext cx="9491971" cy="922432"/>
          </a:xfrm>
        </p:spPr>
        <p:txBody>
          <a:bodyPr wrap="square">
            <a:spAutoFit/>
          </a:bodyPr>
          <a:lstStyle>
            <a:lvl1pPr>
              <a:defRPr sz="3700"/>
            </a:lvl1pPr>
          </a:lstStyle>
          <a:p>
            <a:r>
              <a:rPr lang="en-US" dirty="0"/>
              <a:t>Slide Header Goes Here, </a:t>
            </a:r>
            <a:br>
              <a:rPr lang="en-US" dirty="0"/>
            </a:br>
            <a:r>
              <a:rPr lang="en-US" dirty="0"/>
              <a:t>Using Two Lines if Necessary</a:t>
            </a:r>
          </a:p>
        </p:txBody>
      </p:sp>
      <p:sp>
        <p:nvSpPr>
          <p:cNvPr id="6" name="Rectangle 5">
            <a:extLst>
              <a:ext uri="{FF2B5EF4-FFF2-40B4-BE49-F238E27FC236}">
                <a16:creationId xmlns:a16="http://schemas.microsoft.com/office/drawing/2014/main" id="{111BF75F-483E-6047-ABD1-EABB157AC80B}"/>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
        <p:nvSpPr>
          <p:cNvPr id="5" name="Text Placeholder 2">
            <a:extLst>
              <a:ext uri="{FF2B5EF4-FFF2-40B4-BE49-F238E27FC236}">
                <a16:creationId xmlns:a16="http://schemas.microsoft.com/office/drawing/2014/main" id="{09374C06-297A-D648-B598-15D9964F951D}"/>
              </a:ext>
            </a:extLst>
          </p:cNvPr>
          <p:cNvSpPr>
            <a:spLocks noGrp="1"/>
          </p:cNvSpPr>
          <p:nvPr>
            <p:ph type="body" idx="1" hasCustomPrompt="1"/>
          </p:nvPr>
        </p:nvSpPr>
        <p:spPr>
          <a:xfrm>
            <a:off x="1443391" y="2120695"/>
            <a:ext cx="9499429" cy="302840"/>
          </a:xfrm>
        </p:spPr>
        <p:txBody>
          <a:bodyPr wrap="square" lIns="0" tIns="0" rIns="0" bIns="0">
            <a:spAutoFit/>
          </a:bodyPr>
          <a:lstStyle>
            <a:lvl1pPr marL="0" indent="0">
              <a:lnSpc>
                <a:spcPct val="80000"/>
              </a:lnSpc>
              <a:buNone/>
              <a:defRPr sz="2400" b="1" i="0">
                <a:solidFill>
                  <a:srgbClr val="00599D"/>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Tree>
    <p:extLst>
      <p:ext uri="{BB962C8B-B14F-4D97-AF65-F5344CB8AC3E}">
        <p14:creationId xmlns:p14="http://schemas.microsoft.com/office/powerpoint/2010/main" val="1370132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Head + Top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243966-45D7-C14C-8C47-F6484C9D89AD}"/>
              </a:ext>
            </a:extLst>
          </p:cNvPr>
          <p:cNvSpPr/>
          <p:nvPr userDrawn="1"/>
        </p:nvSpPr>
        <p:spPr>
          <a:xfrm flipV="1">
            <a:off x="0" y="1"/>
            <a:ext cx="12192000" cy="3428998"/>
          </a:xfrm>
          <a:prstGeom prst="rect">
            <a:avLst/>
          </a:prstGeom>
          <a:solidFill>
            <a:srgbClr val="52B9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450849" y="768257"/>
            <a:ext cx="9491971" cy="922432"/>
          </a:xfrm>
        </p:spPr>
        <p:txBody>
          <a:bodyPr wrap="square">
            <a:spAutoFit/>
          </a:bodyPr>
          <a:lstStyle>
            <a:lvl1pPr marL="0" marR="0" indent="0" algn="l" defTabSz="914400" rtl="0" eaLnBrk="1" fontAlgn="auto" latinLnBrk="0" hangingPunct="1">
              <a:lnSpc>
                <a:spcPct val="80000"/>
              </a:lnSpc>
              <a:spcBef>
                <a:spcPct val="0"/>
              </a:spcBef>
              <a:spcAft>
                <a:spcPts val="0"/>
              </a:spcAft>
              <a:buClrTx/>
              <a:buSzTx/>
              <a:buFontTx/>
              <a:buNone/>
              <a:tabLst/>
              <a:defRPr sz="3700">
                <a:solidFill>
                  <a:srgbClr val="00599D"/>
                </a:solidFill>
              </a:defRPr>
            </a:lvl1pPr>
          </a:lstStyle>
          <a:p>
            <a:r>
              <a:rPr lang="en-US" dirty="0"/>
              <a:t>Slide Header Goes Here, </a:t>
            </a:r>
            <a:br>
              <a:rPr lang="en-US" dirty="0"/>
            </a:br>
            <a:r>
              <a:rPr lang="en-US" dirty="0"/>
              <a:t>Using Two Lines if Necessary</a:t>
            </a:r>
          </a:p>
        </p:txBody>
      </p:sp>
      <p:sp>
        <p:nvSpPr>
          <p:cNvPr id="6" name="Rectangle 5">
            <a:extLst>
              <a:ext uri="{FF2B5EF4-FFF2-40B4-BE49-F238E27FC236}">
                <a16:creationId xmlns:a16="http://schemas.microsoft.com/office/drawing/2014/main" id="{111BF75F-483E-6047-ABD1-EABB157AC80B}"/>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
        <p:nvSpPr>
          <p:cNvPr id="7" name="Text Placeholder 2">
            <a:extLst>
              <a:ext uri="{FF2B5EF4-FFF2-40B4-BE49-F238E27FC236}">
                <a16:creationId xmlns:a16="http://schemas.microsoft.com/office/drawing/2014/main" id="{50612C3C-EF4C-D146-8B84-33C48EB9483E}"/>
              </a:ext>
            </a:extLst>
          </p:cNvPr>
          <p:cNvSpPr>
            <a:spLocks noGrp="1"/>
          </p:cNvSpPr>
          <p:nvPr>
            <p:ph type="body" idx="1" hasCustomPrompt="1"/>
          </p:nvPr>
        </p:nvSpPr>
        <p:spPr>
          <a:xfrm>
            <a:off x="1443391" y="2120695"/>
            <a:ext cx="9499429" cy="302840"/>
          </a:xfrm>
        </p:spPr>
        <p:txBody>
          <a:bodyPr wrap="square" lIns="0" tIns="0" rIns="0" bIns="0">
            <a:spAutoFit/>
          </a:bodyPr>
          <a:lstStyle>
            <a:lvl1pPr marL="0" indent="0">
              <a:lnSpc>
                <a:spcPct val="80000"/>
              </a:lnSpc>
              <a:buNone/>
              <a:defRPr sz="2400" b="1" i="0">
                <a:solidFill>
                  <a:srgbClr val="00599D"/>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Tree>
    <p:extLst>
      <p:ext uri="{BB962C8B-B14F-4D97-AF65-F5344CB8AC3E}">
        <p14:creationId xmlns:p14="http://schemas.microsoft.com/office/powerpoint/2010/main" val="120201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ust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B017D-2F1F-CA4D-AE28-022523006FD4}"/>
              </a:ext>
            </a:extLst>
          </p:cNvPr>
          <p:cNvSpPr>
            <a:spLocks noGrp="1"/>
          </p:cNvSpPr>
          <p:nvPr>
            <p:ph type="title" hasCustomPrompt="1"/>
          </p:nvPr>
        </p:nvSpPr>
        <p:spPr>
          <a:xfrm>
            <a:off x="1450849" y="768257"/>
            <a:ext cx="9491971" cy="922432"/>
          </a:xfrm>
        </p:spPr>
        <p:txBody>
          <a:bodyPr wrap="square">
            <a:spAutoFit/>
          </a:bodyPr>
          <a:lstStyle>
            <a:lvl1pPr marL="0" marR="0" indent="0" algn="l" defTabSz="914400" rtl="0" eaLnBrk="1" fontAlgn="auto" latinLnBrk="0" hangingPunct="1">
              <a:lnSpc>
                <a:spcPct val="80000"/>
              </a:lnSpc>
              <a:spcBef>
                <a:spcPct val="0"/>
              </a:spcBef>
              <a:spcAft>
                <a:spcPts val="0"/>
              </a:spcAft>
              <a:buClrTx/>
              <a:buSzTx/>
              <a:buFontTx/>
              <a:buNone/>
              <a:tabLst/>
              <a:defRPr sz="3700">
                <a:solidFill>
                  <a:srgbClr val="00599D"/>
                </a:solidFill>
              </a:defRPr>
            </a:lvl1pPr>
          </a:lstStyle>
          <a:p>
            <a:r>
              <a:rPr lang="en-US" dirty="0"/>
              <a:t>Slide Header Goes Here, </a:t>
            </a:r>
            <a:br>
              <a:rPr lang="en-US" dirty="0"/>
            </a:br>
            <a:r>
              <a:rPr lang="en-US" dirty="0"/>
              <a:t>Using Two Lines if Necessary</a:t>
            </a:r>
          </a:p>
        </p:txBody>
      </p:sp>
      <p:sp>
        <p:nvSpPr>
          <p:cNvPr id="3" name="Rectangle 2">
            <a:extLst>
              <a:ext uri="{FF2B5EF4-FFF2-40B4-BE49-F238E27FC236}">
                <a16:creationId xmlns:a16="http://schemas.microsoft.com/office/drawing/2014/main" id="{2837DA45-7296-5A4F-A543-4ED8088593FC}"/>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
        <p:nvSpPr>
          <p:cNvPr id="4" name="Text Placeholder 2">
            <a:extLst>
              <a:ext uri="{FF2B5EF4-FFF2-40B4-BE49-F238E27FC236}">
                <a16:creationId xmlns:a16="http://schemas.microsoft.com/office/drawing/2014/main" id="{3C35C4AB-B9C9-9E45-8040-9E791CBD8CC2}"/>
              </a:ext>
            </a:extLst>
          </p:cNvPr>
          <p:cNvSpPr>
            <a:spLocks noGrp="1"/>
          </p:cNvSpPr>
          <p:nvPr>
            <p:ph type="body" idx="1" hasCustomPrompt="1"/>
          </p:nvPr>
        </p:nvSpPr>
        <p:spPr>
          <a:xfrm>
            <a:off x="1443391" y="2120695"/>
            <a:ext cx="9499429" cy="302840"/>
          </a:xfrm>
        </p:spPr>
        <p:txBody>
          <a:bodyPr wrap="square" lIns="0" tIns="0" rIns="0" bIns="0">
            <a:spAutoFit/>
          </a:bodyPr>
          <a:lstStyle>
            <a:lvl1pPr marL="0" indent="0">
              <a:lnSpc>
                <a:spcPct val="80000"/>
              </a:lnSpc>
              <a:buNone/>
              <a:defRPr sz="2400" b="1" i="0">
                <a:solidFill>
                  <a:srgbClr val="00599D"/>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Tree>
    <p:extLst>
      <p:ext uri="{BB962C8B-B14F-4D97-AF65-F5344CB8AC3E}">
        <p14:creationId xmlns:p14="http://schemas.microsoft.com/office/powerpoint/2010/main" val="3699835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9047" y="896800"/>
            <a:ext cx="3932237" cy="797782"/>
          </a:xfrm>
        </p:spPr>
        <p:txBody>
          <a:bodyPr anchor="b">
            <a:sp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858107" y="896800"/>
            <a:ext cx="5184080" cy="4972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453035" y="2058294"/>
            <a:ext cx="3932237" cy="3810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Rectangle 8">
            <a:extLst>
              <a:ext uri="{FF2B5EF4-FFF2-40B4-BE49-F238E27FC236}">
                <a16:creationId xmlns:a16="http://schemas.microsoft.com/office/drawing/2014/main" id="{6E79684D-835C-5142-BBC0-D4517DD3D9C0}"/>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3410261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9047" y="891242"/>
            <a:ext cx="3322979" cy="797782"/>
          </a:xfrm>
        </p:spPr>
        <p:txBody>
          <a:bodyPr anchor="b">
            <a:spAutoFit/>
          </a:bodyPr>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9" y="497289"/>
            <a:ext cx="5631015" cy="536376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49045" y="2063852"/>
            <a:ext cx="3322980" cy="38051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Rectangle 8">
            <a:extLst>
              <a:ext uri="{FF2B5EF4-FFF2-40B4-BE49-F238E27FC236}">
                <a16:creationId xmlns:a16="http://schemas.microsoft.com/office/drawing/2014/main" id="{1BDAB2C8-A4A7-A343-B980-8CF7A58DA391}"/>
              </a:ext>
            </a:extLst>
          </p:cNvPr>
          <p:cNvSpPr/>
          <p:nvPr userDrawn="1"/>
        </p:nvSpPr>
        <p:spPr>
          <a:xfrm>
            <a:off x="1450848" y="1789570"/>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Tree>
    <p:extLst>
      <p:ext uri="{BB962C8B-B14F-4D97-AF65-F5344CB8AC3E}">
        <p14:creationId xmlns:p14="http://schemas.microsoft.com/office/powerpoint/2010/main" val="3704232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4495" y="1110184"/>
            <a:ext cx="9423648" cy="630942"/>
          </a:xfrm>
        </p:spPr>
        <p:txBody>
          <a:bodyPr wrap="square" lIns="0" tIns="0" rIns="0" bIns="0" anchor="b">
            <a:spAutoFit/>
          </a:bodyPr>
          <a:lstStyle>
            <a:lvl1pPr algn="l">
              <a:lnSpc>
                <a:spcPct val="80000"/>
              </a:lnSpc>
              <a:defRPr sz="5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9" name="Rectangle 8">
            <a:extLst>
              <a:ext uri="{FF2B5EF4-FFF2-40B4-BE49-F238E27FC236}">
                <a16:creationId xmlns:a16="http://schemas.microsoft.com/office/drawing/2014/main" id="{880B77B5-7E52-434B-AA97-7A7438DD7EF1}"/>
              </a:ext>
            </a:extLst>
          </p:cNvPr>
          <p:cNvSpPr/>
          <p:nvPr userDrawn="1"/>
        </p:nvSpPr>
        <p:spPr>
          <a:xfrm>
            <a:off x="1450848" y="1773695"/>
            <a:ext cx="1755648" cy="173736"/>
          </a:xfrm>
          <a:prstGeom prst="rect">
            <a:avLst/>
          </a:prstGeom>
          <a:solidFill>
            <a:srgbClr val="00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599D"/>
              </a:solidFill>
            </a:endParaRPr>
          </a:p>
        </p:txBody>
      </p:sp>
      <p:sp>
        <p:nvSpPr>
          <p:cNvPr id="27" name="Text Placeholder 26">
            <a:extLst>
              <a:ext uri="{FF2B5EF4-FFF2-40B4-BE49-F238E27FC236}">
                <a16:creationId xmlns:a16="http://schemas.microsoft.com/office/drawing/2014/main" id="{8F897AB9-4041-0041-8338-65CACE48DEDD}"/>
              </a:ext>
            </a:extLst>
          </p:cNvPr>
          <p:cNvSpPr>
            <a:spLocks noGrp="1"/>
          </p:cNvSpPr>
          <p:nvPr>
            <p:ph type="body" sz="quarter" idx="10" hasCustomPrompt="1"/>
          </p:nvPr>
        </p:nvSpPr>
        <p:spPr>
          <a:xfrm>
            <a:off x="1414074" y="3707068"/>
            <a:ext cx="2812245" cy="193899"/>
          </a:xfrm>
        </p:spPr>
        <p:txBody>
          <a:bodyPr wrap="none" lIns="0" tIns="0" rIns="0" bIns="0" anchor="t" anchorCtr="0">
            <a:spAutoFit/>
          </a:bodyPr>
          <a:lstStyle>
            <a:lvl1pPr marL="0" indent="0" algn="l">
              <a:buNone/>
              <a:defRPr sz="1400" b="1" i="0">
                <a:latin typeface="Calibri" panose="020F0502020204030204" pitchFamily="34" charset="0"/>
                <a:cs typeface="Calibri" panose="020F0502020204030204" pitchFamily="34" charset="0"/>
              </a:defRPr>
            </a:lvl1pPr>
          </a:lstStyle>
          <a:p>
            <a:pPr lvl="0"/>
            <a:r>
              <a:rPr lang="en-US" dirty="0"/>
              <a:t>Enter Presenter’s Contact Information</a:t>
            </a:r>
          </a:p>
        </p:txBody>
      </p:sp>
      <p:sp>
        <p:nvSpPr>
          <p:cNvPr id="4" name="TextBox 3">
            <a:extLst>
              <a:ext uri="{FF2B5EF4-FFF2-40B4-BE49-F238E27FC236}">
                <a16:creationId xmlns:a16="http://schemas.microsoft.com/office/drawing/2014/main" id="{FB9B1C26-53E7-7C49-B2F3-B80675F2052F}"/>
              </a:ext>
            </a:extLst>
          </p:cNvPr>
          <p:cNvSpPr txBox="1"/>
          <p:nvPr userDrawn="1"/>
        </p:nvSpPr>
        <p:spPr>
          <a:xfrm>
            <a:off x="1450849" y="2070336"/>
            <a:ext cx="3010311" cy="369332"/>
          </a:xfrm>
          <a:prstGeom prst="rect">
            <a:avLst/>
          </a:prstGeom>
          <a:noFill/>
        </p:spPr>
        <p:txBody>
          <a:bodyPr wrap="none" lIns="0" tIns="0" rIns="0" bIns="0" rtlCol="0">
            <a:spAutoFit/>
          </a:bodyPr>
          <a:lstStyle/>
          <a:p>
            <a:r>
              <a:rPr lang="en-US" sz="2400" b="1" i="0" dirty="0" err="1">
                <a:solidFill>
                  <a:srgbClr val="00599D"/>
                </a:solidFill>
                <a:latin typeface="Calibri" panose="020F0502020204030204" pitchFamily="34" charset="0"/>
                <a:cs typeface="Calibri" panose="020F0502020204030204" pitchFamily="34" charset="0"/>
              </a:rPr>
              <a:t>www.NACCchildlaw.org</a:t>
            </a:r>
            <a:endParaRPr lang="en-US" sz="2400" b="1" i="0" dirty="0">
              <a:solidFill>
                <a:srgbClr val="00599D"/>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63061B2-5708-1F49-AAAB-379BB03A7A86}"/>
              </a:ext>
            </a:extLst>
          </p:cNvPr>
          <p:cNvSpPr txBox="1"/>
          <p:nvPr userDrawn="1"/>
        </p:nvSpPr>
        <p:spPr>
          <a:xfrm>
            <a:off x="8631597" y="2413827"/>
            <a:ext cx="1364348" cy="284693"/>
          </a:xfrm>
          <a:prstGeom prst="rect">
            <a:avLst/>
          </a:prstGeom>
          <a:noFill/>
        </p:spPr>
        <p:txBody>
          <a:bodyPr wrap="none" lIns="0" tIns="0" rIns="0" bIns="0" rtlCol="0">
            <a:spAutoFit/>
          </a:bodyPr>
          <a:lstStyle/>
          <a:p>
            <a:r>
              <a:rPr lang="en-US" sz="1850" b="1" i="0" dirty="0" err="1">
                <a:solidFill>
                  <a:srgbClr val="00599D"/>
                </a:solidFill>
                <a:latin typeface="Calibri" panose="020F0502020204030204" pitchFamily="34" charset="0"/>
                <a:cs typeface="Calibri" panose="020F0502020204030204" pitchFamily="34" charset="0"/>
              </a:rPr>
              <a:t>NACCchildlaw</a:t>
            </a:r>
            <a:endParaRPr lang="en-US" sz="1850" b="1" i="0" dirty="0">
              <a:solidFill>
                <a:srgbClr val="00599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942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A7B3-2D42-A1C5-22B8-9449701EA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74CEA-109D-B981-5FA9-AA95AC90DB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35151-DDD0-27D3-7BD5-724521AD8A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6078CD-94BF-04EE-D5D8-80F84AB44889}"/>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6" name="Footer Placeholder 5">
            <a:extLst>
              <a:ext uri="{FF2B5EF4-FFF2-40B4-BE49-F238E27FC236}">
                <a16:creationId xmlns:a16="http://schemas.microsoft.com/office/drawing/2014/main" id="{D07A4EE3-35DE-F9CE-DB47-ADE2399F0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B0A73-6384-5314-784A-A9B2F0F78E1D}"/>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3998244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411451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2416968" y="1151929"/>
            <a:ext cx="7358000" cy="2321600"/>
          </a:xfrm>
          <a:prstGeom prst="rect">
            <a:avLst/>
          </a:prstGeom>
          <a:noFill/>
          <a:ln>
            <a:noFill/>
          </a:ln>
        </p:spPr>
        <p:txBody>
          <a:bodyPr spcFirstLastPara="1" wrap="square" lIns="26775" tIns="26775" rIns="26775" bIns="26775" anchor="b" anchorCtr="0">
            <a:noAutofit/>
          </a:bodyPr>
          <a:lstStyle>
            <a:lvl1pPr lvl="0" algn="ctr" rtl="0">
              <a:lnSpc>
                <a:spcPct val="100000"/>
              </a:lnSpc>
              <a:spcBef>
                <a:spcPts val="0"/>
              </a:spcBef>
              <a:spcAft>
                <a:spcPts val="0"/>
              </a:spcAft>
              <a:buClr>
                <a:srgbClr val="000000"/>
              </a:buClr>
              <a:buSzPts val="700"/>
              <a:buNone/>
              <a:defRPr/>
            </a:lvl1pPr>
            <a:lvl2pPr lvl="1" algn="ctr" rtl="0">
              <a:lnSpc>
                <a:spcPct val="100000"/>
              </a:lnSpc>
              <a:spcBef>
                <a:spcPts val="0"/>
              </a:spcBef>
              <a:spcAft>
                <a:spcPts val="0"/>
              </a:spcAft>
              <a:buClr>
                <a:srgbClr val="000000"/>
              </a:buClr>
              <a:buSzPts val="700"/>
              <a:buNone/>
              <a:defRPr/>
            </a:lvl2pPr>
            <a:lvl3pPr lvl="2" algn="ctr" rtl="0">
              <a:lnSpc>
                <a:spcPct val="100000"/>
              </a:lnSpc>
              <a:spcBef>
                <a:spcPts val="0"/>
              </a:spcBef>
              <a:spcAft>
                <a:spcPts val="0"/>
              </a:spcAft>
              <a:buClr>
                <a:srgbClr val="000000"/>
              </a:buClr>
              <a:buSzPts val="700"/>
              <a:buNone/>
              <a:defRPr/>
            </a:lvl3pPr>
            <a:lvl4pPr lvl="3" algn="ctr" rtl="0">
              <a:lnSpc>
                <a:spcPct val="100000"/>
              </a:lnSpc>
              <a:spcBef>
                <a:spcPts val="0"/>
              </a:spcBef>
              <a:spcAft>
                <a:spcPts val="0"/>
              </a:spcAft>
              <a:buClr>
                <a:srgbClr val="000000"/>
              </a:buClr>
              <a:buSzPts val="700"/>
              <a:buNone/>
              <a:defRPr/>
            </a:lvl4pPr>
            <a:lvl5pPr lvl="4" algn="ctr" rtl="0">
              <a:lnSpc>
                <a:spcPct val="100000"/>
              </a:lnSpc>
              <a:spcBef>
                <a:spcPts val="0"/>
              </a:spcBef>
              <a:spcAft>
                <a:spcPts val="0"/>
              </a:spcAft>
              <a:buClr>
                <a:srgbClr val="000000"/>
              </a:buClr>
              <a:buSzPts val="700"/>
              <a:buNone/>
              <a:defRPr/>
            </a:lvl5pPr>
            <a:lvl6pPr lvl="5" algn="ctr" rtl="0">
              <a:lnSpc>
                <a:spcPct val="100000"/>
              </a:lnSpc>
              <a:spcBef>
                <a:spcPts val="0"/>
              </a:spcBef>
              <a:spcAft>
                <a:spcPts val="0"/>
              </a:spcAft>
              <a:buClr>
                <a:srgbClr val="000000"/>
              </a:buClr>
              <a:buSzPts val="700"/>
              <a:buNone/>
              <a:defRPr/>
            </a:lvl6pPr>
            <a:lvl7pPr lvl="6" algn="ctr" rtl="0">
              <a:lnSpc>
                <a:spcPct val="100000"/>
              </a:lnSpc>
              <a:spcBef>
                <a:spcPts val="0"/>
              </a:spcBef>
              <a:spcAft>
                <a:spcPts val="0"/>
              </a:spcAft>
              <a:buClr>
                <a:srgbClr val="000000"/>
              </a:buClr>
              <a:buSzPts val="700"/>
              <a:buNone/>
              <a:defRPr/>
            </a:lvl7pPr>
            <a:lvl8pPr lvl="7" algn="ctr" rtl="0">
              <a:lnSpc>
                <a:spcPct val="100000"/>
              </a:lnSpc>
              <a:spcBef>
                <a:spcPts val="0"/>
              </a:spcBef>
              <a:spcAft>
                <a:spcPts val="0"/>
              </a:spcAft>
              <a:buClr>
                <a:srgbClr val="000000"/>
              </a:buClr>
              <a:buSzPts val="700"/>
              <a:buNone/>
              <a:defRPr/>
            </a:lvl8pPr>
            <a:lvl9pPr lvl="8" algn="ctr" rtl="0">
              <a:lnSpc>
                <a:spcPct val="100000"/>
              </a:lnSpc>
              <a:spcBef>
                <a:spcPts val="0"/>
              </a:spcBef>
              <a:spcAft>
                <a:spcPts val="0"/>
              </a:spcAft>
              <a:buClr>
                <a:srgbClr val="000000"/>
              </a:buClr>
              <a:buSzPts val="700"/>
              <a:buNone/>
              <a:defRPr/>
            </a:lvl9pPr>
          </a:lstStyle>
          <a:p>
            <a:endParaRPr/>
          </a:p>
        </p:txBody>
      </p:sp>
      <p:sp>
        <p:nvSpPr>
          <p:cNvPr id="56" name="Google Shape;56;p14"/>
          <p:cNvSpPr txBox="1">
            <a:spLocks noGrp="1"/>
          </p:cNvSpPr>
          <p:nvPr>
            <p:ph type="body" idx="1"/>
          </p:nvPr>
        </p:nvSpPr>
        <p:spPr>
          <a:xfrm>
            <a:off x="2416968" y="3545085"/>
            <a:ext cx="7358000" cy="794800"/>
          </a:xfrm>
          <a:prstGeom prst="rect">
            <a:avLst/>
          </a:prstGeom>
          <a:noFill/>
          <a:ln>
            <a:noFill/>
          </a:ln>
        </p:spPr>
        <p:txBody>
          <a:bodyPr spcFirstLastPara="1" wrap="square" lIns="26775" tIns="26775" rIns="26775" bIns="26775" anchor="t" anchorCtr="0">
            <a:noAutofit/>
          </a:bodyPr>
          <a:lstStyle>
            <a:lvl1pPr marL="457200" lvl="0" indent="-228600" algn="ctr" rtl="0">
              <a:lnSpc>
                <a:spcPct val="100000"/>
              </a:lnSpc>
              <a:spcBef>
                <a:spcPts val="0"/>
              </a:spcBef>
              <a:spcAft>
                <a:spcPts val="0"/>
              </a:spcAft>
              <a:buClr>
                <a:srgbClr val="000000"/>
              </a:buClr>
              <a:buSzPts val="2000"/>
              <a:buFont typeface="Helvetica Neue"/>
              <a:buNone/>
              <a:defRPr sz="2000"/>
            </a:lvl1pPr>
            <a:lvl2pPr marL="914400" lvl="1" indent="-228600" algn="ctr" rtl="0">
              <a:lnSpc>
                <a:spcPct val="100000"/>
              </a:lnSpc>
              <a:spcBef>
                <a:spcPts val="0"/>
              </a:spcBef>
              <a:spcAft>
                <a:spcPts val="0"/>
              </a:spcAft>
              <a:buClr>
                <a:srgbClr val="000000"/>
              </a:buClr>
              <a:buSzPts val="2000"/>
              <a:buFont typeface="Helvetica Neue"/>
              <a:buNone/>
              <a:defRPr sz="2000"/>
            </a:lvl2pPr>
            <a:lvl3pPr marL="1371600" lvl="2" indent="-228600" algn="ctr" rtl="0">
              <a:lnSpc>
                <a:spcPct val="100000"/>
              </a:lnSpc>
              <a:spcBef>
                <a:spcPts val="0"/>
              </a:spcBef>
              <a:spcAft>
                <a:spcPts val="0"/>
              </a:spcAft>
              <a:buClr>
                <a:srgbClr val="000000"/>
              </a:buClr>
              <a:buSzPts val="2000"/>
              <a:buFont typeface="Helvetica Neue"/>
              <a:buNone/>
              <a:defRPr sz="2000"/>
            </a:lvl3pPr>
            <a:lvl4pPr marL="1828800" lvl="3" indent="-228600" algn="ctr" rtl="0">
              <a:lnSpc>
                <a:spcPct val="100000"/>
              </a:lnSpc>
              <a:spcBef>
                <a:spcPts val="0"/>
              </a:spcBef>
              <a:spcAft>
                <a:spcPts val="0"/>
              </a:spcAft>
              <a:buClr>
                <a:srgbClr val="000000"/>
              </a:buClr>
              <a:buSzPts val="2000"/>
              <a:buFont typeface="Helvetica Neue"/>
              <a:buNone/>
              <a:defRPr sz="2000"/>
            </a:lvl4pPr>
            <a:lvl5pPr marL="2286000" lvl="4" indent="-228600" algn="ctr" rtl="0">
              <a:lnSpc>
                <a:spcPct val="100000"/>
              </a:lnSpc>
              <a:spcBef>
                <a:spcPts val="0"/>
              </a:spcBef>
              <a:spcAft>
                <a:spcPts val="0"/>
              </a:spcAft>
              <a:buClr>
                <a:srgbClr val="000000"/>
              </a:buClr>
              <a:buSzPts val="2000"/>
              <a:buFont typeface="Helvetica Neue"/>
              <a:buNone/>
              <a:defRPr sz="2000"/>
            </a:lvl5pPr>
            <a:lvl6pPr marL="2743200" lvl="5" indent="-292100" algn="l" rtl="0">
              <a:lnSpc>
                <a:spcPct val="100000"/>
              </a:lnSpc>
              <a:spcBef>
                <a:spcPts val="2200"/>
              </a:spcBef>
              <a:spcAft>
                <a:spcPts val="0"/>
              </a:spcAft>
              <a:buClr>
                <a:srgbClr val="000000"/>
              </a:buClr>
              <a:buSzPts val="1000"/>
              <a:buChar char="•"/>
              <a:defRPr/>
            </a:lvl6pPr>
            <a:lvl7pPr marL="3200400" lvl="6" indent="-292100" algn="l" rtl="0">
              <a:lnSpc>
                <a:spcPct val="100000"/>
              </a:lnSpc>
              <a:spcBef>
                <a:spcPts val="2200"/>
              </a:spcBef>
              <a:spcAft>
                <a:spcPts val="0"/>
              </a:spcAft>
              <a:buClr>
                <a:srgbClr val="000000"/>
              </a:buClr>
              <a:buSzPts val="1000"/>
              <a:buChar char="•"/>
              <a:defRPr/>
            </a:lvl7pPr>
            <a:lvl8pPr marL="3657600" lvl="7" indent="-292100" algn="l" rtl="0">
              <a:lnSpc>
                <a:spcPct val="100000"/>
              </a:lnSpc>
              <a:spcBef>
                <a:spcPts val="2200"/>
              </a:spcBef>
              <a:spcAft>
                <a:spcPts val="0"/>
              </a:spcAft>
              <a:buClr>
                <a:srgbClr val="000000"/>
              </a:buClr>
              <a:buSzPts val="1000"/>
              <a:buChar char="•"/>
              <a:defRPr/>
            </a:lvl8pPr>
            <a:lvl9pPr marL="4114800" lvl="8" indent="-292100" algn="l" rtl="0">
              <a:lnSpc>
                <a:spcPct val="100000"/>
              </a:lnSpc>
              <a:spcBef>
                <a:spcPts val="2200"/>
              </a:spcBef>
              <a:spcAft>
                <a:spcPts val="0"/>
              </a:spcAft>
              <a:buClr>
                <a:srgbClr val="000000"/>
              </a:buClr>
              <a:buSzPts val="1000"/>
              <a:buChar char="•"/>
              <a:defRPr/>
            </a:lvl9pPr>
          </a:lstStyle>
          <a:p>
            <a:endParaRPr/>
          </a:p>
        </p:txBody>
      </p:sp>
      <p:sp>
        <p:nvSpPr>
          <p:cNvPr id="57" name="Google Shape;57;p14"/>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8500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31E0-EC17-F5CB-A12B-D12DCD6A2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B678FC-C209-951A-6B96-5FF5740EF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E1EC12-7ECA-C474-DCD6-8051BD3892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CD3074-752A-ABD2-EDE3-AF7FBA7BE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1FEEB-25B3-7FE8-41EC-DC4E0449C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F8882A-0929-BA01-C420-FA632C7F06A9}"/>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8" name="Footer Placeholder 7">
            <a:extLst>
              <a:ext uri="{FF2B5EF4-FFF2-40B4-BE49-F238E27FC236}">
                <a16:creationId xmlns:a16="http://schemas.microsoft.com/office/drawing/2014/main" id="{9D0EE087-8419-F638-29F7-3269FD2013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B3A29E-73AE-F533-FB03-FEAD91AC6869}"/>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213815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F1FF4-DD1E-8C93-9C4B-EB982EF7AF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0EB0A4-C0EB-1DFE-2D35-561329E64DD4}"/>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4" name="Footer Placeholder 3">
            <a:extLst>
              <a:ext uri="{FF2B5EF4-FFF2-40B4-BE49-F238E27FC236}">
                <a16:creationId xmlns:a16="http://schemas.microsoft.com/office/drawing/2014/main" id="{7DA941D4-4109-3A41-F05B-27816B8100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072F9B-B387-17D0-0244-28475907D444}"/>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167270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FC1CE-211F-9BB9-8C74-4D6FDB9C6602}"/>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3" name="Footer Placeholder 2">
            <a:extLst>
              <a:ext uri="{FF2B5EF4-FFF2-40B4-BE49-F238E27FC236}">
                <a16:creationId xmlns:a16="http://schemas.microsoft.com/office/drawing/2014/main" id="{17C82200-FD0B-7DE1-A64C-1C15453D1E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E8BFF-6FB5-D623-2036-8C7061A2C17B}"/>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347887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4EE6E-5BE3-043F-A00C-F370484B8B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FD82EC-66EF-A2F7-1BC8-10A296982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4FA934-931D-4F01-EAD4-EE38D51B1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D6933B-F48C-81D3-80EA-CB1B7E58B7F3}"/>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6" name="Footer Placeholder 5">
            <a:extLst>
              <a:ext uri="{FF2B5EF4-FFF2-40B4-BE49-F238E27FC236}">
                <a16:creationId xmlns:a16="http://schemas.microsoft.com/office/drawing/2014/main" id="{D0C197CD-4204-7C5C-B268-871CAA3CD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DA343A-5270-62A6-748C-DE8A5CFE0AC9}"/>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371364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1231-E0E4-A5F9-4F60-E393FBF8B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5F184C-417A-52B9-487E-E5536B049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F4ED-CB45-AFDB-D412-1898670E2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8FD83-C42D-AAAF-D155-D5C422B0C8DA}"/>
              </a:ext>
            </a:extLst>
          </p:cNvPr>
          <p:cNvSpPr>
            <a:spLocks noGrp="1"/>
          </p:cNvSpPr>
          <p:nvPr>
            <p:ph type="dt" sz="half" idx="10"/>
          </p:nvPr>
        </p:nvSpPr>
        <p:spPr/>
        <p:txBody>
          <a:bodyPr/>
          <a:lstStyle/>
          <a:p>
            <a:fld id="{67FAC05A-AF4A-496D-8537-502A1A988101}" type="datetimeFigureOut">
              <a:rPr lang="en-US" smtClean="0"/>
              <a:t>5/4/2023</a:t>
            </a:fld>
            <a:endParaRPr lang="en-US"/>
          </a:p>
        </p:txBody>
      </p:sp>
      <p:sp>
        <p:nvSpPr>
          <p:cNvPr id="6" name="Footer Placeholder 5">
            <a:extLst>
              <a:ext uri="{FF2B5EF4-FFF2-40B4-BE49-F238E27FC236}">
                <a16:creationId xmlns:a16="http://schemas.microsoft.com/office/drawing/2014/main" id="{5F90B63F-7DF4-0AA1-DC4B-27E4E8B1A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1CC86-44BA-292E-B570-D9802B9F0F30}"/>
              </a:ext>
            </a:extLst>
          </p:cNvPr>
          <p:cNvSpPr>
            <a:spLocks noGrp="1"/>
          </p:cNvSpPr>
          <p:nvPr>
            <p:ph type="sldNum" sz="quarter" idx="12"/>
          </p:nvPr>
        </p:nvSpPr>
        <p:spPr/>
        <p:txBody>
          <a:bodyPr/>
          <a:lstStyle/>
          <a:p>
            <a:fld id="{EED8293C-1331-4AAE-A9C8-239E13AEC43A}" type="slidenum">
              <a:rPr lang="en-US" smtClean="0"/>
              <a:t>‹#›</a:t>
            </a:fld>
            <a:endParaRPr lang="en-US"/>
          </a:p>
        </p:txBody>
      </p:sp>
    </p:spTree>
    <p:extLst>
      <p:ext uri="{BB962C8B-B14F-4D97-AF65-F5344CB8AC3E}">
        <p14:creationId xmlns:p14="http://schemas.microsoft.com/office/powerpoint/2010/main" val="310956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198E5-E259-C1D5-A6CB-B9F3C87C4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C6D374-5894-8D64-F6C9-646DB2986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46D34-0EB0-92D5-CC8A-E27209C48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AC05A-AF4A-496D-8537-502A1A988101}" type="datetimeFigureOut">
              <a:rPr lang="en-US" smtClean="0"/>
              <a:t>5/4/2023</a:t>
            </a:fld>
            <a:endParaRPr lang="en-US"/>
          </a:p>
        </p:txBody>
      </p:sp>
      <p:sp>
        <p:nvSpPr>
          <p:cNvPr id="5" name="Footer Placeholder 4">
            <a:extLst>
              <a:ext uri="{FF2B5EF4-FFF2-40B4-BE49-F238E27FC236}">
                <a16:creationId xmlns:a16="http://schemas.microsoft.com/office/drawing/2014/main" id="{8118AD6B-9452-BEEE-F0E7-F99DE3378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BD9284-BB0C-F77B-CCB8-9936AD980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8293C-1331-4AAE-A9C8-239E13AEC43A}" type="slidenum">
              <a:rPr lang="en-US" smtClean="0"/>
              <a:t>‹#›</a:t>
            </a:fld>
            <a:endParaRPr lang="en-US"/>
          </a:p>
        </p:txBody>
      </p:sp>
    </p:spTree>
    <p:extLst>
      <p:ext uri="{BB962C8B-B14F-4D97-AF65-F5344CB8AC3E}">
        <p14:creationId xmlns:p14="http://schemas.microsoft.com/office/powerpoint/2010/main" val="158324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0048A16-83ED-4D6B-B20C-8E9B407013C4}" type="datetime1">
              <a:rPr lang="en-US" smtClean="0"/>
              <a:t>5/4/2023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Georgia Office of the Child Advocate</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F28FB93-0A08-4E7D-8E63-9EFA29F1E093}"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291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91440" rIns="9144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11587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914400" rtl="0" eaLnBrk="1" latinLnBrk="0" hangingPunct="1">
        <a:lnSpc>
          <a:spcPct val="80000"/>
        </a:lnSpc>
        <a:spcBef>
          <a:spcPct val="0"/>
        </a:spcBef>
        <a:buNone/>
        <a:defRPr sz="5000" b="1" i="0" kern="1200">
          <a:solidFill>
            <a:srgbClr val="52B9E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hyperlink" Target="https://naccchildlaw.org/nacc-trainings/" TargetMode="External"/><Relationship Id="rId7" Type="http://schemas.openxmlformats.org/officeDocument/2006/relationships/image" Target="../media/image21.jpg"/><Relationship Id="rId2" Type="http://schemas.openxmlformats.org/officeDocument/2006/relationships/hyperlink" Target="https://naccchildlaw.org/product/the-red-book/" TargetMode="Externa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hyperlink" Target="https://www.naccchildlaw.org/page/Certification" TargetMode="External"/><Relationship Id="rId4" Type="http://schemas.openxmlformats.org/officeDocument/2006/relationships/hyperlink" Target="http://improvechildrep.org/Training.aspx"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accchildlaw.org/amicus-curiae/" TargetMode="External"/><Relationship Id="rId2" Type="http://schemas.openxmlformats.org/officeDocument/2006/relationships/hyperlink" Target="https://naccchildlaw.org/product/nacc-recommendations/" TargetMode="Externa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hyperlink" Target="https://counselforkids.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jpe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hyperlink" Target="https://scholarscompass.vcu.edu/cgi/viewcontent.cgi?article=7617&amp;context=etd"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3.png"/><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7.jpg"/><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hyperlink" Target="https://oca.georgia.gov/request-oca-assistance-or-investigation"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diagramLayout" Target="../diagrams/layout11.xml"/><Relationship Id="rId7" Type="http://schemas.openxmlformats.org/officeDocument/2006/relationships/image" Target="../media/image63.png"/><Relationship Id="rId2" Type="http://schemas.openxmlformats.org/officeDocument/2006/relationships/diagramData" Target="../diagrams/data11.xml"/><Relationship Id="rId1" Type="http://schemas.openxmlformats.org/officeDocument/2006/relationships/slideLayout" Target="../slideLayouts/slideLayout4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4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8.png"/><Relationship Id="rId7" Type="http://schemas.openxmlformats.org/officeDocument/2006/relationships/diagramColors" Target="../diagrams/colors12.xml"/><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2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CBC25D-B274-70D6-88DC-46938B0FB42A}"/>
              </a:ext>
            </a:extLst>
          </p:cNvPr>
          <p:cNvSpPr>
            <a:spLocks noGrp="1"/>
          </p:cNvSpPr>
          <p:nvPr>
            <p:ph type="ctrTitle"/>
          </p:nvPr>
        </p:nvSpPr>
        <p:spPr>
          <a:xfrm>
            <a:off x="302150" y="730505"/>
            <a:ext cx="6883659" cy="3482204"/>
          </a:xfrm>
        </p:spPr>
        <p:txBody>
          <a:bodyPr anchor="t">
            <a:normAutofit/>
          </a:bodyPr>
          <a:lstStyle/>
          <a:p>
            <a:pPr algn="l"/>
            <a:r>
              <a:rPr lang="en-US" sz="4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USING NACC RESOURCES AND YOUR INFLUENCE TO IMPROVE GEORGIA’S CHILD WELFARE LEGAL SYSTEM</a:t>
            </a:r>
          </a:p>
        </p:txBody>
      </p:sp>
      <p:sp>
        <p:nvSpPr>
          <p:cNvPr id="3" name="Subtitle 2">
            <a:extLst>
              <a:ext uri="{FF2B5EF4-FFF2-40B4-BE49-F238E27FC236}">
                <a16:creationId xmlns:a16="http://schemas.microsoft.com/office/drawing/2014/main" id="{6AA7AA2C-F7AE-7988-3849-D79096DC3E5C}"/>
              </a:ext>
            </a:extLst>
          </p:cNvPr>
          <p:cNvSpPr>
            <a:spLocks noGrp="1"/>
          </p:cNvSpPr>
          <p:nvPr>
            <p:ph type="subTitle" idx="1"/>
          </p:nvPr>
        </p:nvSpPr>
        <p:spPr>
          <a:xfrm>
            <a:off x="372706" y="4931399"/>
            <a:ext cx="6616491" cy="1363648"/>
          </a:xfrm>
        </p:spPr>
        <p:txBody>
          <a:bodyPr>
            <a:noAutofit/>
          </a:bodyPr>
          <a:lstStyle/>
          <a:p>
            <a:pPr algn="l">
              <a:spcBef>
                <a:spcPts val="0"/>
              </a:spcBef>
            </a:pPr>
            <a:r>
              <a:rPr lang="en-US" sz="3200" b="1" dirty="0">
                <a:solidFill>
                  <a:srgbClr val="FFC000"/>
                </a:solidFill>
                <a:latin typeface="Arial Narrow" panose="020B0606020202030204" pitchFamily="34" charset="0"/>
                <a:cs typeface="Arial" panose="020B0604020202020204" pitchFamily="34" charset="0"/>
              </a:rPr>
              <a:t>Jen Carreras, CWLS</a:t>
            </a:r>
          </a:p>
          <a:p>
            <a:pPr algn="l">
              <a:spcBef>
                <a:spcPts val="0"/>
              </a:spcBef>
            </a:pPr>
            <a:r>
              <a:rPr lang="en-US" sz="3200" b="1" dirty="0">
                <a:solidFill>
                  <a:srgbClr val="FFC000"/>
                </a:solidFill>
                <a:latin typeface="Arial Narrow" panose="020B0606020202030204" pitchFamily="34" charset="0"/>
                <a:cs typeface="Arial" panose="020B0604020202020204" pitchFamily="34" charset="0"/>
              </a:rPr>
              <a:t>Deputy Director </a:t>
            </a:r>
          </a:p>
          <a:p>
            <a:pPr algn="l">
              <a:spcBef>
                <a:spcPts val="0"/>
              </a:spcBef>
            </a:pPr>
            <a:r>
              <a:rPr lang="en-US" sz="3200" b="1" dirty="0">
                <a:solidFill>
                  <a:srgbClr val="FFC000"/>
                </a:solidFill>
                <a:latin typeface="Arial Narrow" panose="020B0606020202030204" pitchFamily="34" charset="0"/>
                <a:cs typeface="Arial" panose="020B0604020202020204" pitchFamily="34" charset="0"/>
              </a:rPr>
              <a:t>Georgia Office of the Child Advocate</a:t>
            </a:r>
          </a:p>
          <a:p>
            <a:pPr algn="l"/>
            <a:endParaRPr lang="en-US" sz="3200" dirty="0"/>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with low confidence">
            <a:extLst>
              <a:ext uri="{FF2B5EF4-FFF2-40B4-BE49-F238E27FC236}">
                <a16:creationId xmlns:a16="http://schemas.microsoft.com/office/drawing/2014/main" id="{5F8635F2-0994-EE20-F953-F9B6B8964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851" y="1256914"/>
            <a:ext cx="4585443" cy="4344172"/>
          </a:xfrm>
          <a:prstGeom prst="rect">
            <a:avLst/>
          </a:prstGeom>
          <a:ln w="28575">
            <a:solidFill>
              <a:schemeClr val="accent2"/>
            </a:solidFill>
          </a:ln>
        </p:spPr>
      </p:pic>
    </p:spTree>
    <p:extLst>
      <p:ext uri="{BB962C8B-B14F-4D97-AF65-F5344CB8AC3E}">
        <p14:creationId xmlns:p14="http://schemas.microsoft.com/office/powerpoint/2010/main" val="715660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3393B-7E9C-CF40-913C-99B2A6D44AE7}"/>
              </a:ext>
            </a:extLst>
          </p:cNvPr>
          <p:cNvSpPr>
            <a:spLocks noGrp="1"/>
          </p:cNvSpPr>
          <p:nvPr>
            <p:ph type="title"/>
          </p:nvPr>
        </p:nvSpPr>
        <p:spPr>
          <a:xfrm>
            <a:off x="645064" y="2605874"/>
            <a:ext cx="5051727" cy="1139624"/>
          </a:xfrm>
        </p:spPr>
        <p:txBody>
          <a:bodyPr anchor="b">
            <a:normAutofit fontScale="90000"/>
          </a:bodyPr>
          <a:lstStyle/>
          <a:p>
            <a:r>
              <a:rPr lang="en-US" sz="4800" b="1" dirty="0">
                <a:latin typeface="Arial Narrow" panose="020B0606020202030204" pitchFamily="34" charset="0"/>
              </a:rPr>
              <a:t>TINY BUT MIGHTY…</a:t>
            </a:r>
          </a:p>
        </p:txBody>
      </p:sp>
      <p:sp>
        <p:nvSpPr>
          <p:cNvPr id="20" name="Rectangle 1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61FC69-6739-4916-A9B7-186018783939}"/>
              </a:ext>
            </a:extLst>
          </p:cNvPr>
          <p:cNvPicPr>
            <a:picLocks noChangeAspect="1"/>
          </p:cNvPicPr>
          <p:nvPr/>
        </p:nvPicPr>
        <p:blipFill>
          <a:blip r:embed="rId2"/>
          <a:stretch>
            <a:fillRect/>
          </a:stretch>
        </p:blipFill>
        <p:spPr>
          <a:xfrm>
            <a:off x="5999568" y="650494"/>
            <a:ext cx="5604358" cy="5324142"/>
          </a:xfrm>
          <a:prstGeom prst="rect">
            <a:avLst/>
          </a:prstGeom>
        </p:spPr>
      </p:pic>
    </p:spTree>
    <p:extLst>
      <p:ext uri="{BB962C8B-B14F-4D97-AF65-F5344CB8AC3E}">
        <p14:creationId xmlns:p14="http://schemas.microsoft.com/office/powerpoint/2010/main" val="118385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CA62B2-C6EB-D925-6BC7-37A9F148DCE9}"/>
              </a:ext>
            </a:extLst>
          </p:cNvPr>
          <p:cNvSpPr txBox="1">
            <a:spLocks/>
          </p:cNvSpPr>
          <p:nvPr/>
        </p:nvSpPr>
        <p:spPr>
          <a:xfrm>
            <a:off x="2003161" y="3577456"/>
            <a:ext cx="8182230" cy="1687814"/>
          </a:xfrm>
          <a:prstGeom prst="rect">
            <a:avLst/>
          </a:prstGeom>
        </p:spPr>
        <p:txBody>
          <a:bodyPr vert="horz" lIns="91440" tIns="45720" rIns="91440" bIns="45720" rtlCol="0" anchor="b">
            <a:normAutofit fontScale="85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914400">
              <a:spcAft>
                <a:spcPts val="600"/>
              </a:spcAft>
            </a:pPr>
            <a:r>
              <a:rPr lang="en-US" sz="5700" b="1" dirty="0"/>
              <a:t>Programs and Services for the Child Welfare Legal Community</a:t>
            </a:r>
          </a:p>
        </p:txBody>
      </p:sp>
      <p:pic>
        <p:nvPicPr>
          <p:cNvPr id="5" name="Picture 4">
            <a:extLst>
              <a:ext uri="{FF2B5EF4-FFF2-40B4-BE49-F238E27FC236}">
                <a16:creationId xmlns:a16="http://schemas.microsoft.com/office/drawing/2014/main" id="{C899CEC7-88FA-A86D-BECD-75B65474CD14}"/>
              </a:ext>
            </a:extLst>
          </p:cNvPr>
          <p:cNvPicPr>
            <a:picLocks noChangeAspect="1"/>
          </p:cNvPicPr>
          <p:nvPr/>
        </p:nvPicPr>
        <p:blipFill>
          <a:blip r:embed="rId2"/>
          <a:stretch/>
        </p:blipFill>
        <p:spPr>
          <a:xfrm>
            <a:off x="3679432" y="652619"/>
            <a:ext cx="4829691" cy="2620107"/>
          </a:xfrm>
          <a:prstGeom prst="rect">
            <a:avLst/>
          </a:prstGeom>
        </p:spPr>
      </p:pic>
    </p:spTree>
    <p:extLst>
      <p:ext uri="{BB962C8B-B14F-4D97-AF65-F5344CB8AC3E}">
        <p14:creationId xmlns:p14="http://schemas.microsoft.com/office/powerpoint/2010/main" val="2965754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100D548-81FE-E6C9-CF78-1F97700CC32B}"/>
              </a:ext>
            </a:extLst>
          </p:cNvPr>
          <p:cNvSpPr/>
          <p:nvPr/>
        </p:nvSpPr>
        <p:spPr>
          <a:xfrm>
            <a:off x="7882787" y="2018771"/>
            <a:ext cx="1972516" cy="1324505"/>
          </a:xfrm>
          <a:prstGeom prst="rect">
            <a:avLst/>
          </a:prstGeom>
          <a:solidFill>
            <a:srgbClr val="743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CD38AD66-8C17-6F01-E87A-6138BD78B044}"/>
              </a:ext>
            </a:extLst>
          </p:cNvPr>
          <p:cNvSpPr/>
          <p:nvPr/>
        </p:nvSpPr>
        <p:spPr>
          <a:xfrm>
            <a:off x="5246078" y="2027051"/>
            <a:ext cx="1972516" cy="1324505"/>
          </a:xfrm>
          <a:prstGeom prst="rect">
            <a:avLst/>
          </a:prstGeom>
          <a:solidFill>
            <a:srgbClr val="549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E37CEA0C-2127-B0D4-C64E-701EE9B09120}"/>
              </a:ext>
            </a:extLst>
          </p:cNvPr>
          <p:cNvSpPr/>
          <p:nvPr/>
        </p:nvSpPr>
        <p:spPr>
          <a:xfrm>
            <a:off x="2609369" y="2023009"/>
            <a:ext cx="1972516" cy="1324505"/>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166B475F-E208-C74D-9ABD-C18A87EAFD56}"/>
              </a:ext>
            </a:extLst>
          </p:cNvPr>
          <p:cNvSpPr txBox="1"/>
          <p:nvPr/>
        </p:nvSpPr>
        <p:spPr>
          <a:xfrm>
            <a:off x="2671520" y="2084710"/>
            <a:ext cx="1738249" cy="300082"/>
          </a:xfrm>
          <a:prstGeom prst="rect">
            <a:avLst/>
          </a:prstGeom>
          <a:noFill/>
          <a:ln>
            <a:noFill/>
          </a:ln>
        </p:spPr>
        <p:txBody>
          <a:bodyPr wrap="square" rtlCol="0">
            <a:spAutoFit/>
          </a:bodyPr>
          <a:lstStyle/>
          <a:p>
            <a:pPr algn="ctr"/>
            <a:r>
              <a:rPr lang="en-US" sz="1350" b="1" dirty="0">
                <a:solidFill>
                  <a:schemeClr val="bg1"/>
                </a:solidFill>
              </a:rPr>
              <a:t>Promoting Excellence</a:t>
            </a:r>
          </a:p>
        </p:txBody>
      </p:sp>
      <p:sp>
        <p:nvSpPr>
          <p:cNvPr id="6" name="TextBox 5">
            <a:extLst>
              <a:ext uri="{FF2B5EF4-FFF2-40B4-BE49-F238E27FC236}">
                <a16:creationId xmlns:a16="http://schemas.microsoft.com/office/drawing/2014/main" id="{30E8FA28-7EE0-2445-8C82-DCD9F2213B4F}"/>
              </a:ext>
            </a:extLst>
          </p:cNvPr>
          <p:cNvSpPr txBox="1"/>
          <p:nvPr/>
        </p:nvSpPr>
        <p:spPr>
          <a:xfrm>
            <a:off x="5406069" y="2111148"/>
            <a:ext cx="1652534" cy="300082"/>
          </a:xfrm>
          <a:prstGeom prst="rect">
            <a:avLst/>
          </a:prstGeom>
          <a:noFill/>
          <a:ln>
            <a:noFill/>
          </a:ln>
        </p:spPr>
        <p:txBody>
          <a:bodyPr wrap="square" rtlCol="0">
            <a:spAutoFit/>
          </a:bodyPr>
          <a:lstStyle/>
          <a:p>
            <a:pPr algn="ctr"/>
            <a:r>
              <a:rPr lang="en-US" sz="1350" b="1" dirty="0">
                <a:solidFill>
                  <a:schemeClr val="bg1"/>
                </a:solidFill>
              </a:rPr>
              <a:t>Building Community</a:t>
            </a:r>
          </a:p>
        </p:txBody>
      </p:sp>
      <p:sp>
        <p:nvSpPr>
          <p:cNvPr id="8" name="TextBox 7">
            <a:extLst>
              <a:ext uri="{FF2B5EF4-FFF2-40B4-BE49-F238E27FC236}">
                <a16:creationId xmlns:a16="http://schemas.microsoft.com/office/drawing/2014/main" id="{235C4224-399F-E64D-BD40-2A497CEDC3BA}"/>
              </a:ext>
            </a:extLst>
          </p:cNvPr>
          <p:cNvSpPr txBox="1"/>
          <p:nvPr/>
        </p:nvSpPr>
        <p:spPr>
          <a:xfrm>
            <a:off x="8116847" y="2084710"/>
            <a:ext cx="1577318" cy="300082"/>
          </a:xfrm>
          <a:prstGeom prst="rect">
            <a:avLst/>
          </a:prstGeom>
          <a:noFill/>
          <a:ln>
            <a:noFill/>
          </a:ln>
        </p:spPr>
        <p:txBody>
          <a:bodyPr wrap="square" rtlCol="0">
            <a:spAutoFit/>
          </a:bodyPr>
          <a:lstStyle/>
          <a:p>
            <a:pPr algn="ctr"/>
            <a:r>
              <a:rPr lang="en-US" sz="1350" b="1" dirty="0">
                <a:solidFill>
                  <a:schemeClr val="bg1"/>
                </a:solidFill>
              </a:rPr>
              <a:t>Advancing Justice</a:t>
            </a:r>
          </a:p>
        </p:txBody>
      </p:sp>
      <p:sp>
        <p:nvSpPr>
          <p:cNvPr id="19" name="TextBox 18">
            <a:extLst>
              <a:ext uri="{FF2B5EF4-FFF2-40B4-BE49-F238E27FC236}">
                <a16:creationId xmlns:a16="http://schemas.microsoft.com/office/drawing/2014/main" id="{6DF12236-B9E1-0745-5278-AA70141F4083}"/>
              </a:ext>
            </a:extLst>
          </p:cNvPr>
          <p:cNvSpPr txBox="1"/>
          <p:nvPr/>
        </p:nvSpPr>
        <p:spPr>
          <a:xfrm>
            <a:off x="3469501" y="1153604"/>
            <a:ext cx="5798896" cy="669414"/>
          </a:xfrm>
          <a:prstGeom prst="rect">
            <a:avLst/>
          </a:prstGeom>
          <a:noFill/>
        </p:spPr>
        <p:txBody>
          <a:bodyPr wrap="none" rtlCol="0">
            <a:spAutoFit/>
          </a:bodyPr>
          <a:lstStyle/>
          <a:p>
            <a:pPr algn="ctr"/>
            <a:r>
              <a:rPr lang="en-US" sz="2400" b="1" dirty="0">
                <a:solidFill>
                  <a:schemeClr val="accent1">
                    <a:lumMod val="75000"/>
                  </a:schemeClr>
                </a:solidFill>
              </a:rPr>
              <a:t>National Association of Counsel for Children</a:t>
            </a:r>
          </a:p>
          <a:p>
            <a:pPr algn="ctr"/>
            <a:r>
              <a:rPr lang="en-US" sz="1350" i="1" dirty="0"/>
              <a:t>We help lawyers help children, parents, and families.</a:t>
            </a:r>
          </a:p>
        </p:txBody>
      </p:sp>
      <p:pic>
        <p:nvPicPr>
          <p:cNvPr id="3" name="Picture 2">
            <a:extLst>
              <a:ext uri="{FF2B5EF4-FFF2-40B4-BE49-F238E27FC236}">
                <a16:creationId xmlns:a16="http://schemas.microsoft.com/office/drawing/2014/main" id="{95FB0B7E-9FF8-A2F1-C1E7-F3F0634C34B4}"/>
              </a:ext>
            </a:extLst>
          </p:cNvPr>
          <p:cNvPicPr>
            <a:picLocks noChangeAspect="1"/>
          </p:cNvPicPr>
          <p:nvPr/>
        </p:nvPicPr>
        <p:blipFill>
          <a:blip r:embed="rId3"/>
          <a:srcRect/>
          <a:stretch/>
        </p:blipFill>
        <p:spPr>
          <a:xfrm>
            <a:off x="3224152" y="2461723"/>
            <a:ext cx="742950" cy="685800"/>
          </a:xfrm>
          <a:prstGeom prst="rect">
            <a:avLst/>
          </a:prstGeom>
        </p:spPr>
      </p:pic>
      <p:pic>
        <p:nvPicPr>
          <p:cNvPr id="18" name="Picture 17">
            <a:extLst>
              <a:ext uri="{FF2B5EF4-FFF2-40B4-BE49-F238E27FC236}">
                <a16:creationId xmlns:a16="http://schemas.microsoft.com/office/drawing/2014/main" id="{31B89650-11CA-78E6-372F-73183D5C485F}"/>
              </a:ext>
            </a:extLst>
          </p:cNvPr>
          <p:cNvPicPr>
            <a:picLocks noChangeAspect="1"/>
          </p:cNvPicPr>
          <p:nvPr/>
        </p:nvPicPr>
        <p:blipFill>
          <a:blip r:embed="rId4"/>
          <a:srcRect/>
          <a:stretch/>
        </p:blipFill>
        <p:spPr>
          <a:xfrm>
            <a:off x="5870386" y="2469986"/>
            <a:ext cx="723900" cy="685800"/>
          </a:xfrm>
          <a:prstGeom prst="rect">
            <a:avLst/>
          </a:prstGeom>
        </p:spPr>
      </p:pic>
      <p:pic>
        <p:nvPicPr>
          <p:cNvPr id="21" name="Picture 20">
            <a:extLst>
              <a:ext uri="{FF2B5EF4-FFF2-40B4-BE49-F238E27FC236}">
                <a16:creationId xmlns:a16="http://schemas.microsoft.com/office/drawing/2014/main" id="{7C214701-E24A-F105-8107-D142E2937942}"/>
              </a:ext>
            </a:extLst>
          </p:cNvPr>
          <p:cNvPicPr>
            <a:picLocks noChangeAspect="1"/>
          </p:cNvPicPr>
          <p:nvPr/>
        </p:nvPicPr>
        <p:blipFill>
          <a:blip r:embed="rId5"/>
          <a:srcRect/>
          <a:stretch/>
        </p:blipFill>
        <p:spPr>
          <a:xfrm>
            <a:off x="8524506" y="2461723"/>
            <a:ext cx="762000" cy="685800"/>
          </a:xfrm>
          <a:prstGeom prst="rect">
            <a:avLst/>
          </a:prstGeom>
        </p:spPr>
      </p:pic>
      <p:sp>
        <p:nvSpPr>
          <p:cNvPr id="31" name="TextBox 30">
            <a:extLst>
              <a:ext uri="{FF2B5EF4-FFF2-40B4-BE49-F238E27FC236}">
                <a16:creationId xmlns:a16="http://schemas.microsoft.com/office/drawing/2014/main" id="{792B326D-C9E5-7B84-F35D-6958996AA422}"/>
              </a:ext>
            </a:extLst>
          </p:cNvPr>
          <p:cNvSpPr txBox="1"/>
          <p:nvPr/>
        </p:nvSpPr>
        <p:spPr>
          <a:xfrm>
            <a:off x="5293598" y="3484585"/>
            <a:ext cx="1871155" cy="1361911"/>
          </a:xfrm>
          <a:prstGeom prst="rect">
            <a:avLst/>
          </a:prstGeom>
          <a:noFill/>
        </p:spPr>
        <p:txBody>
          <a:bodyPr wrap="square" rtlCol="0">
            <a:spAutoFit/>
          </a:bodyPr>
          <a:lstStyle/>
          <a:p>
            <a:pPr algn="ctr"/>
            <a:r>
              <a:rPr lang="en-US" sz="1200" b="1" dirty="0"/>
              <a:t>PRACTITIONER NETWORK</a:t>
            </a:r>
          </a:p>
          <a:p>
            <a:pPr algn="ctr"/>
            <a:endParaRPr lang="en-US" sz="1050" dirty="0"/>
          </a:p>
          <a:p>
            <a:pPr algn="ctr"/>
            <a:r>
              <a:rPr lang="en-US" sz="1200" dirty="0">
                <a:solidFill>
                  <a:schemeClr val="tx1">
                    <a:lumMod val="75000"/>
                    <a:lumOff val="25000"/>
                  </a:schemeClr>
                </a:solidFill>
              </a:rPr>
              <a:t>NACC builds a sense of community by hosting </a:t>
            </a:r>
            <a:r>
              <a:rPr lang="en-US" sz="1200" b="1" dirty="0">
                <a:solidFill>
                  <a:schemeClr val="tx1">
                    <a:lumMod val="75000"/>
                    <a:lumOff val="25000"/>
                  </a:schemeClr>
                </a:solidFill>
              </a:rPr>
              <a:t>conferences</a:t>
            </a:r>
            <a:r>
              <a:rPr lang="en-US" sz="1200" dirty="0">
                <a:solidFill>
                  <a:schemeClr val="tx1">
                    <a:lumMod val="75000"/>
                    <a:lumOff val="25000"/>
                  </a:schemeClr>
                </a:solidFill>
              </a:rPr>
              <a:t>, </a:t>
            </a:r>
            <a:r>
              <a:rPr lang="en-US" sz="1200" b="1" dirty="0">
                <a:solidFill>
                  <a:schemeClr val="tx1">
                    <a:lumMod val="75000"/>
                    <a:lumOff val="25000"/>
                  </a:schemeClr>
                </a:solidFill>
              </a:rPr>
              <a:t>networking opportunities</a:t>
            </a:r>
            <a:r>
              <a:rPr lang="en-US" sz="1200" dirty="0">
                <a:solidFill>
                  <a:schemeClr val="tx1">
                    <a:lumMod val="75000"/>
                    <a:lumOff val="25000"/>
                  </a:schemeClr>
                </a:solidFill>
              </a:rPr>
              <a:t>, &amp; an </a:t>
            </a:r>
            <a:r>
              <a:rPr lang="en-US" sz="1200" b="1" dirty="0">
                <a:solidFill>
                  <a:schemeClr val="tx1">
                    <a:lumMod val="75000"/>
                    <a:lumOff val="25000"/>
                  </a:schemeClr>
                </a:solidFill>
              </a:rPr>
              <a:t>open forum </a:t>
            </a:r>
            <a:r>
              <a:rPr lang="en-US" sz="1200" dirty="0">
                <a:solidFill>
                  <a:schemeClr val="tx1">
                    <a:lumMod val="75000"/>
                    <a:lumOff val="25000"/>
                  </a:schemeClr>
                </a:solidFill>
              </a:rPr>
              <a:t>for discussion</a:t>
            </a:r>
          </a:p>
        </p:txBody>
      </p:sp>
      <p:sp>
        <p:nvSpPr>
          <p:cNvPr id="32" name="TextBox 31">
            <a:extLst>
              <a:ext uri="{FF2B5EF4-FFF2-40B4-BE49-F238E27FC236}">
                <a16:creationId xmlns:a16="http://schemas.microsoft.com/office/drawing/2014/main" id="{8EB04564-7F78-C79F-3084-E7FEA84A797B}"/>
              </a:ext>
            </a:extLst>
          </p:cNvPr>
          <p:cNvSpPr txBox="1"/>
          <p:nvPr/>
        </p:nvSpPr>
        <p:spPr>
          <a:xfrm>
            <a:off x="7978248" y="3484585"/>
            <a:ext cx="1764114" cy="1546577"/>
          </a:xfrm>
          <a:prstGeom prst="rect">
            <a:avLst/>
          </a:prstGeom>
          <a:noFill/>
        </p:spPr>
        <p:txBody>
          <a:bodyPr wrap="square" rtlCol="0">
            <a:spAutoFit/>
          </a:bodyPr>
          <a:lstStyle/>
          <a:p>
            <a:pPr algn="ctr"/>
            <a:r>
              <a:rPr lang="en-US" sz="1200" b="1" dirty="0"/>
              <a:t>POLICY &amp; ADVOCACY </a:t>
            </a:r>
          </a:p>
          <a:p>
            <a:pPr algn="ctr"/>
            <a:endParaRPr lang="en-US" sz="1050" dirty="0"/>
          </a:p>
          <a:p>
            <a:pPr algn="ctr"/>
            <a:r>
              <a:rPr lang="en-US" sz="1200" dirty="0">
                <a:solidFill>
                  <a:schemeClr val="tx1">
                    <a:lumMod val="75000"/>
                    <a:lumOff val="25000"/>
                  </a:schemeClr>
                </a:solidFill>
              </a:rPr>
              <a:t>NACC works to </a:t>
            </a:r>
            <a:r>
              <a:rPr lang="en-US" sz="1200" b="1" dirty="0">
                <a:solidFill>
                  <a:schemeClr val="tx1">
                    <a:lumMod val="75000"/>
                    <a:lumOff val="25000"/>
                  </a:schemeClr>
                </a:solidFill>
              </a:rPr>
              <a:t>publish legal opinions</a:t>
            </a:r>
            <a:r>
              <a:rPr lang="en-US" sz="1200" dirty="0">
                <a:solidFill>
                  <a:schemeClr val="tx1">
                    <a:lumMod val="75000"/>
                    <a:lumOff val="25000"/>
                  </a:schemeClr>
                </a:solidFill>
              </a:rPr>
              <a:t>, </a:t>
            </a:r>
            <a:r>
              <a:rPr lang="en-US" sz="1200" b="1" dirty="0">
                <a:solidFill>
                  <a:schemeClr val="tx1">
                    <a:lumMod val="75000"/>
                    <a:lumOff val="25000"/>
                  </a:schemeClr>
                </a:solidFill>
              </a:rPr>
              <a:t>write amicus briefs</a:t>
            </a:r>
            <a:r>
              <a:rPr lang="en-US" sz="1200" dirty="0">
                <a:solidFill>
                  <a:schemeClr val="tx1">
                    <a:lumMod val="75000"/>
                    <a:lumOff val="25000"/>
                  </a:schemeClr>
                </a:solidFill>
              </a:rPr>
              <a:t>, &amp; </a:t>
            </a:r>
            <a:r>
              <a:rPr lang="en-US" sz="1200" b="1" dirty="0">
                <a:solidFill>
                  <a:schemeClr val="tx1">
                    <a:lumMod val="75000"/>
                    <a:lumOff val="25000"/>
                  </a:schemeClr>
                </a:solidFill>
              </a:rPr>
              <a:t>advocate for policies </a:t>
            </a:r>
            <a:r>
              <a:rPr lang="en-US" sz="1200" dirty="0">
                <a:solidFill>
                  <a:schemeClr val="tx1">
                    <a:lumMod val="75000"/>
                    <a:lumOff val="25000"/>
                  </a:schemeClr>
                </a:solidFill>
              </a:rPr>
              <a:t>aimed at improving child welfare in the US </a:t>
            </a:r>
          </a:p>
        </p:txBody>
      </p:sp>
      <p:sp>
        <p:nvSpPr>
          <p:cNvPr id="33" name="TextBox 32">
            <a:extLst>
              <a:ext uri="{FF2B5EF4-FFF2-40B4-BE49-F238E27FC236}">
                <a16:creationId xmlns:a16="http://schemas.microsoft.com/office/drawing/2014/main" id="{C9DF3E25-380C-F86C-CAEA-5D85CB2D9921}"/>
              </a:ext>
            </a:extLst>
          </p:cNvPr>
          <p:cNvSpPr txBox="1"/>
          <p:nvPr/>
        </p:nvSpPr>
        <p:spPr>
          <a:xfrm>
            <a:off x="2554385" y="3497537"/>
            <a:ext cx="1972516" cy="1361911"/>
          </a:xfrm>
          <a:prstGeom prst="rect">
            <a:avLst/>
          </a:prstGeom>
          <a:noFill/>
        </p:spPr>
        <p:txBody>
          <a:bodyPr wrap="square" rtlCol="0">
            <a:spAutoFit/>
          </a:bodyPr>
          <a:lstStyle/>
          <a:p>
            <a:pPr algn="ctr"/>
            <a:r>
              <a:rPr lang="en-US" sz="1200" b="1" dirty="0"/>
              <a:t>TRAINING &amp; CERTIFICATION</a:t>
            </a:r>
          </a:p>
          <a:p>
            <a:pPr algn="ctr"/>
            <a:endParaRPr lang="en-US" sz="1050" dirty="0"/>
          </a:p>
          <a:p>
            <a:pPr algn="ctr"/>
            <a:r>
              <a:rPr lang="en-US" sz="1200" dirty="0">
                <a:solidFill>
                  <a:schemeClr val="tx1">
                    <a:lumMod val="75000"/>
                    <a:lumOff val="25000"/>
                  </a:schemeClr>
                </a:solidFill>
              </a:rPr>
              <a:t>NACC offers attorneys high-quality </a:t>
            </a:r>
            <a:r>
              <a:rPr lang="en-US" sz="1200" b="1" dirty="0">
                <a:solidFill>
                  <a:schemeClr val="tx1">
                    <a:lumMod val="75000"/>
                    <a:lumOff val="25000"/>
                  </a:schemeClr>
                </a:solidFill>
              </a:rPr>
              <a:t>trainings</a:t>
            </a:r>
            <a:r>
              <a:rPr lang="en-US" sz="1200" dirty="0">
                <a:solidFill>
                  <a:schemeClr val="tx1">
                    <a:lumMod val="75000"/>
                    <a:lumOff val="25000"/>
                  </a:schemeClr>
                </a:solidFill>
              </a:rPr>
              <a:t>, adaptable </a:t>
            </a:r>
            <a:r>
              <a:rPr lang="en-US" sz="1200" b="1" dirty="0">
                <a:solidFill>
                  <a:schemeClr val="tx1">
                    <a:lumMod val="75000"/>
                    <a:lumOff val="25000"/>
                  </a:schemeClr>
                </a:solidFill>
              </a:rPr>
              <a:t>education materials</a:t>
            </a:r>
            <a:r>
              <a:rPr lang="en-US" sz="1200" dirty="0">
                <a:solidFill>
                  <a:schemeClr val="tx1">
                    <a:lumMod val="75000"/>
                    <a:lumOff val="25000"/>
                  </a:schemeClr>
                </a:solidFill>
              </a:rPr>
              <a:t>, &amp; </a:t>
            </a:r>
            <a:r>
              <a:rPr lang="en-US" sz="1200" b="1" dirty="0">
                <a:solidFill>
                  <a:schemeClr val="tx1">
                    <a:lumMod val="75000"/>
                    <a:lumOff val="25000"/>
                  </a:schemeClr>
                </a:solidFill>
              </a:rPr>
              <a:t>Child Welfare Law Specialist</a:t>
            </a:r>
            <a:r>
              <a:rPr lang="en-US" sz="1200" dirty="0">
                <a:solidFill>
                  <a:schemeClr val="tx1">
                    <a:lumMod val="75000"/>
                    <a:lumOff val="25000"/>
                  </a:schemeClr>
                </a:solidFill>
              </a:rPr>
              <a:t> </a:t>
            </a:r>
            <a:r>
              <a:rPr lang="en-US" sz="1200" b="1" dirty="0">
                <a:solidFill>
                  <a:schemeClr val="tx1">
                    <a:lumMod val="75000"/>
                    <a:lumOff val="25000"/>
                  </a:schemeClr>
                </a:solidFill>
              </a:rPr>
              <a:t>certification</a:t>
            </a:r>
            <a:r>
              <a:rPr lang="en-US" sz="1200" dirty="0">
                <a:solidFill>
                  <a:schemeClr val="tx1">
                    <a:lumMod val="75000"/>
                    <a:lumOff val="25000"/>
                  </a:schemeClr>
                </a:solidFill>
              </a:rPr>
              <a:t> program</a:t>
            </a:r>
          </a:p>
        </p:txBody>
      </p:sp>
      <p:pic>
        <p:nvPicPr>
          <p:cNvPr id="5" name="Picture 4" descr="A blue sign with white text&#10;&#10;Description automatically generated with medium confidence">
            <a:extLst>
              <a:ext uri="{FF2B5EF4-FFF2-40B4-BE49-F238E27FC236}">
                <a16:creationId xmlns:a16="http://schemas.microsoft.com/office/drawing/2014/main" id="{F8D73E8D-F68E-8F32-912A-485745A4721B}"/>
              </a:ext>
            </a:extLst>
          </p:cNvPr>
          <p:cNvPicPr>
            <a:picLocks noChangeAspect="1"/>
          </p:cNvPicPr>
          <p:nvPr/>
        </p:nvPicPr>
        <p:blipFill>
          <a:blip r:embed="rId6"/>
          <a:stretch>
            <a:fillRect/>
          </a:stretch>
        </p:blipFill>
        <p:spPr>
          <a:xfrm>
            <a:off x="1712710" y="243866"/>
            <a:ext cx="1640091" cy="887836"/>
          </a:xfrm>
          <a:prstGeom prst="rect">
            <a:avLst/>
          </a:prstGeom>
        </p:spPr>
      </p:pic>
      <p:sp>
        <p:nvSpPr>
          <p:cNvPr id="7" name="TextBox 6">
            <a:extLst>
              <a:ext uri="{FF2B5EF4-FFF2-40B4-BE49-F238E27FC236}">
                <a16:creationId xmlns:a16="http://schemas.microsoft.com/office/drawing/2014/main" id="{F943ECF0-9331-B9A7-5E76-6B86C4FB4693}"/>
              </a:ext>
            </a:extLst>
          </p:cNvPr>
          <p:cNvSpPr txBox="1"/>
          <p:nvPr/>
        </p:nvSpPr>
        <p:spPr>
          <a:xfrm>
            <a:off x="2830286" y="5344015"/>
            <a:ext cx="6863880" cy="738664"/>
          </a:xfrm>
          <a:prstGeom prst="rect">
            <a:avLst/>
          </a:prstGeom>
          <a:noFill/>
        </p:spPr>
        <p:txBody>
          <a:bodyPr wrap="square" rtlCol="0">
            <a:spAutoFit/>
          </a:bodyPr>
          <a:lstStyle/>
          <a:p>
            <a:pPr algn="ctr"/>
            <a:r>
              <a:rPr lang="en-US" sz="1400" i="1" dirty="0"/>
              <a:t>For more than 45 years, the National Association of Counsel for Children has strived to serve children and families by supporting a community of professionals </a:t>
            </a:r>
          </a:p>
          <a:p>
            <a:pPr algn="ctr"/>
            <a:r>
              <a:rPr lang="en-US" sz="1400" i="1" dirty="0"/>
              <a:t>dedicated to providing high-quality legal representation.</a:t>
            </a:r>
          </a:p>
        </p:txBody>
      </p:sp>
    </p:spTree>
    <p:extLst>
      <p:ext uri="{BB962C8B-B14F-4D97-AF65-F5344CB8AC3E}">
        <p14:creationId xmlns:p14="http://schemas.microsoft.com/office/powerpoint/2010/main" val="268868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3168-DD7B-AD4A-A7F5-A4F0832E9061}"/>
              </a:ext>
            </a:extLst>
          </p:cNvPr>
          <p:cNvSpPr>
            <a:spLocks noGrp="1"/>
          </p:cNvSpPr>
          <p:nvPr>
            <p:ph type="title"/>
          </p:nvPr>
        </p:nvSpPr>
        <p:spPr>
          <a:xfrm>
            <a:off x="2152651" y="556337"/>
            <a:ext cx="5098053" cy="1651404"/>
          </a:xfrm>
        </p:spPr>
        <p:txBody>
          <a:bodyPr vert="horz" lIns="91440" tIns="45720" rIns="91440" bIns="45720" rtlCol="0" anchor="ctr">
            <a:normAutofit/>
          </a:bodyPr>
          <a:lstStyle/>
          <a:p>
            <a:r>
              <a:rPr lang="en-US" sz="3500" b="1" dirty="0"/>
              <a:t>Promoting Excellence:</a:t>
            </a:r>
            <a:br>
              <a:rPr lang="en-US" sz="3500" b="1" dirty="0"/>
            </a:br>
            <a:r>
              <a:rPr lang="en-US" sz="3500" b="1" i="1" dirty="0"/>
              <a:t>Training and Certification</a:t>
            </a:r>
          </a:p>
        </p:txBody>
      </p:sp>
      <p:sp>
        <p:nvSpPr>
          <p:cNvPr id="8" name="Content Placeholder 7">
            <a:extLst>
              <a:ext uri="{FF2B5EF4-FFF2-40B4-BE49-F238E27FC236}">
                <a16:creationId xmlns:a16="http://schemas.microsoft.com/office/drawing/2014/main" id="{709530E4-DA65-2D43-BB4C-99D7286E2952}"/>
              </a:ext>
            </a:extLst>
          </p:cNvPr>
          <p:cNvSpPr>
            <a:spLocks noGrp="1"/>
          </p:cNvSpPr>
          <p:nvPr>
            <p:ph idx="1"/>
          </p:nvPr>
        </p:nvSpPr>
        <p:spPr>
          <a:xfrm>
            <a:off x="2152651" y="2401330"/>
            <a:ext cx="5098053" cy="3719384"/>
          </a:xfrm>
        </p:spPr>
        <p:txBody>
          <a:bodyPr vert="horz" lIns="91440" tIns="45720" rIns="91440" bIns="45720" rtlCol="0">
            <a:normAutofit/>
          </a:bodyPr>
          <a:lstStyle/>
          <a:p>
            <a:pPr marL="400050" lvl="1"/>
            <a:r>
              <a:rPr lang="en-US" sz="1800" dirty="0"/>
              <a:t>NACC publishes </a:t>
            </a:r>
            <a:r>
              <a:rPr lang="en-US" sz="1800" i="1" dirty="0">
                <a:hlinkClick r:id="rId2"/>
              </a:rPr>
              <a:t>Child Welfare Law and Practice</a:t>
            </a:r>
            <a:r>
              <a:rPr lang="en-US" sz="1800" i="1" dirty="0"/>
              <a:t>, </a:t>
            </a:r>
            <a:r>
              <a:rPr lang="en-US" sz="1800" dirty="0"/>
              <a:t>known as “The Red Book,” new 4</a:t>
            </a:r>
            <a:r>
              <a:rPr lang="en-US" sz="1800" baseline="30000" dirty="0"/>
              <a:t>th</a:t>
            </a:r>
            <a:r>
              <a:rPr lang="en-US" sz="1800" dirty="0"/>
              <a:t> Edition</a:t>
            </a:r>
          </a:p>
          <a:p>
            <a:pPr marL="400050" lvl="1"/>
            <a:endParaRPr lang="en-US" sz="1800" dirty="0"/>
          </a:p>
          <a:p>
            <a:pPr marL="400050" lvl="1"/>
            <a:r>
              <a:rPr lang="en-US" sz="1800" dirty="0"/>
              <a:t>NACC provides attorney trainings, including our 7-week online </a:t>
            </a:r>
            <a:r>
              <a:rPr lang="en-US" sz="1800" dirty="0">
                <a:hlinkClick r:id="rId3"/>
              </a:rPr>
              <a:t>Red Book Training Course</a:t>
            </a:r>
            <a:endParaRPr lang="en-US" sz="1800" dirty="0"/>
          </a:p>
          <a:p>
            <a:pPr marL="400050" lvl="1"/>
            <a:endParaRPr lang="en-US" sz="1800" dirty="0"/>
          </a:p>
          <a:p>
            <a:pPr marL="400050" lvl="1"/>
            <a:r>
              <a:rPr lang="en-US" sz="1800" dirty="0"/>
              <a:t>NACC houses </a:t>
            </a:r>
            <a:r>
              <a:rPr lang="en-US" sz="1800" dirty="0">
                <a:hlinkClick r:id="rId4"/>
              </a:rPr>
              <a:t>QIC-Child Rep </a:t>
            </a:r>
            <a:r>
              <a:rPr lang="en-US" sz="1800" dirty="0"/>
              <a:t>Training and Policy Materials</a:t>
            </a:r>
          </a:p>
          <a:p>
            <a:pPr marL="171450" lvl="1" indent="0">
              <a:buNone/>
            </a:pPr>
            <a:endParaRPr lang="en-US" sz="1800" dirty="0"/>
          </a:p>
          <a:p>
            <a:pPr marL="400050" lvl="1"/>
            <a:r>
              <a:rPr lang="en-US" sz="1800" dirty="0"/>
              <a:t>NACC is accredited by the American Bar Association to certify attorneys and judges as </a:t>
            </a:r>
            <a:r>
              <a:rPr lang="en-US" sz="1800" dirty="0">
                <a:hlinkClick r:id="rId5"/>
              </a:rPr>
              <a:t>Child Welfare Law Specialists</a:t>
            </a:r>
            <a:endParaRPr lang="en-US" sz="1800" dirty="0"/>
          </a:p>
          <a:p>
            <a:pPr marL="9525" lvl="1"/>
            <a:endParaRPr lang="en-US" sz="1700" dirty="0"/>
          </a:p>
        </p:txBody>
      </p:sp>
      <p:pic>
        <p:nvPicPr>
          <p:cNvPr id="7" name="Picture 2">
            <a:extLst>
              <a:ext uri="{FF2B5EF4-FFF2-40B4-BE49-F238E27FC236}">
                <a16:creationId xmlns:a16="http://schemas.microsoft.com/office/drawing/2014/main" id="{6022DFA0-7AE0-2A49-A6F8-B5BD365049F8}"/>
              </a:ext>
            </a:extLst>
          </p:cNvPr>
          <p:cNvPicPr>
            <a:picLocks noChangeAspect="1" noChangeArrowheads="1"/>
          </p:cNvPicPr>
          <p:nvPr/>
        </p:nvPicPr>
        <p:blipFill>
          <a:blip r:embed="rId6"/>
          <a:srcRect t="8123" b="8123"/>
          <a:stretch/>
        </p:blipFill>
        <p:spPr bwMode="auto">
          <a:xfrm>
            <a:off x="7682913" y="204358"/>
            <a:ext cx="2675224" cy="3149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6E65D60-7B98-0541-B99C-D1E856F3C09B}"/>
              </a:ext>
            </a:extLst>
          </p:cNvPr>
          <p:cNvPicPr>
            <a:picLocks noChangeAspect="1" noChangeArrowheads="1"/>
          </p:cNvPicPr>
          <p:nvPr/>
        </p:nvPicPr>
        <p:blipFill rotWithShape="1">
          <a:blip r:embed="rId7"/>
          <a:srcRect l="15886" r="18358" b="-4"/>
          <a:stretch/>
        </p:blipFill>
        <p:spPr bwMode="auto">
          <a:xfrm>
            <a:off x="7832467" y="3504492"/>
            <a:ext cx="2376116" cy="281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17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1F38E-1E69-232E-8EB9-19BC7ABC7FF6}"/>
              </a:ext>
            </a:extLst>
          </p:cNvPr>
          <p:cNvPicPr>
            <a:picLocks noChangeAspect="1"/>
          </p:cNvPicPr>
          <p:nvPr/>
        </p:nvPicPr>
        <p:blipFill>
          <a:blip r:embed="rId2"/>
          <a:stretch>
            <a:fillRect/>
          </a:stretch>
        </p:blipFill>
        <p:spPr>
          <a:xfrm>
            <a:off x="836612" y="465438"/>
            <a:ext cx="3810000" cy="3810000"/>
          </a:xfrm>
          <a:prstGeom prst="rect">
            <a:avLst/>
          </a:prstGeom>
        </p:spPr>
      </p:pic>
      <p:sp>
        <p:nvSpPr>
          <p:cNvPr id="3" name="Content Placeholder 2">
            <a:extLst>
              <a:ext uri="{FF2B5EF4-FFF2-40B4-BE49-F238E27FC236}">
                <a16:creationId xmlns:a16="http://schemas.microsoft.com/office/drawing/2014/main" id="{2635E74E-6355-D769-89AB-138B7E985C2D}"/>
              </a:ext>
            </a:extLst>
          </p:cNvPr>
          <p:cNvSpPr>
            <a:spLocks noGrp="1"/>
          </p:cNvSpPr>
          <p:nvPr>
            <p:ph idx="1"/>
          </p:nvPr>
        </p:nvSpPr>
        <p:spPr>
          <a:xfrm>
            <a:off x="5183188" y="387179"/>
            <a:ext cx="6172200" cy="5906530"/>
          </a:xfrm>
        </p:spPr>
        <p:txBody>
          <a:bodyPr>
            <a:normAutofit fontScale="92500" lnSpcReduction="10000"/>
          </a:bodyPr>
          <a:lstStyle/>
          <a:p>
            <a:pPr marL="0" indent="0">
              <a:lnSpc>
                <a:spcPct val="120000"/>
              </a:lnSpc>
              <a:spcBef>
                <a:spcPts val="0"/>
              </a:spcBef>
              <a:buNone/>
            </a:pPr>
            <a:r>
              <a:rPr lang="en-US" dirty="0">
                <a:latin typeface="Arial Narrow" panose="020B0606020202030204" pitchFamily="34" charset="0"/>
              </a:rPr>
              <a:t>Child Welfare Law Specialist certification signifies an attorney’s specialized knowledge, skill, and verified expertise.</a:t>
            </a:r>
          </a:p>
          <a:p>
            <a:pPr marL="0" indent="0">
              <a:lnSpc>
                <a:spcPct val="120000"/>
              </a:lnSpc>
              <a:spcBef>
                <a:spcPts val="0"/>
              </a:spcBef>
              <a:buNone/>
            </a:pPr>
            <a:endParaRPr lang="en-US" dirty="0">
              <a:latin typeface="Arial Narrow" panose="020B0606020202030204" pitchFamily="34" charset="0"/>
            </a:endParaRPr>
          </a:p>
          <a:p>
            <a:pPr marL="0" indent="0">
              <a:lnSpc>
                <a:spcPct val="120000"/>
              </a:lnSpc>
              <a:spcBef>
                <a:spcPts val="0"/>
              </a:spcBef>
              <a:buNone/>
            </a:pPr>
            <a:r>
              <a:rPr lang="en-US" dirty="0">
                <a:latin typeface="Arial Narrow" panose="020B0606020202030204" pitchFamily="34" charset="0"/>
              </a:rPr>
              <a:t>NACC only grants the CWLS credential to attorneys who successfully complete a rigorous application and examination process. This professional achievement is the highest testament to an attorney’s dedication and demonstrated excellence in child welfare law.</a:t>
            </a:r>
          </a:p>
        </p:txBody>
      </p:sp>
      <p:sp>
        <p:nvSpPr>
          <p:cNvPr id="4" name="Text Placeholder 3">
            <a:extLst>
              <a:ext uri="{FF2B5EF4-FFF2-40B4-BE49-F238E27FC236}">
                <a16:creationId xmlns:a16="http://schemas.microsoft.com/office/drawing/2014/main" id="{2B5A0B0A-0BAF-A9E7-F84F-C0E4E82B1A56}"/>
              </a:ext>
            </a:extLst>
          </p:cNvPr>
          <p:cNvSpPr>
            <a:spLocks noGrp="1"/>
          </p:cNvSpPr>
          <p:nvPr>
            <p:ph type="body" sz="half" idx="2"/>
          </p:nvPr>
        </p:nvSpPr>
        <p:spPr>
          <a:xfrm>
            <a:off x="839788" y="4572000"/>
            <a:ext cx="3932237" cy="1820562"/>
          </a:xfrm>
        </p:spPr>
        <p:txBody>
          <a:bodyPr>
            <a:normAutofit/>
          </a:bodyPr>
          <a:lstStyle/>
          <a:p>
            <a:r>
              <a:rPr lang="en-US" sz="3600" b="1" dirty="0">
                <a:solidFill>
                  <a:schemeClr val="accent2"/>
                </a:solidFill>
                <a:latin typeface="Arial Narrow" panose="020B0606020202030204" pitchFamily="34" charset="0"/>
              </a:rPr>
              <a:t>Child Welfare Law Specialist (CWLS) Certification</a:t>
            </a:r>
          </a:p>
        </p:txBody>
      </p:sp>
    </p:spTree>
    <p:extLst>
      <p:ext uri="{BB962C8B-B14F-4D97-AF65-F5344CB8AC3E}">
        <p14:creationId xmlns:p14="http://schemas.microsoft.com/office/powerpoint/2010/main" val="3748687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1F38E-1E69-232E-8EB9-19BC7ABC7FF6}"/>
              </a:ext>
            </a:extLst>
          </p:cNvPr>
          <p:cNvPicPr>
            <a:picLocks noChangeAspect="1"/>
          </p:cNvPicPr>
          <p:nvPr/>
        </p:nvPicPr>
        <p:blipFill>
          <a:blip r:embed="rId2"/>
          <a:stretch>
            <a:fillRect/>
          </a:stretch>
        </p:blipFill>
        <p:spPr>
          <a:xfrm>
            <a:off x="836612" y="465438"/>
            <a:ext cx="3810000" cy="3810000"/>
          </a:xfrm>
          <a:prstGeom prst="rect">
            <a:avLst/>
          </a:prstGeom>
        </p:spPr>
      </p:pic>
      <p:sp>
        <p:nvSpPr>
          <p:cNvPr id="3" name="Content Placeholder 2">
            <a:extLst>
              <a:ext uri="{FF2B5EF4-FFF2-40B4-BE49-F238E27FC236}">
                <a16:creationId xmlns:a16="http://schemas.microsoft.com/office/drawing/2014/main" id="{2635E74E-6355-D769-89AB-138B7E985C2D}"/>
              </a:ext>
            </a:extLst>
          </p:cNvPr>
          <p:cNvSpPr>
            <a:spLocks noGrp="1"/>
          </p:cNvSpPr>
          <p:nvPr>
            <p:ph idx="1"/>
          </p:nvPr>
        </p:nvSpPr>
        <p:spPr>
          <a:xfrm>
            <a:off x="5183188" y="387179"/>
            <a:ext cx="6172200" cy="5906530"/>
          </a:xfrm>
        </p:spPr>
        <p:txBody>
          <a:bodyPr>
            <a:normAutofit fontScale="85000" lnSpcReduction="10000"/>
          </a:bodyPr>
          <a:lstStyle/>
          <a:p>
            <a:pPr marL="0" indent="0">
              <a:lnSpc>
                <a:spcPct val="120000"/>
              </a:lnSpc>
              <a:spcBef>
                <a:spcPts val="0"/>
              </a:spcBef>
              <a:buNone/>
            </a:pPr>
            <a:r>
              <a:rPr lang="en-US" dirty="0">
                <a:latin typeface="Arial Narrow" panose="020B0606020202030204" pitchFamily="34" charset="0"/>
              </a:rPr>
              <a:t>For the purpose of CWLS certification, the American Bar Association defines child welfare law as </a:t>
            </a:r>
            <a:r>
              <a:rPr lang="en-US" b="1" dirty="0">
                <a:solidFill>
                  <a:schemeClr val="accent1"/>
                </a:solidFill>
                <a:latin typeface="Arial Narrow" panose="020B0606020202030204" pitchFamily="34" charset="0"/>
              </a:rPr>
              <a:t>“the practice of law representing children, parents or the government in all child protection proceedings including emergency, temporary custody, adjudication, disposition, foster care, permanency planning, termination, guardianship, and adoption. Child Welfare Law does not include representation in private custody and adoption disputes where the state is not a party.”</a:t>
            </a:r>
          </a:p>
        </p:txBody>
      </p:sp>
      <p:sp>
        <p:nvSpPr>
          <p:cNvPr id="4" name="Text Placeholder 3">
            <a:extLst>
              <a:ext uri="{FF2B5EF4-FFF2-40B4-BE49-F238E27FC236}">
                <a16:creationId xmlns:a16="http://schemas.microsoft.com/office/drawing/2014/main" id="{2B5A0B0A-0BAF-A9E7-F84F-C0E4E82B1A56}"/>
              </a:ext>
            </a:extLst>
          </p:cNvPr>
          <p:cNvSpPr>
            <a:spLocks noGrp="1"/>
          </p:cNvSpPr>
          <p:nvPr>
            <p:ph type="body" sz="half" idx="2"/>
          </p:nvPr>
        </p:nvSpPr>
        <p:spPr>
          <a:xfrm>
            <a:off x="839788" y="4572000"/>
            <a:ext cx="3932237" cy="1820562"/>
          </a:xfrm>
        </p:spPr>
        <p:txBody>
          <a:bodyPr>
            <a:normAutofit/>
          </a:bodyPr>
          <a:lstStyle/>
          <a:p>
            <a:r>
              <a:rPr lang="en-US" sz="3600" b="1" dirty="0">
                <a:solidFill>
                  <a:schemeClr val="accent2"/>
                </a:solidFill>
                <a:latin typeface="Arial Narrow" panose="020B0606020202030204" pitchFamily="34" charset="0"/>
              </a:rPr>
              <a:t>Child Welfare Law Specialist (CWLS) Certification</a:t>
            </a:r>
          </a:p>
        </p:txBody>
      </p:sp>
    </p:spTree>
    <p:extLst>
      <p:ext uri="{BB962C8B-B14F-4D97-AF65-F5344CB8AC3E}">
        <p14:creationId xmlns:p14="http://schemas.microsoft.com/office/powerpoint/2010/main" val="1509690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1F38E-1E69-232E-8EB9-19BC7ABC7FF6}"/>
              </a:ext>
            </a:extLst>
          </p:cNvPr>
          <p:cNvPicPr>
            <a:picLocks noChangeAspect="1"/>
          </p:cNvPicPr>
          <p:nvPr/>
        </p:nvPicPr>
        <p:blipFill>
          <a:blip r:embed="rId2"/>
          <a:stretch>
            <a:fillRect/>
          </a:stretch>
        </p:blipFill>
        <p:spPr>
          <a:xfrm>
            <a:off x="836612" y="465438"/>
            <a:ext cx="3810000" cy="3810000"/>
          </a:xfrm>
          <a:prstGeom prst="rect">
            <a:avLst/>
          </a:prstGeom>
        </p:spPr>
      </p:pic>
      <p:sp>
        <p:nvSpPr>
          <p:cNvPr id="3" name="Content Placeholder 2">
            <a:extLst>
              <a:ext uri="{FF2B5EF4-FFF2-40B4-BE49-F238E27FC236}">
                <a16:creationId xmlns:a16="http://schemas.microsoft.com/office/drawing/2014/main" id="{2635E74E-6355-D769-89AB-138B7E985C2D}"/>
              </a:ext>
            </a:extLst>
          </p:cNvPr>
          <p:cNvSpPr>
            <a:spLocks noGrp="1"/>
          </p:cNvSpPr>
          <p:nvPr>
            <p:ph idx="1"/>
          </p:nvPr>
        </p:nvSpPr>
        <p:spPr>
          <a:xfrm>
            <a:off x="5183188" y="799069"/>
            <a:ext cx="6172200" cy="5494639"/>
          </a:xfrm>
        </p:spPr>
        <p:txBody>
          <a:bodyPr>
            <a:normAutofit/>
          </a:bodyPr>
          <a:lstStyle/>
          <a:p>
            <a:pPr marL="0" indent="0">
              <a:lnSpc>
                <a:spcPct val="100000"/>
              </a:lnSpc>
              <a:spcBef>
                <a:spcPts val="0"/>
              </a:spcBef>
              <a:buNone/>
            </a:pPr>
            <a:r>
              <a:rPr lang="en-US" dirty="0">
                <a:latin typeface="Arial Narrow" panose="020B0606020202030204" pitchFamily="34" charset="0"/>
              </a:rPr>
              <a:t>The Children’s Bureau strongly encourages all attorneys and judges practicing child welfare law to obtain CWLS certification.</a:t>
            </a:r>
          </a:p>
          <a:p>
            <a:pPr marL="0" indent="0">
              <a:lnSpc>
                <a:spcPct val="100000"/>
              </a:lnSpc>
              <a:spcBef>
                <a:spcPts val="0"/>
              </a:spcBef>
              <a:buNone/>
            </a:pPr>
            <a:endParaRPr lang="en-US"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The Children’s Bureau, in its 2017 Informational Memorandum on the importance of high-quality legal representation for all parties in child welfare cases.</a:t>
            </a:r>
            <a:endParaRPr lang="en-US" b="1" dirty="0">
              <a:solidFill>
                <a:schemeClr val="accent1"/>
              </a:solidFill>
              <a:latin typeface="Arial Narrow" panose="020B0606020202030204" pitchFamily="34" charset="0"/>
            </a:endParaRPr>
          </a:p>
        </p:txBody>
      </p:sp>
      <p:sp>
        <p:nvSpPr>
          <p:cNvPr id="4" name="Text Placeholder 3">
            <a:extLst>
              <a:ext uri="{FF2B5EF4-FFF2-40B4-BE49-F238E27FC236}">
                <a16:creationId xmlns:a16="http://schemas.microsoft.com/office/drawing/2014/main" id="{2B5A0B0A-0BAF-A9E7-F84F-C0E4E82B1A56}"/>
              </a:ext>
            </a:extLst>
          </p:cNvPr>
          <p:cNvSpPr>
            <a:spLocks noGrp="1"/>
          </p:cNvSpPr>
          <p:nvPr>
            <p:ph type="body" sz="half" idx="2"/>
          </p:nvPr>
        </p:nvSpPr>
        <p:spPr>
          <a:xfrm>
            <a:off x="839788" y="4572000"/>
            <a:ext cx="3932237" cy="1820562"/>
          </a:xfrm>
        </p:spPr>
        <p:txBody>
          <a:bodyPr>
            <a:normAutofit/>
          </a:bodyPr>
          <a:lstStyle/>
          <a:p>
            <a:r>
              <a:rPr lang="en-US" sz="3600" b="1" dirty="0">
                <a:solidFill>
                  <a:schemeClr val="accent2"/>
                </a:solidFill>
                <a:latin typeface="Arial Narrow" panose="020B0606020202030204" pitchFamily="34" charset="0"/>
              </a:rPr>
              <a:t>Child Welfare Law Specialist (CWLS) Certification</a:t>
            </a:r>
          </a:p>
        </p:txBody>
      </p:sp>
    </p:spTree>
    <p:extLst>
      <p:ext uri="{BB962C8B-B14F-4D97-AF65-F5344CB8AC3E}">
        <p14:creationId xmlns:p14="http://schemas.microsoft.com/office/powerpoint/2010/main" val="101786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1F38E-1E69-232E-8EB9-19BC7ABC7FF6}"/>
              </a:ext>
            </a:extLst>
          </p:cNvPr>
          <p:cNvPicPr>
            <a:picLocks noChangeAspect="1"/>
          </p:cNvPicPr>
          <p:nvPr/>
        </p:nvPicPr>
        <p:blipFill>
          <a:blip r:embed="rId2"/>
          <a:stretch>
            <a:fillRect/>
          </a:stretch>
        </p:blipFill>
        <p:spPr>
          <a:xfrm>
            <a:off x="836612" y="465438"/>
            <a:ext cx="3810000" cy="3810000"/>
          </a:xfrm>
          <a:prstGeom prst="rect">
            <a:avLst/>
          </a:prstGeom>
        </p:spPr>
      </p:pic>
      <p:sp>
        <p:nvSpPr>
          <p:cNvPr id="3" name="Content Placeholder 2">
            <a:extLst>
              <a:ext uri="{FF2B5EF4-FFF2-40B4-BE49-F238E27FC236}">
                <a16:creationId xmlns:a16="http://schemas.microsoft.com/office/drawing/2014/main" id="{2635E74E-6355-D769-89AB-138B7E985C2D}"/>
              </a:ext>
            </a:extLst>
          </p:cNvPr>
          <p:cNvSpPr>
            <a:spLocks noGrp="1"/>
          </p:cNvSpPr>
          <p:nvPr>
            <p:ph idx="1"/>
          </p:nvPr>
        </p:nvSpPr>
        <p:spPr>
          <a:xfrm>
            <a:off x="5183188" y="650789"/>
            <a:ext cx="6172200" cy="5923006"/>
          </a:xfrm>
        </p:spPr>
        <p:txBody>
          <a:bodyPr>
            <a:normAutofit fontScale="62500" lnSpcReduction="20000"/>
          </a:bodyPr>
          <a:lstStyle/>
          <a:p>
            <a:pPr marL="0" indent="0">
              <a:lnSpc>
                <a:spcPct val="100000"/>
              </a:lnSpc>
              <a:spcBef>
                <a:spcPts val="0"/>
              </a:spcBef>
              <a:buNone/>
            </a:pPr>
            <a:r>
              <a:rPr lang="en-US" b="1" u="sng" dirty="0">
                <a:solidFill>
                  <a:schemeClr val="accent1"/>
                </a:solidFill>
                <a:latin typeface="Arial Narrow" panose="020B0606020202030204" pitchFamily="34" charset="0"/>
              </a:rPr>
              <a:t>Application Process</a:t>
            </a:r>
          </a:p>
          <a:p>
            <a:pPr>
              <a:lnSpc>
                <a:spcPct val="100000"/>
              </a:lnSpc>
              <a:spcBef>
                <a:spcPts val="0"/>
              </a:spcBef>
            </a:pPr>
            <a:r>
              <a:rPr lang="en-US" dirty="0">
                <a:latin typeface="Arial Narrow" panose="020B0606020202030204" pitchFamily="34" charset="0"/>
              </a:rPr>
              <a:t>Check Eligibility and Application Requirements</a:t>
            </a:r>
          </a:p>
          <a:p>
            <a:pPr>
              <a:lnSpc>
                <a:spcPct val="100000"/>
              </a:lnSpc>
              <a:spcBef>
                <a:spcPts val="0"/>
              </a:spcBef>
            </a:pPr>
            <a:r>
              <a:rPr lang="en-US" dirty="0">
                <a:latin typeface="Arial Narrow" panose="020B0606020202030204" pitchFamily="34" charset="0"/>
              </a:rPr>
              <a:t>Review Certification Standards</a:t>
            </a:r>
          </a:p>
          <a:p>
            <a:pPr>
              <a:lnSpc>
                <a:spcPct val="100000"/>
              </a:lnSpc>
              <a:spcBef>
                <a:spcPts val="0"/>
              </a:spcBef>
            </a:pPr>
            <a:r>
              <a:rPr lang="en-US" dirty="0">
                <a:latin typeface="Arial Narrow" panose="020B0606020202030204" pitchFamily="34" charset="0"/>
              </a:rPr>
              <a:t>Submit Your Application Online</a:t>
            </a:r>
          </a:p>
          <a:p>
            <a:pPr>
              <a:lnSpc>
                <a:spcPct val="100000"/>
              </a:lnSpc>
              <a:spcBef>
                <a:spcPts val="0"/>
              </a:spcBef>
            </a:pPr>
            <a:r>
              <a:rPr lang="en-US" dirty="0">
                <a:latin typeface="Arial Narrow" panose="020B0606020202030204" pitchFamily="34" charset="0"/>
              </a:rPr>
              <a:t>Prepare for the Exam</a:t>
            </a:r>
          </a:p>
          <a:p>
            <a:pPr>
              <a:lnSpc>
                <a:spcPct val="100000"/>
              </a:lnSpc>
              <a:spcBef>
                <a:spcPts val="0"/>
              </a:spcBef>
            </a:pPr>
            <a:r>
              <a:rPr lang="en-US" dirty="0">
                <a:latin typeface="Arial Narrow" panose="020B0606020202030204" pitchFamily="34" charset="0"/>
              </a:rPr>
              <a:t>Take the Exam</a:t>
            </a:r>
          </a:p>
          <a:p>
            <a:pPr marL="0" indent="0">
              <a:lnSpc>
                <a:spcPct val="100000"/>
              </a:lnSpc>
              <a:spcBef>
                <a:spcPts val="0"/>
              </a:spcBef>
              <a:buNone/>
            </a:pPr>
            <a:endParaRPr lang="en-US" dirty="0">
              <a:latin typeface="Arial Narrow" panose="020B0606020202030204" pitchFamily="34" charset="0"/>
            </a:endParaRPr>
          </a:p>
          <a:p>
            <a:pPr marL="0" indent="0">
              <a:lnSpc>
                <a:spcPct val="100000"/>
              </a:lnSpc>
              <a:spcBef>
                <a:spcPts val="0"/>
              </a:spcBef>
              <a:buNone/>
            </a:pPr>
            <a:r>
              <a:rPr lang="en-US" b="1" u="sng" dirty="0">
                <a:solidFill>
                  <a:schemeClr val="accent1"/>
                </a:solidFill>
                <a:latin typeface="Arial Narrow" panose="020B0606020202030204" pitchFamily="34" charset="0"/>
              </a:rPr>
              <a:t>Eligibility and Application Requirements (GA)</a:t>
            </a:r>
          </a:p>
          <a:p>
            <a:pPr>
              <a:lnSpc>
                <a:spcPct val="100000"/>
              </a:lnSpc>
              <a:spcBef>
                <a:spcPts val="0"/>
              </a:spcBef>
            </a:pPr>
            <a:r>
              <a:rPr lang="en-US" dirty="0">
                <a:latin typeface="Arial Narrow" panose="020B0606020202030204" pitchFamily="34" charset="0"/>
              </a:rPr>
              <a:t>3 or more years practicing law</a:t>
            </a:r>
          </a:p>
          <a:p>
            <a:pPr>
              <a:lnSpc>
                <a:spcPct val="100000"/>
              </a:lnSpc>
              <a:spcBef>
                <a:spcPts val="0"/>
              </a:spcBef>
            </a:pPr>
            <a:r>
              <a:rPr lang="en-US" dirty="0">
                <a:latin typeface="Arial Narrow" panose="020B0606020202030204" pitchFamily="34" charset="0"/>
              </a:rPr>
              <a:t>30% or more of the last three years involved in the field of child welfare law (30% of last 5 years in SC)</a:t>
            </a:r>
          </a:p>
          <a:p>
            <a:pPr>
              <a:lnSpc>
                <a:spcPct val="100000"/>
              </a:lnSpc>
              <a:spcBef>
                <a:spcPts val="0"/>
              </a:spcBef>
            </a:pPr>
            <a:r>
              <a:rPr lang="en-US" dirty="0">
                <a:latin typeface="Arial Narrow" panose="020B0606020202030204" pitchFamily="34" charset="0"/>
              </a:rPr>
              <a:t>A resume/CV detailing your involvement in the field</a:t>
            </a:r>
          </a:p>
          <a:p>
            <a:pPr>
              <a:lnSpc>
                <a:spcPct val="100000"/>
              </a:lnSpc>
              <a:spcBef>
                <a:spcPts val="0"/>
              </a:spcBef>
            </a:pPr>
            <a:r>
              <a:rPr lang="en-US" dirty="0">
                <a:latin typeface="Arial Narrow" panose="020B0606020202030204" pitchFamily="34" charset="0"/>
              </a:rPr>
              <a:t>36 hours of continuing legal education within the last three years in courses relevant to child welfare law (45 hours in CA; 36 hours of state-approved CLE in OH and SC)</a:t>
            </a:r>
          </a:p>
          <a:p>
            <a:pPr>
              <a:lnSpc>
                <a:spcPct val="100000"/>
              </a:lnSpc>
              <a:spcBef>
                <a:spcPts val="0"/>
              </a:spcBef>
            </a:pPr>
            <a:r>
              <a:rPr lang="en-US" dirty="0">
                <a:latin typeface="Arial Narrow" panose="020B0606020202030204" pitchFamily="34" charset="0"/>
              </a:rPr>
              <a:t>A writing sample drafted within the last three years that demonstrates legal analysis in the field</a:t>
            </a:r>
          </a:p>
          <a:p>
            <a:pPr>
              <a:lnSpc>
                <a:spcPct val="100000"/>
              </a:lnSpc>
              <a:spcBef>
                <a:spcPts val="0"/>
              </a:spcBef>
            </a:pPr>
            <a:r>
              <a:rPr lang="en-US" dirty="0">
                <a:latin typeface="Arial Narrow" panose="020B0606020202030204" pitchFamily="34" charset="0"/>
              </a:rPr>
              <a:t>Your public and private disciplinary history </a:t>
            </a:r>
          </a:p>
          <a:p>
            <a:pPr>
              <a:lnSpc>
                <a:spcPct val="100000"/>
              </a:lnSpc>
              <a:spcBef>
                <a:spcPts val="0"/>
              </a:spcBef>
            </a:pPr>
            <a:r>
              <a:rPr lang="en-US" dirty="0">
                <a:latin typeface="Arial Narrow" panose="020B0606020202030204" pitchFamily="34" charset="0"/>
              </a:rPr>
              <a:t>Peer review responses</a:t>
            </a:r>
          </a:p>
          <a:p>
            <a:pPr marL="0" indent="0">
              <a:lnSpc>
                <a:spcPct val="100000"/>
              </a:lnSpc>
              <a:spcBef>
                <a:spcPts val="0"/>
              </a:spcBef>
              <a:buNone/>
            </a:pPr>
            <a:endParaRPr lang="en-US" b="1" u="sng" dirty="0">
              <a:solidFill>
                <a:schemeClr val="accent1"/>
              </a:solidFill>
              <a:latin typeface="Arial Narrow" panose="020B0606020202030204" pitchFamily="34" charset="0"/>
            </a:endParaRPr>
          </a:p>
          <a:p>
            <a:pPr marL="0" indent="0">
              <a:lnSpc>
                <a:spcPct val="100000"/>
              </a:lnSpc>
              <a:spcBef>
                <a:spcPts val="0"/>
              </a:spcBef>
              <a:buNone/>
            </a:pPr>
            <a:r>
              <a:rPr lang="en-US" b="1" u="sng" dirty="0">
                <a:solidFill>
                  <a:schemeClr val="accent1"/>
                </a:solidFill>
                <a:latin typeface="Arial Narrow" panose="020B0606020202030204" pitchFamily="34" charset="0"/>
              </a:rPr>
              <a:t>Application Fees</a:t>
            </a:r>
          </a:p>
          <a:p>
            <a:pPr marL="0" indent="0">
              <a:lnSpc>
                <a:spcPct val="100000"/>
              </a:lnSpc>
              <a:spcBef>
                <a:spcPts val="0"/>
              </a:spcBef>
              <a:buNone/>
            </a:pPr>
            <a:r>
              <a:rPr lang="en-US" dirty="0">
                <a:latin typeface="Arial Narrow" panose="020B0606020202030204" pitchFamily="34" charset="0"/>
              </a:rPr>
              <a:t>NACC Members	$375</a:t>
            </a:r>
          </a:p>
          <a:p>
            <a:pPr marL="0" indent="0">
              <a:lnSpc>
                <a:spcPct val="100000"/>
              </a:lnSpc>
              <a:spcBef>
                <a:spcPts val="0"/>
              </a:spcBef>
              <a:buNone/>
            </a:pPr>
            <a:r>
              <a:rPr lang="en-US" dirty="0">
                <a:latin typeface="Arial Narrow" panose="020B0606020202030204" pitchFamily="34" charset="0"/>
              </a:rPr>
              <a:t>Non-members	$500</a:t>
            </a:r>
          </a:p>
        </p:txBody>
      </p:sp>
      <p:sp>
        <p:nvSpPr>
          <p:cNvPr id="4" name="Text Placeholder 3">
            <a:extLst>
              <a:ext uri="{FF2B5EF4-FFF2-40B4-BE49-F238E27FC236}">
                <a16:creationId xmlns:a16="http://schemas.microsoft.com/office/drawing/2014/main" id="{2B5A0B0A-0BAF-A9E7-F84F-C0E4E82B1A56}"/>
              </a:ext>
            </a:extLst>
          </p:cNvPr>
          <p:cNvSpPr>
            <a:spLocks noGrp="1"/>
          </p:cNvSpPr>
          <p:nvPr>
            <p:ph type="body" sz="half" idx="2"/>
          </p:nvPr>
        </p:nvSpPr>
        <p:spPr>
          <a:xfrm>
            <a:off x="839788" y="4572000"/>
            <a:ext cx="3932237" cy="1820562"/>
          </a:xfrm>
        </p:spPr>
        <p:txBody>
          <a:bodyPr>
            <a:normAutofit/>
          </a:bodyPr>
          <a:lstStyle/>
          <a:p>
            <a:r>
              <a:rPr lang="en-US" sz="3600" b="1" dirty="0">
                <a:solidFill>
                  <a:schemeClr val="accent2"/>
                </a:solidFill>
                <a:latin typeface="Arial Narrow" panose="020B0606020202030204" pitchFamily="34" charset="0"/>
              </a:rPr>
              <a:t>Child Welfare Law Specialist (CWLS) Certification</a:t>
            </a:r>
          </a:p>
        </p:txBody>
      </p:sp>
    </p:spTree>
    <p:extLst>
      <p:ext uri="{BB962C8B-B14F-4D97-AF65-F5344CB8AC3E}">
        <p14:creationId xmlns:p14="http://schemas.microsoft.com/office/powerpoint/2010/main" val="385565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3168-DD7B-AD4A-A7F5-A4F0832E9061}"/>
              </a:ext>
            </a:extLst>
          </p:cNvPr>
          <p:cNvSpPr>
            <a:spLocks noGrp="1"/>
          </p:cNvSpPr>
          <p:nvPr>
            <p:ph type="title"/>
          </p:nvPr>
        </p:nvSpPr>
        <p:spPr>
          <a:xfrm>
            <a:off x="1990344" y="1161288"/>
            <a:ext cx="2702052" cy="4526280"/>
          </a:xfrm>
        </p:spPr>
        <p:txBody>
          <a:bodyPr vert="horz" lIns="91440" tIns="45720" rIns="91440" bIns="45720" rtlCol="0" anchor="ctr">
            <a:normAutofit/>
          </a:bodyPr>
          <a:lstStyle/>
          <a:p>
            <a:r>
              <a:rPr lang="en-US" sz="3500" b="1" dirty="0"/>
              <a:t>Building Community:</a:t>
            </a:r>
            <a:br>
              <a:rPr lang="en-US" sz="3500" b="1" dirty="0"/>
            </a:br>
            <a:r>
              <a:rPr lang="en-US" sz="3500" b="1" dirty="0"/>
              <a:t>Membership &amp; Conference</a:t>
            </a:r>
          </a:p>
        </p:txBody>
      </p:sp>
      <p:graphicFrame>
        <p:nvGraphicFramePr>
          <p:cNvPr id="40" name="Content Placeholder 7">
            <a:extLst>
              <a:ext uri="{FF2B5EF4-FFF2-40B4-BE49-F238E27FC236}">
                <a16:creationId xmlns:a16="http://schemas.microsoft.com/office/drawing/2014/main" id="{51418309-7541-DD33-559A-BC4A0E58606F}"/>
              </a:ext>
            </a:extLst>
          </p:cNvPr>
          <p:cNvGraphicFramePr>
            <a:graphicFrameLocks noGrp="1"/>
          </p:cNvGraphicFramePr>
          <p:nvPr>
            <p:ph idx="1"/>
          </p:nvPr>
        </p:nvGraphicFramePr>
        <p:xfrm>
          <a:off x="5501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603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A33B-1D5A-444B-A2DB-762F823F03D4}"/>
              </a:ext>
            </a:extLst>
          </p:cNvPr>
          <p:cNvSpPr>
            <a:spLocks noGrp="1"/>
          </p:cNvSpPr>
          <p:nvPr>
            <p:ph type="title"/>
          </p:nvPr>
        </p:nvSpPr>
        <p:spPr>
          <a:xfrm>
            <a:off x="4165601" y="891171"/>
            <a:ext cx="5726545" cy="466923"/>
          </a:xfrm>
        </p:spPr>
        <p:txBody>
          <a:bodyPr>
            <a:normAutofit fontScale="90000"/>
          </a:bodyPr>
          <a:lstStyle/>
          <a:p>
            <a:r>
              <a:rPr lang="en-US" b="1" dirty="0"/>
              <a:t>Member Resources </a:t>
            </a:r>
            <a:endParaRPr lang="en-US" b="1" dirty="0">
              <a:cs typeface="Calibri Light"/>
            </a:endParaRPr>
          </a:p>
        </p:txBody>
      </p:sp>
      <p:graphicFrame>
        <p:nvGraphicFramePr>
          <p:cNvPr id="7" name="Content Placeholder 2">
            <a:extLst>
              <a:ext uri="{FF2B5EF4-FFF2-40B4-BE49-F238E27FC236}">
                <a16:creationId xmlns:a16="http://schemas.microsoft.com/office/drawing/2014/main" id="{CFC51B18-645E-FCAB-6CC8-3D7A10085B66}"/>
              </a:ext>
            </a:extLst>
          </p:cNvPr>
          <p:cNvGraphicFramePr>
            <a:graphicFrameLocks noGrp="1"/>
          </p:cNvGraphicFramePr>
          <p:nvPr>
            <p:ph idx="1"/>
          </p:nvPr>
        </p:nvGraphicFramePr>
        <p:xfrm>
          <a:off x="4415972" y="1682622"/>
          <a:ext cx="5873750" cy="4902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852A4944-EC09-2A6F-FAC6-9BABA8B1ADE1}"/>
              </a:ext>
            </a:extLst>
          </p:cNvPr>
          <p:cNvPicPr>
            <a:picLocks noChangeAspect="1"/>
          </p:cNvPicPr>
          <p:nvPr/>
        </p:nvPicPr>
        <p:blipFill>
          <a:blip r:embed="rId7"/>
          <a:srcRect/>
          <a:stretch/>
        </p:blipFill>
        <p:spPr>
          <a:xfrm>
            <a:off x="1675557" y="283029"/>
            <a:ext cx="2365876" cy="1280727"/>
          </a:xfrm>
          <a:prstGeom prst="rect">
            <a:avLst/>
          </a:prstGeom>
        </p:spPr>
      </p:pic>
      <p:sp>
        <p:nvSpPr>
          <p:cNvPr id="9" name="Rectangle 8">
            <a:extLst>
              <a:ext uri="{FF2B5EF4-FFF2-40B4-BE49-F238E27FC236}">
                <a16:creationId xmlns:a16="http://schemas.microsoft.com/office/drawing/2014/main" id="{FFF46A33-8D83-081E-E818-32111C989710}"/>
              </a:ext>
            </a:extLst>
          </p:cNvPr>
          <p:cNvSpPr/>
          <p:nvPr/>
        </p:nvSpPr>
        <p:spPr>
          <a:xfrm>
            <a:off x="2054679" y="1970313"/>
            <a:ext cx="1480457" cy="1001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Individual Memberships</a:t>
            </a:r>
          </a:p>
        </p:txBody>
      </p:sp>
      <p:sp>
        <p:nvSpPr>
          <p:cNvPr id="10" name="Rectangle 9">
            <a:extLst>
              <a:ext uri="{FF2B5EF4-FFF2-40B4-BE49-F238E27FC236}">
                <a16:creationId xmlns:a16="http://schemas.microsoft.com/office/drawing/2014/main" id="{74594273-532E-0399-7548-F05B143F4EB9}"/>
              </a:ext>
            </a:extLst>
          </p:cNvPr>
          <p:cNvSpPr/>
          <p:nvPr/>
        </p:nvSpPr>
        <p:spPr>
          <a:xfrm>
            <a:off x="1978477" y="3345700"/>
            <a:ext cx="1632858" cy="1001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Organizational Memberships</a:t>
            </a:r>
          </a:p>
        </p:txBody>
      </p:sp>
      <p:sp>
        <p:nvSpPr>
          <p:cNvPr id="12" name="Rectangle 11">
            <a:extLst>
              <a:ext uri="{FF2B5EF4-FFF2-40B4-BE49-F238E27FC236}">
                <a16:creationId xmlns:a16="http://schemas.microsoft.com/office/drawing/2014/main" id="{64BD873A-F51E-AA0E-DA16-BB540E119226}"/>
              </a:ext>
            </a:extLst>
          </p:cNvPr>
          <p:cNvSpPr/>
          <p:nvPr/>
        </p:nvSpPr>
        <p:spPr>
          <a:xfrm>
            <a:off x="2007053" y="4721087"/>
            <a:ext cx="157570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Memberships</a:t>
            </a:r>
          </a:p>
        </p:txBody>
      </p:sp>
    </p:spTree>
    <p:extLst>
      <p:ext uri="{BB962C8B-B14F-4D97-AF65-F5344CB8AC3E}">
        <p14:creationId xmlns:p14="http://schemas.microsoft.com/office/powerpoint/2010/main" val="153398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80C-5D08-BDDA-8D22-BCD7C49AD280}"/>
              </a:ext>
            </a:extLst>
          </p:cNvPr>
          <p:cNvSpPr>
            <a:spLocks noGrp="1"/>
          </p:cNvSpPr>
          <p:nvPr>
            <p:ph type="title"/>
          </p:nvPr>
        </p:nvSpPr>
        <p:spPr>
          <a:xfrm>
            <a:off x="596348" y="365125"/>
            <a:ext cx="10996654" cy="1325563"/>
          </a:xfrm>
        </p:spPr>
        <p:txBody>
          <a:bodyPr/>
          <a:lstStyle/>
          <a:p>
            <a:r>
              <a:rPr lang="en-US" b="1" dirty="0">
                <a:latin typeface="Arial Narrow" panose="020B0606020202030204" pitchFamily="34" charset="0"/>
                <a:cs typeface="Arial" panose="020B0604020202020204" pitchFamily="34" charset="0"/>
              </a:rPr>
              <a:t>OFFICE OF THE CHILD ADVOCATE: An overview</a:t>
            </a:r>
          </a:p>
        </p:txBody>
      </p:sp>
      <p:sp>
        <p:nvSpPr>
          <p:cNvPr id="3" name="Content Placeholder 2">
            <a:extLst>
              <a:ext uri="{FF2B5EF4-FFF2-40B4-BE49-F238E27FC236}">
                <a16:creationId xmlns:a16="http://schemas.microsoft.com/office/drawing/2014/main" id="{B37BC575-08EE-A264-F376-E84D80888536}"/>
              </a:ext>
            </a:extLst>
          </p:cNvPr>
          <p:cNvSpPr>
            <a:spLocks noGrp="1"/>
          </p:cNvSpPr>
          <p:nvPr>
            <p:ph idx="1"/>
          </p:nvPr>
        </p:nvSpPr>
        <p:spPr/>
        <p:txBody>
          <a:bodyPr/>
          <a:lstStyle/>
          <a:p>
            <a:pPr marL="0" indent="0" algn="ctr">
              <a:buNone/>
            </a:pPr>
            <a:r>
              <a:rPr lang="en-US" sz="3200" dirty="0">
                <a:latin typeface="Arial Narrow" panose="020B0606020202030204" pitchFamily="34" charset="0"/>
              </a:rPr>
              <a:t>We have a whole article of the juvenile code!</a:t>
            </a:r>
          </a:p>
          <a:p>
            <a:pPr marL="0" indent="0">
              <a:buNone/>
            </a:pPr>
            <a:endParaRPr lang="en-US" sz="3200" dirty="0">
              <a:latin typeface="Arial Narrow" panose="020B0606020202030204" pitchFamily="34" charset="0"/>
            </a:endParaRPr>
          </a:p>
          <a:p>
            <a:pPr marL="0" indent="0">
              <a:buNone/>
            </a:pPr>
            <a:r>
              <a:rPr lang="en-US" sz="3200" dirty="0">
                <a:latin typeface="Arial Narrow" panose="020B0606020202030204" pitchFamily="34" charset="0"/>
              </a:rPr>
              <a:t>The Office of the Child Advocate exists to “provide independent oversight of </a:t>
            </a:r>
            <a:r>
              <a:rPr lang="en-US" sz="3200" b="1" dirty="0">
                <a:solidFill>
                  <a:schemeClr val="accent2"/>
                </a:solidFill>
                <a:latin typeface="Arial Narrow" panose="020B0606020202030204" pitchFamily="34" charset="0"/>
              </a:rPr>
              <a:t>persons, organization, and agencies responsible for providing services to or caring for children who are victims of child abuse and neglect </a:t>
            </a:r>
            <a:r>
              <a:rPr lang="en-US" sz="3200" dirty="0">
                <a:latin typeface="Arial Narrow" panose="020B0606020202030204" pitchFamily="34" charset="0"/>
              </a:rPr>
              <a:t>… The office of the child advocate will provide children with an avenue through which to seek relief </a:t>
            </a:r>
            <a:r>
              <a:rPr lang="en-US" sz="3200" b="1" dirty="0">
                <a:solidFill>
                  <a:schemeClr val="accent2"/>
                </a:solidFill>
                <a:latin typeface="Arial Narrow" panose="020B0606020202030204" pitchFamily="34" charset="0"/>
              </a:rPr>
              <a:t>when their rights are violated by state officials and agents </a:t>
            </a:r>
            <a:r>
              <a:rPr lang="en-US" sz="3200" dirty="0">
                <a:latin typeface="Arial Narrow" panose="020B0606020202030204" pitchFamily="34" charset="0"/>
              </a:rPr>
              <a:t>entrusted with their protection and care.” 15-11-740(b).</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4853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3168-DD7B-AD4A-A7F5-A4F0832E9061}"/>
              </a:ext>
            </a:extLst>
          </p:cNvPr>
          <p:cNvSpPr>
            <a:spLocks noGrp="1"/>
          </p:cNvSpPr>
          <p:nvPr>
            <p:ph type="title"/>
          </p:nvPr>
        </p:nvSpPr>
        <p:spPr>
          <a:xfrm>
            <a:off x="1128584" y="362465"/>
            <a:ext cx="5240501" cy="1276865"/>
          </a:xfrm>
        </p:spPr>
        <p:txBody>
          <a:bodyPr vert="horz" lIns="91440" tIns="45720" rIns="91440" bIns="45720" rtlCol="0" anchor="b">
            <a:normAutofit/>
          </a:bodyPr>
          <a:lstStyle/>
          <a:p>
            <a:r>
              <a:rPr lang="en-US" sz="3500" b="1" dirty="0"/>
              <a:t>Advancing Justice:</a:t>
            </a:r>
            <a:br>
              <a:rPr lang="en-US" sz="3500" b="1" dirty="0"/>
            </a:br>
            <a:r>
              <a:rPr lang="en-US" sz="3500" b="1" dirty="0"/>
              <a:t>Policy Advocacy</a:t>
            </a:r>
          </a:p>
        </p:txBody>
      </p:sp>
      <p:sp>
        <p:nvSpPr>
          <p:cNvPr id="7" name="Content Placeholder 7">
            <a:extLst>
              <a:ext uri="{FF2B5EF4-FFF2-40B4-BE49-F238E27FC236}">
                <a16:creationId xmlns:a16="http://schemas.microsoft.com/office/drawing/2014/main" id="{CCF1338D-3E1F-B645-B772-37B87E9843CC}"/>
              </a:ext>
            </a:extLst>
          </p:cNvPr>
          <p:cNvSpPr>
            <a:spLocks noGrp="1"/>
          </p:cNvSpPr>
          <p:nvPr>
            <p:ph idx="1"/>
          </p:nvPr>
        </p:nvSpPr>
        <p:spPr>
          <a:xfrm>
            <a:off x="733168" y="1828800"/>
            <a:ext cx="5832389" cy="4876800"/>
          </a:xfrm>
        </p:spPr>
        <p:txBody>
          <a:bodyPr vert="horz" lIns="91440" tIns="45720" rIns="91440" bIns="45720" rtlCol="0" anchor="t">
            <a:normAutofit fontScale="92500" lnSpcReduction="10000"/>
          </a:bodyPr>
          <a:lstStyle/>
          <a:p>
            <a:pPr marL="114300" lvl="1"/>
            <a:endParaRPr lang="en-US" sz="1400" dirty="0"/>
          </a:p>
          <a:p>
            <a:pPr lvl="1"/>
            <a:r>
              <a:rPr lang="en-US" sz="2300" dirty="0"/>
              <a:t>NACC Policy Agenda (update pending)</a:t>
            </a:r>
          </a:p>
          <a:p>
            <a:pPr marL="228600" lvl="1"/>
            <a:endParaRPr lang="en-US" sz="2300" dirty="0"/>
          </a:p>
          <a:p>
            <a:pPr lvl="1"/>
            <a:r>
              <a:rPr lang="en-US" sz="2300" dirty="0">
                <a:hlinkClick r:id="rId2"/>
              </a:rPr>
              <a:t>NACC Recommendations for Legal Representation of Children and Youth</a:t>
            </a:r>
            <a:endParaRPr lang="en-US" sz="2300" dirty="0"/>
          </a:p>
          <a:p>
            <a:pPr marL="114300" lvl="1"/>
            <a:endParaRPr lang="en-US" sz="2300" dirty="0"/>
          </a:p>
          <a:p>
            <a:pPr lvl="1"/>
            <a:r>
              <a:rPr lang="en-US" sz="2300" dirty="0">
                <a:hlinkClick r:id="rId3"/>
              </a:rPr>
              <a:t>Amicus Curiae program</a:t>
            </a:r>
            <a:endParaRPr lang="en-US" sz="2300" dirty="0"/>
          </a:p>
          <a:p>
            <a:pPr lvl="1"/>
            <a:endParaRPr lang="en-US" sz="2300" dirty="0"/>
          </a:p>
          <a:p>
            <a:pPr lvl="1"/>
            <a:r>
              <a:rPr lang="en-US" sz="2300" dirty="0">
                <a:hlinkClick r:id="rId4"/>
              </a:rPr>
              <a:t>Counsel for Kids Campaign</a:t>
            </a:r>
            <a:endParaRPr lang="en-US" sz="2300" dirty="0"/>
          </a:p>
          <a:p>
            <a:pPr marL="0" lvl="1" indent="0">
              <a:buNone/>
            </a:pPr>
            <a:endParaRPr lang="en-US" sz="2300" dirty="0"/>
          </a:p>
          <a:p>
            <a:pPr lvl="1"/>
            <a:r>
              <a:rPr lang="en-US" sz="2300" dirty="0"/>
              <a:t>Title IV-E Funding for Legal Representation</a:t>
            </a:r>
          </a:p>
          <a:p>
            <a:pPr lvl="1"/>
            <a:endParaRPr lang="en-US" sz="2300" dirty="0"/>
          </a:p>
          <a:p>
            <a:pPr lvl="1"/>
            <a:r>
              <a:rPr lang="en-US" sz="2300" dirty="0"/>
              <a:t>Family First and Prevention Services Act</a:t>
            </a:r>
          </a:p>
          <a:p>
            <a:pPr marL="457200" lvl="1"/>
            <a:endParaRPr lang="en-US" sz="2300" dirty="0"/>
          </a:p>
          <a:p>
            <a:pPr lvl="1"/>
            <a:r>
              <a:rPr lang="en-US" sz="2300" dirty="0"/>
              <a:t>Engaging Lived Experience Experts</a:t>
            </a:r>
          </a:p>
        </p:txBody>
      </p:sp>
      <p:pic>
        <p:nvPicPr>
          <p:cNvPr id="1026" name="Picture 2" descr="Counsel for Kids">
            <a:extLst>
              <a:ext uri="{FF2B5EF4-FFF2-40B4-BE49-F238E27FC236}">
                <a16:creationId xmlns:a16="http://schemas.microsoft.com/office/drawing/2014/main" id="{60E613F1-21ED-DEF1-5A1D-1C00F0BB440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30976" y="2393191"/>
            <a:ext cx="3127897" cy="21035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0E2D957-FB43-BA89-9E01-8408D0216EC7}"/>
              </a:ext>
            </a:extLst>
          </p:cNvPr>
          <p:cNvSpPr/>
          <p:nvPr/>
        </p:nvSpPr>
        <p:spPr>
          <a:xfrm>
            <a:off x="7968343" y="4811486"/>
            <a:ext cx="199052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CounselForKids.org</a:t>
            </a:r>
          </a:p>
        </p:txBody>
      </p:sp>
    </p:spTree>
    <p:extLst>
      <p:ext uri="{BB962C8B-B14F-4D97-AF65-F5344CB8AC3E}">
        <p14:creationId xmlns:p14="http://schemas.microsoft.com/office/powerpoint/2010/main" val="203094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963E-1C21-2C44-BF2F-EB7EFD287456}"/>
              </a:ext>
            </a:extLst>
          </p:cNvPr>
          <p:cNvSpPr>
            <a:spLocks noGrp="1"/>
          </p:cNvSpPr>
          <p:nvPr>
            <p:ph type="title"/>
          </p:nvPr>
        </p:nvSpPr>
        <p:spPr>
          <a:xfrm>
            <a:off x="2533714" y="2842324"/>
            <a:ext cx="7124573" cy="1422401"/>
          </a:xfrm>
        </p:spPr>
        <p:txBody>
          <a:bodyPr>
            <a:normAutofit fontScale="90000"/>
          </a:bodyPr>
          <a:lstStyle/>
          <a:p>
            <a:r>
              <a:rPr lang="en-US" dirty="0"/>
              <a:t>NACC’s Recommendations for Legal Representation of Children and Youth in Neglect and Abuse Proceedings</a:t>
            </a:r>
          </a:p>
        </p:txBody>
      </p:sp>
    </p:spTree>
    <p:extLst>
      <p:ext uri="{BB962C8B-B14F-4D97-AF65-F5344CB8AC3E}">
        <p14:creationId xmlns:p14="http://schemas.microsoft.com/office/powerpoint/2010/main" val="641693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ren Are Being Forced to Represent Themselves in Immigration Courts -  YouTube">
            <a:extLst>
              <a:ext uri="{FF2B5EF4-FFF2-40B4-BE49-F238E27FC236}">
                <a16:creationId xmlns:a16="http://schemas.microsoft.com/office/drawing/2014/main" id="{23493F2D-DAB0-F948-A8E6-993D22134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66" t="9091" r="33056"/>
          <a:stretch/>
        </p:blipFill>
        <p:spPr bwMode="auto">
          <a:xfrm>
            <a:off x="4166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011374-1626-7F45-832D-0704D51387C0}"/>
              </a:ext>
            </a:extLst>
          </p:cNvPr>
          <p:cNvSpPr>
            <a:spLocks noGrp="1"/>
          </p:cNvSpPr>
          <p:nvPr>
            <p:ph type="title"/>
          </p:nvPr>
        </p:nvSpPr>
        <p:spPr>
          <a:xfrm>
            <a:off x="1802320" y="1161288"/>
            <a:ext cx="2578608" cy="1124712"/>
          </a:xfrm>
        </p:spPr>
        <p:txBody>
          <a:bodyPr anchor="b">
            <a:normAutofit/>
          </a:bodyPr>
          <a:lstStyle/>
          <a:p>
            <a:r>
              <a:rPr lang="en-US" sz="2400">
                <a:latin typeface="Calibri"/>
                <a:cs typeface="Calibri"/>
              </a:rPr>
              <a:t>The Realities </a:t>
            </a:r>
            <a:endParaRPr lang="en-US" sz="2400" dirty="0"/>
          </a:p>
        </p:txBody>
      </p:sp>
      <p:graphicFrame>
        <p:nvGraphicFramePr>
          <p:cNvPr id="1028" name="Content Placeholder 2">
            <a:extLst>
              <a:ext uri="{FF2B5EF4-FFF2-40B4-BE49-F238E27FC236}">
                <a16:creationId xmlns:a16="http://schemas.microsoft.com/office/drawing/2014/main" id="{B737F639-06EE-5A64-220E-515F3C437249}"/>
              </a:ext>
            </a:extLst>
          </p:cNvPr>
          <p:cNvGraphicFramePr>
            <a:graphicFrameLocks noGrp="1"/>
          </p:cNvGraphicFramePr>
          <p:nvPr>
            <p:ph idx="1"/>
          </p:nvPr>
        </p:nvGraphicFramePr>
        <p:xfrm>
          <a:off x="1802320" y="2718054"/>
          <a:ext cx="4007930" cy="3207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11BA2AD0-3338-4D63-A8E2-16233ED9F201}"/>
              </a:ext>
            </a:extLst>
          </p:cNvPr>
          <p:cNvSpPr/>
          <p:nvPr/>
        </p:nvSpPr>
        <p:spPr>
          <a:xfrm>
            <a:off x="1845610" y="798659"/>
            <a:ext cx="569899" cy="115260"/>
          </a:xfrm>
          <a:prstGeom prst="rect">
            <a:avLst/>
          </a:prstGeom>
          <a:solidFill>
            <a:srgbClr val="52B9E9"/>
          </a:solidFill>
          <a:ln>
            <a:solidFill>
              <a:srgbClr val="52B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52B9E9"/>
              </a:solidFill>
              <a:latin typeface="Calibri" panose="020F0502020204030204"/>
              <a:cs typeface="Calibri"/>
            </a:endParaRPr>
          </a:p>
        </p:txBody>
      </p:sp>
    </p:spTree>
    <p:extLst>
      <p:ext uri="{BB962C8B-B14F-4D97-AF65-F5344CB8AC3E}">
        <p14:creationId xmlns:p14="http://schemas.microsoft.com/office/powerpoint/2010/main" val="1138987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C76C-D84C-4A89-AD07-65A079F422D3}"/>
              </a:ext>
            </a:extLst>
          </p:cNvPr>
          <p:cNvSpPr>
            <a:spLocks noGrp="1"/>
          </p:cNvSpPr>
          <p:nvPr>
            <p:ph type="title"/>
          </p:nvPr>
        </p:nvSpPr>
        <p:spPr/>
        <p:txBody>
          <a:bodyPr/>
          <a:lstStyle/>
          <a:p>
            <a:r>
              <a:rPr lang="en-US" sz="3600" dirty="0">
                <a:solidFill>
                  <a:schemeClr val="tx1"/>
                </a:solidFill>
                <a:latin typeface="Calibri"/>
                <a:cs typeface="Calibri"/>
              </a:rPr>
              <a:t>Youth Should Be Seen &amp; Heard</a:t>
            </a:r>
            <a:endParaRPr lang="en-US" sz="3600" b="0" dirty="0">
              <a:solidFill>
                <a:schemeClr val="tx1"/>
              </a:solidFill>
              <a:latin typeface="Calibri"/>
              <a:cs typeface="Calibri"/>
            </a:endParaRPr>
          </a:p>
          <a:p>
            <a:endParaRPr lang="en-US" dirty="0"/>
          </a:p>
        </p:txBody>
      </p:sp>
      <p:sp>
        <p:nvSpPr>
          <p:cNvPr id="3" name="Content Placeholder 2">
            <a:extLst>
              <a:ext uri="{FF2B5EF4-FFF2-40B4-BE49-F238E27FC236}">
                <a16:creationId xmlns:a16="http://schemas.microsoft.com/office/drawing/2014/main" id="{DE4831C4-69FA-482C-8CBE-24CE93C9008F}"/>
              </a:ext>
            </a:extLst>
          </p:cNvPr>
          <p:cNvSpPr>
            <a:spLocks noGrp="1"/>
          </p:cNvSpPr>
          <p:nvPr>
            <p:ph idx="1"/>
          </p:nvPr>
        </p:nvSpPr>
        <p:spPr>
          <a:xfrm>
            <a:off x="2265004" y="2181839"/>
            <a:ext cx="4027096" cy="4379326"/>
          </a:xfrm>
        </p:spPr>
        <p:txBody>
          <a:bodyPr vert="horz" lIns="91440" tIns="91440" rIns="91440" bIns="91440" rtlCol="0" anchor="t">
            <a:normAutofit lnSpcReduction="10000"/>
          </a:bodyPr>
          <a:lstStyle/>
          <a:p>
            <a:pPr marL="0" indent="0">
              <a:lnSpc>
                <a:spcPct val="100000"/>
              </a:lnSpc>
              <a:spcBef>
                <a:spcPts val="0"/>
              </a:spcBef>
              <a:buNone/>
            </a:pPr>
            <a:r>
              <a:rPr lang="en-US" sz="2400" dirty="0">
                <a:latin typeface="Calibri"/>
                <a:cs typeface="Calibri"/>
              </a:rPr>
              <a:t>Persons with lived experience in the child welfare system overwhelmingly indicate a desire to: </a:t>
            </a:r>
          </a:p>
          <a:p>
            <a:pPr>
              <a:lnSpc>
                <a:spcPct val="100000"/>
              </a:lnSpc>
              <a:spcBef>
                <a:spcPts val="0"/>
              </a:spcBef>
            </a:pPr>
            <a:endParaRPr lang="en-US" sz="2400" dirty="0"/>
          </a:p>
          <a:p>
            <a:pPr marL="285750" indent="-285750">
              <a:lnSpc>
                <a:spcPct val="100000"/>
              </a:lnSpc>
              <a:spcBef>
                <a:spcPts val="0"/>
              </a:spcBef>
              <a:buFont typeface="Arial,Sans-Serif" panose="020B0604020202020204" pitchFamily="34" charset="0"/>
            </a:pPr>
            <a:r>
              <a:rPr lang="en-US" sz="2400" dirty="0">
                <a:latin typeface="Calibri"/>
                <a:cs typeface="Calibri"/>
              </a:rPr>
              <a:t>Be heard;</a:t>
            </a:r>
          </a:p>
          <a:p>
            <a:pPr>
              <a:lnSpc>
                <a:spcPct val="100000"/>
              </a:lnSpc>
              <a:spcBef>
                <a:spcPts val="0"/>
              </a:spcBef>
            </a:pPr>
            <a:endParaRPr lang="en-US" sz="2400" dirty="0"/>
          </a:p>
          <a:p>
            <a:pPr marL="285750" indent="-285750">
              <a:lnSpc>
                <a:spcPct val="100000"/>
              </a:lnSpc>
              <a:spcBef>
                <a:spcPts val="0"/>
              </a:spcBef>
              <a:buFont typeface="Arial,Sans-Serif" panose="020B0604020202020204" pitchFamily="34" charset="0"/>
            </a:pPr>
            <a:r>
              <a:rPr lang="en-US" sz="2400" dirty="0">
                <a:latin typeface="Calibri"/>
                <a:cs typeface="Calibri"/>
              </a:rPr>
              <a:t>Be engaged in their legal proceedings;</a:t>
            </a:r>
          </a:p>
          <a:p>
            <a:pPr>
              <a:lnSpc>
                <a:spcPct val="100000"/>
              </a:lnSpc>
              <a:spcBef>
                <a:spcPts val="0"/>
              </a:spcBef>
            </a:pPr>
            <a:endParaRPr lang="en-US" sz="2400" dirty="0"/>
          </a:p>
          <a:p>
            <a:pPr marL="285750" indent="-285750">
              <a:lnSpc>
                <a:spcPct val="100000"/>
              </a:lnSpc>
              <a:spcBef>
                <a:spcPts val="0"/>
              </a:spcBef>
              <a:buFont typeface="Arial,Sans-Serif" panose="020B0604020202020204" pitchFamily="34" charset="0"/>
            </a:pPr>
            <a:r>
              <a:rPr lang="en-US" sz="2400" dirty="0">
                <a:latin typeface="Calibri"/>
                <a:cs typeface="Calibri"/>
              </a:rPr>
              <a:t>Be told what is happening in their case.</a:t>
            </a:r>
          </a:p>
        </p:txBody>
      </p:sp>
      <p:pic>
        <p:nvPicPr>
          <p:cNvPr id="5" name="Picture 4" descr="Diagram&#10;&#10;Description automatically generated">
            <a:extLst>
              <a:ext uri="{FF2B5EF4-FFF2-40B4-BE49-F238E27FC236}">
                <a16:creationId xmlns:a16="http://schemas.microsoft.com/office/drawing/2014/main" id="{4D24209B-0240-4161-A901-84AA6CDFC41D}"/>
              </a:ext>
            </a:extLst>
          </p:cNvPr>
          <p:cNvPicPr>
            <a:picLocks noChangeAspect="1"/>
          </p:cNvPicPr>
          <p:nvPr/>
        </p:nvPicPr>
        <p:blipFill>
          <a:blip r:embed="rId3"/>
          <a:stretch>
            <a:fillRect/>
          </a:stretch>
        </p:blipFill>
        <p:spPr>
          <a:xfrm>
            <a:off x="6040396" y="1435273"/>
            <a:ext cx="4627604" cy="3819636"/>
          </a:xfrm>
          <a:prstGeom prst="rect">
            <a:avLst/>
          </a:prstGeom>
        </p:spPr>
      </p:pic>
      <p:sp>
        <p:nvSpPr>
          <p:cNvPr id="8" name="TextBox 7">
            <a:extLst>
              <a:ext uri="{FF2B5EF4-FFF2-40B4-BE49-F238E27FC236}">
                <a16:creationId xmlns:a16="http://schemas.microsoft.com/office/drawing/2014/main" id="{BD721D41-602B-453B-A672-F40B23A44504}"/>
              </a:ext>
            </a:extLst>
          </p:cNvPr>
          <p:cNvSpPr txBox="1"/>
          <p:nvPr/>
        </p:nvSpPr>
        <p:spPr>
          <a:xfrm>
            <a:off x="6882334" y="5307106"/>
            <a:ext cx="30953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sz="1000" dirty="0">
                <a:solidFill>
                  <a:prstClr val="black"/>
                </a:solidFill>
                <a:latin typeface="Calibri" panose="020F0502020204030204"/>
              </a:rPr>
              <a:t>Cody, Anna. “Children’s Participation Rights in Child Welfare Systems: Identifying Opportunities for Implementation.”  </a:t>
            </a:r>
            <a:r>
              <a:rPr lang="en-US" sz="1000" dirty="0">
                <a:solidFill>
                  <a:prstClr val="black"/>
                </a:solidFill>
                <a:latin typeface="Calibri" panose="020F0502020204030204"/>
                <a:hlinkClick r:id="rId4"/>
              </a:rPr>
              <a:t>https://scholarscompass.vcu.edu/cgi/viewcontent.cgi?article=7617&amp;context=etd</a:t>
            </a:r>
            <a:r>
              <a:rPr lang="en-US" sz="1000" dirty="0">
                <a:solidFill>
                  <a:prstClr val="black"/>
                </a:solidFill>
                <a:latin typeface="Calibri" panose="020F0502020204030204"/>
              </a:rPr>
              <a:t> </a:t>
            </a:r>
            <a:endParaRPr lang="en-US" sz="1000" dirty="0">
              <a:solidFill>
                <a:prstClr val="black"/>
              </a:solidFill>
              <a:latin typeface="Calibri" panose="020F0502020204030204"/>
              <a:cs typeface="Calibri"/>
            </a:endParaRPr>
          </a:p>
        </p:txBody>
      </p:sp>
    </p:spTree>
    <p:extLst>
      <p:ext uri="{BB962C8B-B14F-4D97-AF65-F5344CB8AC3E}">
        <p14:creationId xmlns:p14="http://schemas.microsoft.com/office/powerpoint/2010/main" val="2384414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7070-ED87-C448-8A1F-0922E2DBB4F2}"/>
              </a:ext>
            </a:extLst>
          </p:cNvPr>
          <p:cNvSpPr>
            <a:spLocks noGrp="1"/>
          </p:cNvSpPr>
          <p:nvPr>
            <p:ph type="title"/>
          </p:nvPr>
        </p:nvSpPr>
        <p:spPr>
          <a:xfrm>
            <a:off x="2533714" y="115329"/>
            <a:ext cx="7124573" cy="1170654"/>
          </a:xfrm>
        </p:spPr>
        <p:txBody>
          <a:bodyPr>
            <a:normAutofit/>
          </a:bodyPr>
          <a:lstStyle/>
          <a:p>
            <a:r>
              <a:rPr lang="en-US" sz="3600" dirty="0">
                <a:latin typeface="Calibri"/>
                <a:cs typeface="Calibri"/>
              </a:rPr>
              <a:t>A Growing Body of Research</a:t>
            </a:r>
          </a:p>
        </p:txBody>
      </p:sp>
      <p:graphicFrame>
        <p:nvGraphicFramePr>
          <p:cNvPr id="6" name="Text Placeholder 2">
            <a:extLst>
              <a:ext uri="{FF2B5EF4-FFF2-40B4-BE49-F238E27FC236}">
                <a16:creationId xmlns:a16="http://schemas.microsoft.com/office/drawing/2014/main" id="{DA838988-8FC1-4420-A458-54B44D80E5BF}"/>
              </a:ext>
            </a:extLst>
          </p:cNvPr>
          <p:cNvGraphicFramePr/>
          <p:nvPr/>
        </p:nvGraphicFramePr>
        <p:xfrm>
          <a:off x="2264921" y="2139661"/>
          <a:ext cx="3542791" cy="2394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D2CC3472-DFB8-E94F-B4C3-5B70F9BD4148}"/>
              </a:ext>
            </a:extLst>
          </p:cNvPr>
          <p:cNvGrpSpPr/>
          <p:nvPr/>
        </p:nvGrpSpPr>
        <p:grpSpPr>
          <a:xfrm>
            <a:off x="6767875" y="4533900"/>
            <a:ext cx="2888876" cy="1726564"/>
            <a:chOff x="0" y="100490"/>
            <a:chExt cx="7275986" cy="3719669"/>
          </a:xfrm>
        </p:grpSpPr>
        <p:sp>
          <p:nvSpPr>
            <p:cNvPr id="7" name="Rounded Rectangle 6">
              <a:extLst>
                <a:ext uri="{FF2B5EF4-FFF2-40B4-BE49-F238E27FC236}">
                  <a16:creationId xmlns:a16="http://schemas.microsoft.com/office/drawing/2014/main" id="{4AB9DE99-DFB3-6E4D-B239-EB97CB4FC997}"/>
                </a:ext>
              </a:extLst>
            </p:cNvPr>
            <p:cNvSpPr/>
            <p:nvPr/>
          </p:nvSpPr>
          <p:spPr>
            <a:xfrm>
              <a:off x="0" y="100490"/>
              <a:ext cx="7275986" cy="3719669"/>
            </a:xfrm>
            <a:prstGeom prst="roundRect">
              <a:avLst/>
            </a:prstGeom>
          </p:spPr>
          <p:style>
            <a:lnRef idx="2">
              <a:schemeClr val="dk1"/>
            </a:lnRef>
            <a:fillRef idx="1">
              <a:schemeClr val="lt1"/>
            </a:fillRef>
            <a:effectRef idx="0">
              <a:schemeClr val="dk1"/>
            </a:effectRef>
            <a:fontRef idx="minor">
              <a:schemeClr val="dk1"/>
            </a:fontRef>
          </p:style>
        </p:sp>
        <p:sp>
          <p:nvSpPr>
            <p:cNvPr id="8" name="Rounded Rectangle 4">
              <a:extLst>
                <a:ext uri="{FF2B5EF4-FFF2-40B4-BE49-F238E27FC236}">
                  <a16:creationId xmlns:a16="http://schemas.microsoft.com/office/drawing/2014/main" id="{C6DC8A48-2C17-A44D-AA94-1F85AD1D0C5D}"/>
                </a:ext>
              </a:extLst>
            </p:cNvPr>
            <p:cNvSpPr txBox="1"/>
            <p:nvPr/>
          </p:nvSpPr>
          <p:spPr>
            <a:xfrm>
              <a:off x="681796" y="237416"/>
              <a:ext cx="5903085" cy="333457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spcFirstLastPara="0" vert="horz" wrap="square" lIns="83820" tIns="83820" rIns="83820" bIns="83820" numCol="1" spcCol="1270" anchor="ctr" anchorCtr="0">
              <a:noAutofit/>
            </a:bodyPr>
            <a:lstStyle/>
            <a:p>
              <a:pPr defTabSz="977900">
                <a:lnSpc>
                  <a:spcPct val="90000"/>
                </a:lnSpc>
                <a:spcBef>
                  <a:spcPct val="0"/>
                </a:spcBef>
                <a:spcAft>
                  <a:spcPct val="35000"/>
                </a:spcAft>
              </a:pPr>
              <a:r>
                <a:rPr lang="en-US" dirty="0">
                  <a:solidFill>
                    <a:prstClr val="black"/>
                  </a:solidFill>
                  <a:latin typeface="Calibri" panose="020F0502020204030204"/>
                </a:rPr>
                <a:t>In Washington State, legal representation increased reunification &amp; guardianship rates by 41%.</a:t>
              </a:r>
            </a:p>
          </p:txBody>
        </p:sp>
      </p:grpSp>
      <p:grpSp>
        <p:nvGrpSpPr>
          <p:cNvPr id="51" name="Group 50">
            <a:extLst>
              <a:ext uri="{FF2B5EF4-FFF2-40B4-BE49-F238E27FC236}">
                <a16:creationId xmlns:a16="http://schemas.microsoft.com/office/drawing/2014/main" id="{7926C4F1-ACC5-4428-B3BF-C90C4E3E9A02}"/>
              </a:ext>
            </a:extLst>
          </p:cNvPr>
          <p:cNvGrpSpPr/>
          <p:nvPr/>
        </p:nvGrpSpPr>
        <p:grpSpPr>
          <a:xfrm>
            <a:off x="6384291" y="1518541"/>
            <a:ext cx="3829713" cy="2170968"/>
            <a:chOff x="0" y="100490"/>
            <a:chExt cx="7275986" cy="3719669"/>
          </a:xfrm>
        </p:grpSpPr>
        <p:sp>
          <p:nvSpPr>
            <p:cNvPr id="49" name="Rounded Rectangle 6">
              <a:extLst>
                <a:ext uri="{FF2B5EF4-FFF2-40B4-BE49-F238E27FC236}">
                  <a16:creationId xmlns:a16="http://schemas.microsoft.com/office/drawing/2014/main" id="{9A349AEE-F516-4F6A-BAC9-E65C62C838E9}"/>
                </a:ext>
              </a:extLst>
            </p:cNvPr>
            <p:cNvSpPr/>
            <p:nvPr/>
          </p:nvSpPr>
          <p:spPr>
            <a:xfrm>
              <a:off x="0" y="100490"/>
              <a:ext cx="7275986" cy="3719669"/>
            </a:xfrm>
            <a:prstGeom prst="roundRect">
              <a:avLst/>
            </a:prstGeom>
          </p:spPr>
          <p:style>
            <a:lnRef idx="2">
              <a:schemeClr val="dk1"/>
            </a:lnRef>
            <a:fillRef idx="1">
              <a:schemeClr val="lt1"/>
            </a:fillRef>
            <a:effectRef idx="0">
              <a:schemeClr val="dk1"/>
            </a:effectRef>
            <a:fontRef idx="minor">
              <a:schemeClr val="dk1"/>
            </a:fontRef>
          </p:style>
        </p:sp>
        <p:sp>
          <p:nvSpPr>
            <p:cNvPr id="50" name="Rounded Rectangle 4">
              <a:extLst>
                <a:ext uri="{FF2B5EF4-FFF2-40B4-BE49-F238E27FC236}">
                  <a16:creationId xmlns:a16="http://schemas.microsoft.com/office/drawing/2014/main" id="{E9224A1A-5876-4B6B-868C-D69FB03D9FA7}"/>
                </a:ext>
              </a:extLst>
            </p:cNvPr>
            <p:cNvSpPr txBox="1"/>
            <p:nvPr/>
          </p:nvSpPr>
          <p:spPr>
            <a:xfrm>
              <a:off x="328994" y="292273"/>
              <a:ext cx="6401873" cy="333457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spcFirstLastPara="0" vert="horz" wrap="square" lIns="83820" tIns="83820" rIns="83820" bIns="83820" numCol="1" spcCol="1270" anchor="ctr" anchorCtr="0">
              <a:noAutofit/>
            </a:bodyPr>
            <a:lstStyle/>
            <a:p>
              <a:pPr defTabSz="977900">
                <a:lnSpc>
                  <a:spcPct val="90000"/>
                </a:lnSpc>
                <a:spcBef>
                  <a:spcPct val="0"/>
                </a:spcBef>
                <a:spcAft>
                  <a:spcPct val="35000"/>
                </a:spcAft>
              </a:pPr>
              <a:r>
                <a:rPr lang="en-US" dirty="0">
                  <a:solidFill>
                    <a:prstClr val="black"/>
                  </a:solidFill>
                  <a:latin typeface="Calibri" panose="020F0502020204030204"/>
                </a:rPr>
                <a:t>Research in Florida's Palm Beach County showed that children represented by standards-based counsel exited to permanency at rates up 1.39 times higher than comparison children, primarily due to higher rates of adoption and long-term custody </a:t>
              </a:r>
            </a:p>
          </p:txBody>
        </p:sp>
      </p:grpSp>
      <p:pic>
        <p:nvPicPr>
          <p:cNvPr id="10" name="Google Shape;628;p86">
            <a:extLst>
              <a:ext uri="{FF2B5EF4-FFF2-40B4-BE49-F238E27FC236}">
                <a16:creationId xmlns:a16="http://schemas.microsoft.com/office/drawing/2014/main" id="{58C9CADA-C4AC-0142-810B-985A087C266C}"/>
              </a:ext>
            </a:extLst>
          </p:cNvPr>
          <p:cNvPicPr preferRelativeResize="0"/>
          <p:nvPr/>
        </p:nvPicPr>
        <p:blipFill>
          <a:blip r:embed="rId8">
            <a:alphaModFix/>
          </a:blip>
          <a:stretch>
            <a:fillRect/>
          </a:stretch>
        </p:blipFill>
        <p:spPr>
          <a:xfrm>
            <a:off x="3116292" y="4463760"/>
            <a:ext cx="2307834" cy="2394241"/>
          </a:xfrm>
          <a:prstGeom prst="rect">
            <a:avLst/>
          </a:prstGeom>
          <a:noFill/>
          <a:ln>
            <a:noFill/>
          </a:ln>
        </p:spPr>
      </p:pic>
    </p:spTree>
    <p:extLst>
      <p:ext uri="{BB962C8B-B14F-4D97-AF65-F5344CB8AC3E}">
        <p14:creationId xmlns:p14="http://schemas.microsoft.com/office/powerpoint/2010/main" val="318126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55F81A-1B9E-7641-B5B6-1868E2F8063D}"/>
              </a:ext>
            </a:extLst>
          </p:cNvPr>
          <p:cNvSpPr txBox="1">
            <a:spLocks/>
          </p:cNvSpPr>
          <p:nvPr/>
        </p:nvSpPr>
        <p:spPr>
          <a:xfrm>
            <a:off x="2533714" y="115329"/>
            <a:ext cx="7124573" cy="1170654"/>
          </a:xfrm>
          <a:prstGeom prst="rect">
            <a:avLst/>
          </a:prstGeom>
        </p:spPr>
        <p:txBody>
          <a:bodyPr vert="horz" lIns="0" tIns="0" rIns="0" bIns="0" rtlCol="0" anchor="b" anchorCtr="0">
            <a:normAutofit/>
          </a:bodyPr>
          <a:lstStyle>
            <a:lvl1pPr algn="l" defTabSz="914400" rtl="0" eaLnBrk="1" latinLnBrk="0" hangingPunct="1">
              <a:lnSpc>
                <a:spcPct val="80000"/>
              </a:lnSpc>
              <a:spcBef>
                <a:spcPct val="0"/>
              </a:spcBef>
              <a:buNone/>
              <a:defRPr sz="4600" b="0" i="0" kern="1200">
                <a:solidFill>
                  <a:srgbClr val="00599D"/>
                </a:solidFill>
                <a:latin typeface="Calibri" panose="020F0502020204030204" pitchFamily="34" charset="0"/>
                <a:ea typeface="+mj-ea"/>
                <a:cs typeface="Calibri" panose="020F0502020204030204" pitchFamily="34" charset="0"/>
              </a:defRPr>
            </a:lvl1pPr>
          </a:lstStyle>
          <a:p>
            <a:r>
              <a:rPr lang="en-US" sz="3600" b="1" dirty="0">
                <a:solidFill>
                  <a:prstClr val="white"/>
                </a:solidFill>
                <a:latin typeface="Calibri"/>
                <a:cs typeface="Calibri"/>
              </a:rPr>
              <a:t>A Growing Body of Research</a:t>
            </a:r>
          </a:p>
        </p:txBody>
      </p:sp>
      <p:grpSp>
        <p:nvGrpSpPr>
          <p:cNvPr id="21" name="Google Shape;515;p69">
            <a:extLst>
              <a:ext uri="{FF2B5EF4-FFF2-40B4-BE49-F238E27FC236}">
                <a16:creationId xmlns:a16="http://schemas.microsoft.com/office/drawing/2014/main" id="{D6165F7E-D37C-D64A-BC30-AA9C1B23290F}"/>
              </a:ext>
            </a:extLst>
          </p:cNvPr>
          <p:cNvGrpSpPr/>
          <p:nvPr/>
        </p:nvGrpSpPr>
        <p:grpSpPr>
          <a:xfrm>
            <a:off x="6211260" y="2194449"/>
            <a:ext cx="3710216" cy="3454629"/>
            <a:chOff x="4572084" y="1597469"/>
            <a:chExt cx="1827900" cy="2399700"/>
          </a:xfrm>
        </p:grpSpPr>
        <p:sp>
          <p:nvSpPr>
            <p:cNvPr id="22" name="Google Shape;516;p69">
              <a:extLst>
                <a:ext uri="{FF2B5EF4-FFF2-40B4-BE49-F238E27FC236}">
                  <a16:creationId xmlns:a16="http://schemas.microsoft.com/office/drawing/2014/main" id="{F23F8E52-FDA1-DC4F-A49F-80FFAA740BE8}"/>
                </a:ext>
              </a:extLst>
            </p:cNvPr>
            <p:cNvSpPr/>
            <p:nvPr/>
          </p:nvSpPr>
          <p:spPr>
            <a:xfrm rot="5400000">
              <a:off x="4286184" y="1883369"/>
              <a:ext cx="2399700" cy="1827900"/>
            </a:xfrm>
            <a:prstGeom prst="rightArrowCallout">
              <a:avLst>
                <a:gd name="adj1" fmla="val 9283"/>
                <a:gd name="adj2" fmla="val 13570"/>
                <a:gd name="adj3" fmla="val 16082"/>
                <a:gd name="adj4" fmla="val 81236"/>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defTabSz="457200"/>
              <a:endParaRPr dirty="0">
                <a:solidFill>
                  <a:prstClr val="black"/>
                </a:solidFill>
                <a:latin typeface="Calibri" panose="020F0502020204030204"/>
              </a:endParaRPr>
            </a:p>
          </p:txBody>
        </p:sp>
        <p:sp>
          <p:nvSpPr>
            <p:cNvPr id="23" name="Google Shape;517;p69">
              <a:extLst>
                <a:ext uri="{FF2B5EF4-FFF2-40B4-BE49-F238E27FC236}">
                  <a16:creationId xmlns:a16="http://schemas.microsoft.com/office/drawing/2014/main" id="{37BEA2DF-2D31-5149-9F93-C414B8FA0973}"/>
                </a:ext>
              </a:extLst>
            </p:cNvPr>
            <p:cNvSpPr/>
            <p:nvPr/>
          </p:nvSpPr>
          <p:spPr>
            <a:xfrm rot="10800000" flipH="1">
              <a:off x="4662018" y="1687411"/>
              <a:ext cx="1649400" cy="1769700"/>
            </a:xfrm>
            <a:prstGeom prst="snip1Rect">
              <a:avLst>
                <a:gd name="adj" fmla="val 0"/>
              </a:avLst>
            </a:prstGeom>
            <a:solidFill>
              <a:schemeClr val="bg1"/>
            </a:solidFill>
            <a:ln>
              <a:noFill/>
            </a:ln>
          </p:spPr>
          <p:txBody>
            <a:bodyPr spcFirstLastPara="1" wrap="square" lIns="91425" tIns="91425" rIns="91425" bIns="91425" anchor="ctr" anchorCtr="0">
              <a:noAutofit/>
            </a:bodyPr>
            <a:lstStyle/>
            <a:p>
              <a:pPr defTabSz="457200"/>
              <a:endParaRPr dirty="0">
                <a:solidFill>
                  <a:prstClr val="black"/>
                </a:solidFill>
                <a:latin typeface="Calibri" panose="020F0502020204030204"/>
              </a:endParaRPr>
            </a:p>
          </p:txBody>
        </p:sp>
        <p:sp>
          <p:nvSpPr>
            <p:cNvPr id="24" name="Google Shape;518;p69">
              <a:extLst>
                <a:ext uri="{FF2B5EF4-FFF2-40B4-BE49-F238E27FC236}">
                  <a16:creationId xmlns:a16="http://schemas.microsoft.com/office/drawing/2014/main" id="{89DF3657-0721-0241-8DA0-369681FEDA98}"/>
                </a:ext>
              </a:extLst>
            </p:cNvPr>
            <p:cNvSpPr txBox="1"/>
            <p:nvPr/>
          </p:nvSpPr>
          <p:spPr>
            <a:xfrm>
              <a:off x="4672178" y="1687411"/>
              <a:ext cx="1639240" cy="173843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algn="ctr" defTabSz="457200">
                <a:lnSpc>
                  <a:spcPct val="114999"/>
                </a:lnSpc>
              </a:pPr>
              <a:r>
                <a:rPr lang="en" b="1" dirty="0">
                  <a:solidFill>
                    <a:prstClr val="black"/>
                  </a:solidFill>
                  <a:latin typeface="Calibri" panose="020F0502020204030204"/>
                  <a:ea typeface="+mn-lt"/>
                  <a:cs typeface="Calibri" panose="020F0502020204030204"/>
                </a:rPr>
                <a:t>DECREASES IN:</a:t>
              </a:r>
              <a:endParaRPr lang="en-US" dirty="0">
                <a:solidFill>
                  <a:prstClr val="black"/>
                </a:solidFill>
                <a:latin typeface="Calibri" panose="020F0502020204030204"/>
                <a:ea typeface="+mn-lt"/>
                <a:cs typeface="Calibri" panose="020F0502020204030204"/>
              </a:endParaRPr>
            </a:p>
            <a:p>
              <a:pPr marL="457200" indent="-304800" defTabSz="457200">
                <a:lnSpc>
                  <a:spcPct val="114999"/>
                </a:lnSpc>
                <a:buFont typeface="Roboto,Sans-Serif"/>
                <a:buChar char="●"/>
              </a:pPr>
              <a:r>
                <a:rPr lang="en" dirty="0">
                  <a:solidFill>
                    <a:prstClr val="black"/>
                  </a:solidFill>
                  <a:latin typeface="Calibri" panose="020F0502020204030204"/>
                  <a:ea typeface="+mn-lt"/>
                  <a:cs typeface="Calibri" panose="020F0502020204030204"/>
                </a:rPr>
                <a:t>Family separation</a:t>
              </a:r>
            </a:p>
            <a:p>
              <a:pPr marL="457200" indent="-304800" defTabSz="457200">
                <a:lnSpc>
                  <a:spcPct val="114999"/>
                </a:lnSpc>
                <a:buFont typeface="Roboto,Sans-Serif"/>
                <a:buChar char="●"/>
              </a:pPr>
              <a:r>
                <a:rPr lang="en" dirty="0">
                  <a:solidFill>
                    <a:prstClr val="black"/>
                  </a:solidFill>
                  <a:latin typeface="Calibri" panose="020F0502020204030204"/>
                  <a:ea typeface="+mn-lt"/>
                  <a:cs typeface="Calibri" panose="020F0502020204030204"/>
                </a:rPr>
                <a:t>Placement changes </a:t>
              </a:r>
            </a:p>
            <a:p>
              <a:pPr marL="457200" indent="-304800" defTabSz="457200">
                <a:lnSpc>
                  <a:spcPct val="114999"/>
                </a:lnSpc>
                <a:buFont typeface="Roboto,Sans-Serif"/>
                <a:buChar char="●"/>
              </a:pPr>
              <a:r>
                <a:rPr lang="en" dirty="0">
                  <a:solidFill>
                    <a:prstClr val="black"/>
                  </a:solidFill>
                  <a:latin typeface="Calibri" panose="020F0502020204030204"/>
                  <a:ea typeface="+mn-lt"/>
                  <a:cs typeface="Calibri" panose="020F0502020204030204"/>
                </a:rPr>
                <a:t>Repeat maltreatment</a:t>
              </a:r>
              <a:endParaRPr lang="en-US" dirty="0">
                <a:solidFill>
                  <a:prstClr val="black"/>
                </a:solidFill>
                <a:latin typeface="Calibri" panose="020F0502020204030204"/>
                <a:ea typeface="+mn-lt"/>
                <a:cs typeface="Calibri" panose="020F0502020204030204"/>
              </a:endParaRPr>
            </a:p>
            <a:p>
              <a:pPr marL="457200" indent="-304800" defTabSz="457200">
                <a:lnSpc>
                  <a:spcPct val="114999"/>
                </a:lnSpc>
                <a:buFont typeface="Roboto,Sans-Serif"/>
                <a:buChar char="●"/>
              </a:pPr>
              <a:r>
                <a:rPr lang="en" dirty="0">
                  <a:solidFill>
                    <a:prstClr val="black"/>
                  </a:solidFill>
                  <a:latin typeface="Calibri" panose="020F0502020204030204"/>
                  <a:ea typeface="+mn-lt"/>
                  <a:cs typeface="Calibri" panose="020F0502020204030204"/>
                </a:rPr>
                <a:t>Re-entry to foster care</a:t>
              </a:r>
            </a:p>
            <a:p>
              <a:pPr marL="457200" indent="-304800" defTabSz="457200">
                <a:lnSpc>
                  <a:spcPct val="114999"/>
                </a:lnSpc>
                <a:buFont typeface="Roboto,Sans-Serif"/>
                <a:buChar char="●"/>
              </a:pPr>
              <a:r>
                <a:rPr lang="en" dirty="0">
                  <a:solidFill>
                    <a:prstClr val="black"/>
                  </a:solidFill>
                  <a:latin typeface="Calibri" panose="020F0502020204030204"/>
                  <a:ea typeface="+mn-lt"/>
                  <a:cs typeface="Calibri" panose="020F0502020204030204"/>
                </a:rPr>
                <a:t>School changes </a:t>
              </a:r>
            </a:p>
            <a:p>
              <a:pPr marL="457200" indent="-304800" defTabSz="457200">
                <a:lnSpc>
                  <a:spcPct val="114999"/>
                </a:lnSpc>
                <a:buFont typeface="Roboto,Sans-Serif"/>
                <a:buChar char="●"/>
              </a:pPr>
              <a:r>
                <a:rPr lang="en" dirty="0">
                  <a:solidFill>
                    <a:prstClr val="black"/>
                  </a:solidFill>
                  <a:latin typeface="Calibri" panose="020F0502020204030204"/>
                  <a:ea typeface="+mn-lt"/>
                  <a:cs typeface="Calibri" panose="020F0502020204030204"/>
                </a:rPr>
                <a:t>Agency costs</a:t>
              </a:r>
              <a:endParaRPr lang="en" dirty="0">
                <a:solidFill>
                  <a:prstClr val="black"/>
                </a:solidFill>
                <a:latin typeface="Calibri" panose="020F0502020204030204"/>
              </a:endParaRPr>
            </a:p>
            <a:p>
              <a:pPr algn="ctr" defTabSz="457200">
                <a:lnSpc>
                  <a:spcPct val="115000"/>
                </a:lnSpc>
              </a:pPr>
              <a:endParaRPr sz="800" dirty="0">
                <a:solidFill>
                  <a:srgbClr val="FFFFFF"/>
                </a:solidFill>
                <a:latin typeface="Roboto"/>
                <a:ea typeface="Roboto"/>
                <a:cs typeface="Roboto"/>
                <a:sym typeface="Roboto"/>
              </a:endParaRPr>
            </a:p>
            <a:p>
              <a:pPr algn="ctr" defTabSz="457200">
                <a:lnSpc>
                  <a:spcPct val="115000"/>
                </a:lnSpc>
                <a:spcAft>
                  <a:spcPts val="1600"/>
                </a:spcAft>
              </a:pPr>
              <a:endParaRPr sz="800" dirty="0">
                <a:solidFill>
                  <a:srgbClr val="FFFFFF"/>
                </a:solidFill>
                <a:latin typeface="Calibri" panose="020F0502020204030204"/>
              </a:endParaRPr>
            </a:p>
          </p:txBody>
        </p:sp>
      </p:grpSp>
      <p:grpSp>
        <p:nvGrpSpPr>
          <p:cNvPr id="26" name="Google Shape;511;p69">
            <a:extLst>
              <a:ext uri="{FF2B5EF4-FFF2-40B4-BE49-F238E27FC236}">
                <a16:creationId xmlns:a16="http://schemas.microsoft.com/office/drawing/2014/main" id="{3C6C8269-D111-7A45-9284-BEFC0D6EB7D7}"/>
              </a:ext>
            </a:extLst>
          </p:cNvPr>
          <p:cNvGrpSpPr/>
          <p:nvPr/>
        </p:nvGrpSpPr>
        <p:grpSpPr>
          <a:xfrm>
            <a:off x="2265913" y="1844657"/>
            <a:ext cx="3889898" cy="4508787"/>
            <a:chOff x="2744034" y="1146343"/>
            <a:chExt cx="1827900" cy="2399700"/>
          </a:xfrm>
        </p:grpSpPr>
        <p:sp>
          <p:nvSpPr>
            <p:cNvPr id="27" name="Google Shape;512;p69">
              <a:extLst>
                <a:ext uri="{FF2B5EF4-FFF2-40B4-BE49-F238E27FC236}">
                  <a16:creationId xmlns:a16="http://schemas.microsoft.com/office/drawing/2014/main" id="{B27B3025-8342-9441-A130-8BA324D567CB}"/>
                </a:ext>
              </a:extLst>
            </p:cNvPr>
            <p:cNvSpPr/>
            <p:nvPr/>
          </p:nvSpPr>
          <p:spPr>
            <a:xfrm rot="-5400000">
              <a:off x="2458134" y="1432243"/>
              <a:ext cx="2399700" cy="1827900"/>
            </a:xfrm>
            <a:prstGeom prst="rightArrowCallout">
              <a:avLst>
                <a:gd name="adj1" fmla="val 9283"/>
                <a:gd name="adj2" fmla="val 13570"/>
                <a:gd name="adj3" fmla="val 16082"/>
                <a:gd name="adj4" fmla="val 81236"/>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defTabSz="457200"/>
              <a:endParaRPr dirty="0">
                <a:solidFill>
                  <a:prstClr val="black"/>
                </a:solidFill>
                <a:latin typeface="Calibri" panose="020F0502020204030204"/>
              </a:endParaRPr>
            </a:p>
          </p:txBody>
        </p:sp>
        <p:sp>
          <p:nvSpPr>
            <p:cNvPr id="28" name="Google Shape;513;p69">
              <a:extLst>
                <a:ext uri="{FF2B5EF4-FFF2-40B4-BE49-F238E27FC236}">
                  <a16:creationId xmlns:a16="http://schemas.microsoft.com/office/drawing/2014/main" id="{CAE5855B-A88A-A343-B64F-8B93E7A003BC}"/>
                </a:ext>
              </a:extLst>
            </p:cNvPr>
            <p:cNvSpPr/>
            <p:nvPr/>
          </p:nvSpPr>
          <p:spPr>
            <a:xfrm flipH="1">
              <a:off x="2832600" y="1686400"/>
              <a:ext cx="1649400" cy="1769700"/>
            </a:xfrm>
            <a:prstGeom prst="snip1Rect">
              <a:avLst>
                <a:gd name="adj" fmla="val 0"/>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defTabSz="457200"/>
              <a:endParaRPr dirty="0">
                <a:solidFill>
                  <a:prstClr val="black"/>
                </a:solidFill>
                <a:latin typeface="Calibri" panose="020F0502020204030204"/>
              </a:endParaRPr>
            </a:p>
          </p:txBody>
        </p:sp>
        <p:sp>
          <p:nvSpPr>
            <p:cNvPr id="29" name="Google Shape;514;p69">
              <a:extLst>
                <a:ext uri="{FF2B5EF4-FFF2-40B4-BE49-F238E27FC236}">
                  <a16:creationId xmlns:a16="http://schemas.microsoft.com/office/drawing/2014/main" id="{BF9CF513-013F-9B40-9FCB-0719270D0CAD}"/>
                </a:ext>
              </a:extLst>
            </p:cNvPr>
            <p:cNvSpPr txBox="1"/>
            <p:nvPr/>
          </p:nvSpPr>
          <p:spPr>
            <a:xfrm>
              <a:off x="2814546" y="1676183"/>
              <a:ext cx="1682898" cy="178627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algn="ctr" defTabSz="457200">
                <a:lnSpc>
                  <a:spcPct val="114999"/>
                </a:lnSpc>
              </a:pPr>
              <a:r>
                <a:rPr lang="en" b="1" dirty="0">
                  <a:solidFill>
                    <a:prstClr val="black"/>
                  </a:solidFill>
                  <a:latin typeface="Calibri" panose="020F0502020204030204"/>
                  <a:ea typeface="+mn-lt"/>
                  <a:cs typeface="Calibri" panose="020F0502020204030204"/>
                </a:rPr>
                <a:t>INCREASES IN:</a:t>
              </a:r>
              <a:endParaRPr lang="en-US" dirty="0">
                <a:solidFill>
                  <a:prstClr val="black"/>
                </a:solidFill>
                <a:latin typeface="Calibri" panose="020F0502020204030204"/>
                <a:ea typeface="+mn-lt"/>
                <a:cs typeface="Calibri" panose="020F0502020204030204"/>
              </a:endParaRPr>
            </a:p>
            <a:p>
              <a:pPr marL="457200" indent="-304800" defTabSz="457200">
                <a:lnSpc>
                  <a:spcPct val="114999"/>
                </a:lnSpc>
                <a:buFont typeface="Arial,Sans-Serif"/>
                <a:buChar char="•"/>
              </a:pPr>
              <a:r>
                <a:rPr lang="en" dirty="0">
                  <a:solidFill>
                    <a:prstClr val="black"/>
                  </a:solidFill>
                  <a:latin typeface="Calibri" panose="020F0502020204030204"/>
                  <a:ea typeface="+mn-lt"/>
                  <a:cs typeface="Calibri" panose="020F0502020204030204"/>
                </a:rPr>
                <a:t>Kinship placements </a:t>
              </a:r>
              <a:endParaRPr lang="en-US" dirty="0">
                <a:solidFill>
                  <a:prstClr val="black"/>
                </a:solidFill>
                <a:latin typeface="Calibri" panose="020F0502020204030204"/>
                <a:ea typeface="+mn-lt"/>
                <a:cs typeface="Calibri" panose="020F0502020204030204"/>
              </a:endParaRPr>
            </a:p>
            <a:p>
              <a:pPr marL="457200" indent="-304800" defTabSz="457200">
                <a:lnSpc>
                  <a:spcPct val="114999"/>
                </a:lnSpc>
                <a:buFont typeface="Arial,Sans-Serif"/>
                <a:buChar char="•"/>
              </a:pPr>
              <a:r>
                <a:rPr lang="en" dirty="0">
                  <a:solidFill>
                    <a:prstClr val="black"/>
                  </a:solidFill>
                  <a:latin typeface="Calibri" panose="020F0502020204030204"/>
                  <a:ea typeface="+mn-lt"/>
                  <a:cs typeface="Calibri" panose="020F0502020204030204"/>
                </a:rPr>
                <a:t>Permanency timeliness </a:t>
              </a:r>
              <a:endParaRPr lang="en-US" dirty="0">
                <a:solidFill>
                  <a:prstClr val="black"/>
                </a:solidFill>
                <a:latin typeface="Calibri" panose="020F0502020204030204"/>
                <a:ea typeface="+mn-lt"/>
                <a:cs typeface="Calibri" panose="020F0502020204030204"/>
              </a:endParaRPr>
            </a:p>
            <a:p>
              <a:pPr marL="457200" indent="-304800" defTabSz="457200">
                <a:lnSpc>
                  <a:spcPct val="114999"/>
                </a:lnSpc>
                <a:buFont typeface="Arial,Sans-Serif"/>
                <a:buChar char="•"/>
              </a:pPr>
              <a:r>
                <a:rPr lang="en" dirty="0">
                  <a:solidFill>
                    <a:prstClr val="black"/>
                  </a:solidFill>
                  <a:latin typeface="Calibri" panose="020F0502020204030204"/>
                  <a:ea typeface="+mn-lt"/>
                  <a:cs typeface="Calibri" panose="020F0502020204030204"/>
                </a:rPr>
                <a:t>Youth/family engagement in case planning, services and court hearings</a:t>
              </a:r>
            </a:p>
            <a:p>
              <a:pPr marL="457200" indent="-304800" defTabSz="457200">
                <a:lnSpc>
                  <a:spcPct val="114999"/>
                </a:lnSpc>
                <a:buFont typeface="Arial,Sans-Serif"/>
                <a:buChar char="•"/>
              </a:pPr>
              <a:r>
                <a:rPr lang="en" dirty="0">
                  <a:solidFill>
                    <a:prstClr val="black"/>
                  </a:solidFill>
                  <a:latin typeface="Calibri" panose="020F0502020204030204"/>
                  <a:ea typeface="+mn-lt"/>
                  <a:cs typeface="Calibri" panose="020F0502020204030204"/>
                </a:rPr>
                <a:t>Youth/family mental and physical well-being</a:t>
              </a:r>
              <a:endParaRPr lang="en-US" dirty="0">
                <a:solidFill>
                  <a:prstClr val="black"/>
                </a:solidFill>
                <a:latin typeface="Calibri" panose="020F0502020204030204"/>
                <a:ea typeface="+mn-lt"/>
                <a:cs typeface="Calibri" panose="020F0502020204030204"/>
              </a:endParaRPr>
            </a:p>
            <a:p>
              <a:pPr marL="457200" indent="-311150" defTabSz="457200">
                <a:lnSpc>
                  <a:spcPct val="114999"/>
                </a:lnSpc>
                <a:buFont typeface="Arial,Sans-Serif"/>
                <a:buChar char="•"/>
              </a:pPr>
              <a:r>
                <a:rPr lang="en" dirty="0">
                  <a:solidFill>
                    <a:prstClr val="black"/>
                  </a:solidFill>
                  <a:latin typeface="Calibri" panose="020F0502020204030204"/>
                  <a:ea typeface="+mn-lt"/>
                  <a:cs typeface="Calibri" panose="020F0502020204030204"/>
                </a:rPr>
                <a:t>Engagement in extracurricular/ "normalcy" activities </a:t>
              </a:r>
              <a:endParaRPr lang="en" dirty="0">
                <a:solidFill>
                  <a:prstClr val="black"/>
                </a:solidFill>
                <a:latin typeface="Calibri" panose="020F0502020204030204"/>
              </a:endParaRPr>
            </a:p>
            <a:p>
              <a:pPr algn="ctr" defTabSz="457200">
                <a:lnSpc>
                  <a:spcPct val="115000"/>
                </a:lnSpc>
              </a:pPr>
              <a:endParaRPr sz="800" dirty="0">
                <a:solidFill>
                  <a:srgbClr val="FFFFFF"/>
                </a:solidFill>
                <a:latin typeface="Roboto"/>
                <a:ea typeface="Roboto"/>
                <a:cs typeface="Roboto"/>
                <a:sym typeface="Roboto"/>
              </a:endParaRPr>
            </a:p>
            <a:p>
              <a:pPr algn="ctr" defTabSz="457200">
                <a:lnSpc>
                  <a:spcPct val="115000"/>
                </a:lnSpc>
                <a:spcAft>
                  <a:spcPts val="1600"/>
                </a:spcAft>
              </a:pPr>
              <a:endParaRPr sz="800" dirty="0">
                <a:solidFill>
                  <a:srgbClr val="FFFFFF"/>
                </a:solidFill>
                <a:latin typeface="Calibri" panose="020F0502020204030204"/>
              </a:endParaRPr>
            </a:p>
          </p:txBody>
        </p:sp>
      </p:grpSp>
    </p:spTree>
    <p:extLst>
      <p:ext uri="{BB962C8B-B14F-4D97-AF65-F5344CB8AC3E}">
        <p14:creationId xmlns:p14="http://schemas.microsoft.com/office/powerpoint/2010/main" val="4129472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3"/>
          <a:stretch>
            <a:fillRect/>
          </a:stretch>
        </p:blipFill>
        <p:spPr>
          <a:xfrm>
            <a:off x="3342967" y="167148"/>
            <a:ext cx="5506065" cy="1378789"/>
          </a:xfrm>
          <a:prstGeom prst="rect">
            <a:avLst/>
          </a:prstGeom>
        </p:spPr>
      </p:pic>
      <p:sp>
        <p:nvSpPr>
          <p:cNvPr id="5" name="Content Placeholder 2">
            <a:extLst>
              <a:ext uri="{FF2B5EF4-FFF2-40B4-BE49-F238E27FC236}">
                <a16:creationId xmlns:a16="http://schemas.microsoft.com/office/drawing/2014/main" id="{378F64E1-0095-FE71-2F96-7539E8FDDD1D}"/>
              </a:ext>
            </a:extLst>
          </p:cNvPr>
          <p:cNvSpPr txBox="1">
            <a:spLocks/>
          </p:cNvSpPr>
          <p:nvPr/>
        </p:nvSpPr>
        <p:spPr>
          <a:xfrm>
            <a:off x="963561" y="1799302"/>
            <a:ext cx="10668000" cy="4677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spcBef>
                <a:spcPts val="0"/>
              </a:spcBef>
              <a:buFont typeface="Arial" panose="020B0604020202020204" pitchFamily="34" charset="0"/>
              <a:buAutoNum type="romanUcPeriod"/>
            </a:pPr>
            <a:r>
              <a:rPr lang="en-US" sz="3000" b="1" dirty="0">
                <a:solidFill>
                  <a:srgbClr val="000000"/>
                </a:solidFill>
                <a:latin typeface="Arial Narrow" panose="020B0606020202030204" pitchFamily="34" charset="0"/>
                <a:ea typeface="Calibri" panose="020F0502020204030204" pitchFamily="34" charset="0"/>
              </a:rPr>
              <a:t>Establish an Attorney-Client Relationship: </a:t>
            </a:r>
            <a:r>
              <a:rPr lang="en-US" sz="3000" dirty="0">
                <a:solidFill>
                  <a:srgbClr val="000000"/>
                </a:solidFill>
                <a:latin typeface="Arial Narrow" panose="020B0606020202030204" pitchFamily="34" charset="0"/>
                <a:ea typeface="Calibri" panose="020F0502020204030204" pitchFamily="34" charset="0"/>
              </a:rPr>
              <a:t>Attorneys for children and youth should adhere to an </a:t>
            </a:r>
            <a:r>
              <a:rPr lang="en-US" sz="3000" b="1" dirty="0">
                <a:solidFill>
                  <a:srgbClr val="C00000"/>
                </a:solidFill>
                <a:latin typeface="Arial Narrow" panose="020B0606020202030204" pitchFamily="34" charset="0"/>
                <a:ea typeface="Calibri" panose="020F0502020204030204" pitchFamily="34" charset="0"/>
              </a:rPr>
              <a:t>expressed interest </a:t>
            </a:r>
            <a:r>
              <a:rPr lang="en-US" sz="3000" dirty="0">
                <a:solidFill>
                  <a:srgbClr val="000000"/>
                </a:solidFill>
                <a:latin typeface="Arial Narrow" panose="020B0606020202030204" pitchFamily="34" charset="0"/>
                <a:ea typeface="Calibri" panose="020F0502020204030204" pitchFamily="34" charset="0"/>
              </a:rPr>
              <a:t>model of legal representation </a:t>
            </a:r>
          </a:p>
          <a:p>
            <a:pPr marL="0" indent="0">
              <a:spcBef>
                <a:spcPts val="0"/>
              </a:spcBef>
              <a:buNone/>
            </a:pPr>
            <a:endParaRPr lang="en-US" sz="3000" dirty="0">
              <a:solidFill>
                <a:srgbClr val="000000"/>
              </a:solidFill>
              <a:latin typeface="Arial Narrow" panose="020B0606020202030204" pitchFamily="34" charset="0"/>
              <a:ea typeface="Calibri" panose="020F0502020204030204" pitchFamily="34" charset="0"/>
            </a:endParaRPr>
          </a:p>
          <a:p>
            <a:pPr marL="514350" indent="-514350">
              <a:spcBef>
                <a:spcPts val="0"/>
              </a:spcBef>
              <a:buFont typeface="+mj-lt"/>
              <a:buAutoNum type="romanUcPeriod" startAt="2"/>
            </a:pPr>
            <a:r>
              <a:rPr lang="en-US" sz="3000" b="1" dirty="0">
                <a:solidFill>
                  <a:srgbClr val="000000"/>
                </a:solidFill>
                <a:latin typeface="Arial Narrow" panose="020B0606020202030204" pitchFamily="34" charset="0"/>
                <a:ea typeface="Calibri" panose="020F0502020204030204" pitchFamily="34" charset="0"/>
              </a:rPr>
              <a:t>Support the Attorney-Client Relationship</a:t>
            </a:r>
            <a:r>
              <a:rPr lang="en-US" sz="3000" dirty="0">
                <a:solidFill>
                  <a:srgbClr val="000000"/>
                </a:solidFill>
                <a:latin typeface="Arial Narrow" panose="020B0606020202030204" pitchFamily="34" charset="0"/>
                <a:ea typeface="Calibri" panose="020F0502020204030204" pitchFamily="34" charset="0"/>
              </a:rPr>
              <a:t>: Attorneys for children and youth should maintain frequent contact and intentional communication, tailored to the client’s individual circumstances</a:t>
            </a:r>
          </a:p>
          <a:p>
            <a:pPr marL="0" indent="0">
              <a:spcBef>
                <a:spcPts val="0"/>
              </a:spcBef>
              <a:buNone/>
            </a:pPr>
            <a:endParaRPr lang="en-US" sz="3000" dirty="0">
              <a:solidFill>
                <a:srgbClr val="000000"/>
              </a:solidFill>
              <a:latin typeface="Arial Narrow" panose="020B0606020202030204" pitchFamily="34" charset="0"/>
              <a:ea typeface="Calibri" panose="020F0502020204030204" pitchFamily="34" charset="0"/>
            </a:endParaRPr>
          </a:p>
          <a:p>
            <a:pPr marL="514350" indent="-514350">
              <a:spcBef>
                <a:spcPts val="0"/>
              </a:spcBef>
              <a:buFont typeface="+mj-lt"/>
              <a:buAutoNum type="romanUcPeriod" startAt="3"/>
            </a:pPr>
            <a:r>
              <a:rPr lang="en-US" sz="3000" b="1" dirty="0">
                <a:solidFill>
                  <a:srgbClr val="000000"/>
                </a:solidFill>
                <a:latin typeface="Arial Narrow" panose="020B0606020202030204" pitchFamily="34" charset="0"/>
                <a:ea typeface="Calibri" panose="020F0502020204030204" pitchFamily="34" charset="0"/>
              </a:rPr>
              <a:t>Offer Legal Counsel and Advice</a:t>
            </a:r>
            <a:r>
              <a:rPr lang="en-US" sz="3000" dirty="0">
                <a:solidFill>
                  <a:srgbClr val="000000"/>
                </a:solidFill>
                <a:latin typeface="Arial Narrow" panose="020B0606020202030204" pitchFamily="34" charset="0"/>
                <a:ea typeface="Calibri" panose="020F0502020204030204" pitchFamily="34" charset="0"/>
              </a:rPr>
              <a:t>: Attorneys for children and youth have an ongoing, affirmative duty to advise clients of their rights, educate them about the legal process, inform them of their options, and counsel their decision-making</a:t>
            </a:r>
          </a:p>
        </p:txBody>
      </p:sp>
    </p:spTree>
    <p:extLst>
      <p:ext uri="{BB962C8B-B14F-4D97-AF65-F5344CB8AC3E}">
        <p14:creationId xmlns:p14="http://schemas.microsoft.com/office/powerpoint/2010/main" val="177362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3"/>
          <a:stretch>
            <a:fillRect/>
          </a:stretch>
        </p:blipFill>
        <p:spPr>
          <a:xfrm>
            <a:off x="3342967" y="167148"/>
            <a:ext cx="5506065" cy="1378789"/>
          </a:xfrm>
          <a:prstGeom prst="rect">
            <a:avLst/>
          </a:prstGeom>
        </p:spPr>
      </p:pic>
      <p:sp>
        <p:nvSpPr>
          <p:cNvPr id="5" name="Content Placeholder 2">
            <a:extLst>
              <a:ext uri="{FF2B5EF4-FFF2-40B4-BE49-F238E27FC236}">
                <a16:creationId xmlns:a16="http://schemas.microsoft.com/office/drawing/2014/main" id="{378F64E1-0095-FE71-2F96-7539E8FDDD1D}"/>
              </a:ext>
            </a:extLst>
          </p:cNvPr>
          <p:cNvSpPr txBox="1">
            <a:spLocks/>
          </p:cNvSpPr>
          <p:nvPr/>
        </p:nvSpPr>
        <p:spPr>
          <a:xfrm>
            <a:off x="963561" y="1799302"/>
            <a:ext cx="10668000" cy="4677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0"/>
              </a:spcBef>
              <a:buFont typeface="+mj-lt"/>
              <a:buAutoNum type="romanUcPeriod" startAt="4"/>
            </a:pPr>
            <a:r>
              <a:rPr lang="en-US" sz="3000" b="1" dirty="0">
                <a:solidFill>
                  <a:srgbClr val="000000"/>
                </a:solidFill>
                <a:latin typeface="Arial Narrow" panose="020B0606020202030204" pitchFamily="34" charset="0"/>
                <a:ea typeface="Calibri" panose="020F0502020204030204" pitchFamily="34" charset="0"/>
              </a:rPr>
              <a:t>Ensure Opportunity for Full Participation: </a:t>
            </a:r>
            <a:r>
              <a:rPr lang="en-US" sz="3000" dirty="0">
                <a:solidFill>
                  <a:srgbClr val="000000"/>
                </a:solidFill>
                <a:latin typeface="Arial Narrow" panose="020B0606020202030204" pitchFamily="34" charset="0"/>
                <a:ea typeface="Calibri" panose="020F0502020204030204" pitchFamily="34" charset="0"/>
              </a:rPr>
              <a:t>Attorneys for children and youth should proactively ensure opportunity for meaningful participation in court hearings and other case events</a:t>
            </a:r>
          </a:p>
          <a:p>
            <a:pPr marL="0" indent="0">
              <a:spcBef>
                <a:spcPts val="0"/>
              </a:spcBef>
              <a:buNone/>
            </a:pPr>
            <a:endParaRPr lang="en-US" sz="3000" dirty="0">
              <a:solidFill>
                <a:srgbClr val="000000"/>
              </a:solidFill>
              <a:latin typeface="Arial Narrow" panose="020B0606020202030204" pitchFamily="34" charset="0"/>
              <a:ea typeface="Calibri" panose="020F0502020204030204" pitchFamily="34" charset="0"/>
            </a:endParaRPr>
          </a:p>
          <a:p>
            <a:pPr marL="514350" indent="-514350">
              <a:spcBef>
                <a:spcPts val="0"/>
              </a:spcBef>
              <a:buFont typeface="+mj-lt"/>
              <a:buAutoNum type="romanUcPeriod" startAt="5"/>
            </a:pPr>
            <a:r>
              <a:rPr lang="en-US" sz="3000" b="1" dirty="0">
                <a:solidFill>
                  <a:srgbClr val="000000"/>
                </a:solidFill>
                <a:latin typeface="Arial Narrow" panose="020B0606020202030204" pitchFamily="34" charset="0"/>
                <a:ea typeface="Calibri" panose="020F0502020204030204" pitchFamily="34" charset="0"/>
              </a:rPr>
              <a:t>Provide Competent Legal Representation: </a:t>
            </a:r>
            <a:r>
              <a:rPr lang="en-US" sz="3000" dirty="0">
                <a:solidFill>
                  <a:srgbClr val="000000"/>
                </a:solidFill>
                <a:latin typeface="Arial Narrow" panose="020B0606020202030204" pitchFamily="34" charset="0"/>
                <a:ea typeface="Calibri" panose="020F0502020204030204" pitchFamily="34" charset="0"/>
              </a:rPr>
              <a:t>Attorneys for children and youth should provide competent legal representation</a:t>
            </a:r>
          </a:p>
          <a:p>
            <a:pPr marL="0" indent="0">
              <a:spcBef>
                <a:spcPts val="0"/>
              </a:spcBef>
              <a:buNone/>
            </a:pPr>
            <a:endParaRPr lang="en-US" sz="3000" dirty="0">
              <a:solidFill>
                <a:srgbClr val="000000"/>
              </a:solidFill>
              <a:latin typeface="Arial Narrow" panose="020B0606020202030204" pitchFamily="34" charset="0"/>
              <a:ea typeface="Calibri" panose="020F0502020204030204" pitchFamily="34" charset="0"/>
            </a:endParaRPr>
          </a:p>
          <a:p>
            <a:pPr marL="514350" indent="-514350">
              <a:spcBef>
                <a:spcPts val="0"/>
              </a:spcBef>
              <a:buFont typeface="+mj-lt"/>
              <a:buAutoNum type="romanUcPeriod" startAt="6"/>
            </a:pPr>
            <a:r>
              <a:rPr lang="en-US" sz="3000" b="1" dirty="0">
                <a:solidFill>
                  <a:srgbClr val="000000"/>
                </a:solidFill>
                <a:latin typeface="Arial Narrow" panose="020B0606020202030204" pitchFamily="34" charset="0"/>
                <a:ea typeface="Calibri" panose="020F0502020204030204" pitchFamily="34" charset="0"/>
              </a:rPr>
              <a:t>Provide Loyal and Independent Legal Representation: </a:t>
            </a:r>
            <a:r>
              <a:rPr lang="en-US" sz="3000" dirty="0">
                <a:solidFill>
                  <a:srgbClr val="000000"/>
                </a:solidFill>
                <a:latin typeface="Arial Narrow" panose="020B0606020202030204" pitchFamily="34" charset="0"/>
                <a:ea typeface="Calibri" panose="020F0502020204030204" pitchFamily="34" charset="0"/>
              </a:rPr>
              <a:t>Attorneys for children and youth should guarantee loyalty and independence throughout their legal representation</a:t>
            </a:r>
          </a:p>
          <a:p>
            <a:pPr marL="400050" indent="-400050">
              <a:spcBef>
                <a:spcPts val="0"/>
              </a:spcBef>
              <a:buFont typeface="Arial" panose="020B0604020202020204" pitchFamily="34" charset="0"/>
              <a:buAutoNum type="romanUcPeriod" startAt="6"/>
            </a:pPr>
            <a:endParaRPr lang="en-US" sz="2400" dirty="0">
              <a:solidFill>
                <a:srgbClr val="000000"/>
              </a:solidFill>
              <a:latin typeface="Arial Narrow" panose="020B0606020202030204" pitchFamily="34" charset="0"/>
              <a:ea typeface="Calibri" panose="020F0502020204030204" pitchFamily="34" charset="0"/>
            </a:endParaRPr>
          </a:p>
        </p:txBody>
      </p:sp>
    </p:spTree>
    <p:extLst>
      <p:ext uri="{BB962C8B-B14F-4D97-AF65-F5344CB8AC3E}">
        <p14:creationId xmlns:p14="http://schemas.microsoft.com/office/powerpoint/2010/main" val="114986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3"/>
          <a:stretch>
            <a:fillRect/>
          </a:stretch>
        </p:blipFill>
        <p:spPr>
          <a:xfrm>
            <a:off x="3342967" y="167148"/>
            <a:ext cx="5506065" cy="1378789"/>
          </a:xfrm>
          <a:prstGeom prst="rect">
            <a:avLst/>
          </a:prstGeom>
        </p:spPr>
      </p:pic>
      <p:sp>
        <p:nvSpPr>
          <p:cNvPr id="5" name="Content Placeholder 2">
            <a:extLst>
              <a:ext uri="{FF2B5EF4-FFF2-40B4-BE49-F238E27FC236}">
                <a16:creationId xmlns:a16="http://schemas.microsoft.com/office/drawing/2014/main" id="{378F64E1-0095-FE71-2F96-7539E8FDDD1D}"/>
              </a:ext>
            </a:extLst>
          </p:cNvPr>
          <p:cNvSpPr txBox="1">
            <a:spLocks/>
          </p:cNvSpPr>
          <p:nvPr/>
        </p:nvSpPr>
        <p:spPr>
          <a:xfrm>
            <a:off x="511276" y="1799302"/>
            <a:ext cx="11316929" cy="4677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buFont typeface="+mj-lt"/>
              <a:buAutoNum type="romanUcPeriod" startAt="7"/>
            </a:pPr>
            <a:r>
              <a:rPr lang="en-US" b="1" dirty="0">
                <a:solidFill>
                  <a:srgbClr val="000000"/>
                </a:solidFill>
                <a:latin typeface="Arial Narrow" panose="020B0606020202030204" pitchFamily="34" charset="0"/>
                <a:ea typeface="Calibri" panose="020F0502020204030204" pitchFamily="34" charset="0"/>
              </a:rPr>
              <a:t>Maintain Confidentiality: </a:t>
            </a:r>
            <a:r>
              <a:rPr lang="en-US" dirty="0">
                <a:solidFill>
                  <a:srgbClr val="000000"/>
                </a:solidFill>
                <a:latin typeface="Arial Narrow" panose="020B0606020202030204" pitchFamily="34" charset="0"/>
                <a:ea typeface="Calibri" panose="020F0502020204030204" pitchFamily="34" charset="0"/>
              </a:rPr>
              <a:t>Attorneys for children and youth should adhere to the same confidentiality and privilege rules as they do for adult clients</a:t>
            </a:r>
          </a:p>
          <a:p>
            <a:pPr marL="0" indent="0">
              <a:spcBef>
                <a:spcPts val="0"/>
              </a:spcBef>
              <a:buNone/>
            </a:pPr>
            <a:endParaRPr lang="en-US" dirty="0">
              <a:solidFill>
                <a:srgbClr val="000000"/>
              </a:solidFill>
              <a:latin typeface="Arial Narrow" panose="020B0606020202030204" pitchFamily="34" charset="0"/>
              <a:ea typeface="Calibri" panose="020F0502020204030204" pitchFamily="34" charset="0"/>
            </a:endParaRPr>
          </a:p>
          <a:p>
            <a:pPr marL="571500" indent="-571500">
              <a:spcBef>
                <a:spcPts val="0"/>
              </a:spcBef>
              <a:buFont typeface="+mj-lt"/>
              <a:buAutoNum type="romanUcPeriod" startAt="8"/>
            </a:pPr>
            <a:r>
              <a:rPr lang="en-US" b="1" dirty="0">
                <a:solidFill>
                  <a:srgbClr val="000000"/>
                </a:solidFill>
                <a:latin typeface="Arial Narrow" panose="020B0606020202030204" pitchFamily="34" charset="0"/>
                <a:ea typeface="Calibri" panose="020F0502020204030204" pitchFamily="34" charset="0"/>
              </a:rPr>
              <a:t>Advance Equity in Legal Representation: </a:t>
            </a:r>
            <a:r>
              <a:rPr lang="en-US" dirty="0">
                <a:solidFill>
                  <a:srgbClr val="000000"/>
                </a:solidFill>
                <a:latin typeface="Arial Narrow" panose="020B0606020202030204" pitchFamily="34" charset="0"/>
                <a:ea typeface="Calibri" panose="020F0502020204030204" pitchFamily="34" charset="0"/>
              </a:rPr>
              <a:t>Attorneys for children and youth should engage in culturally humble representation and actively challenge inequitable treatment</a:t>
            </a:r>
          </a:p>
          <a:p>
            <a:pPr marL="0" indent="0">
              <a:spcBef>
                <a:spcPts val="0"/>
              </a:spcBef>
              <a:buNone/>
            </a:pPr>
            <a:endParaRPr lang="en-US" dirty="0">
              <a:solidFill>
                <a:srgbClr val="000000"/>
              </a:solidFill>
              <a:latin typeface="Arial Narrow" panose="020B0606020202030204" pitchFamily="34" charset="0"/>
              <a:ea typeface="Calibri" panose="020F0502020204030204" pitchFamily="34" charset="0"/>
            </a:endParaRPr>
          </a:p>
          <a:p>
            <a:pPr marL="571500" indent="-571500">
              <a:spcBef>
                <a:spcPts val="0"/>
              </a:spcBef>
              <a:buFont typeface="+mj-lt"/>
              <a:buAutoNum type="romanUcPeriod" startAt="9"/>
            </a:pPr>
            <a:r>
              <a:rPr lang="en-US" b="1" dirty="0">
                <a:solidFill>
                  <a:srgbClr val="000000"/>
                </a:solidFill>
                <a:latin typeface="Arial Narrow" panose="020B0606020202030204" pitchFamily="34" charset="0"/>
                <a:ea typeface="Calibri" panose="020F0502020204030204" pitchFamily="34" charset="0"/>
              </a:rPr>
              <a:t>Provide “360°” Advocacy: </a:t>
            </a:r>
            <a:r>
              <a:rPr lang="en-US" dirty="0">
                <a:solidFill>
                  <a:srgbClr val="000000"/>
                </a:solidFill>
                <a:latin typeface="Arial Narrow" panose="020B0606020202030204" pitchFamily="34" charset="0"/>
                <a:ea typeface="Calibri" panose="020F0502020204030204" pitchFamily="34" charset="0"/>
              </a:rPr>
              <a:t>Attorneys for children and youth should seek to understand their clients as whole people, inside and outside the context of the legal proceedings, and provide holistic advocacy</a:t>
            </a:r>
          </a:p>
          <a:p>
            <a:pPr marL="0" indent="0">
              <a:spcBef>
                <a:spcPts val="0"/>
              </a:spcBef>
              <a:buNone/>
            </a:pPr>
            <a:endParaRPr lang="en-US" dirty="0">
              <a:solidFill>
                <a:srgbClr val="000000"/>
              </a:solidFill>
              <a:latin typeface="Arial Narrow" panose="020B0606020202030204" pitchFamily="34" charset="0"/>
              <a:ea typeface="Calibri" panose="020F0502020204030204" pitchFamily="34" charset="0"/>
            </a:endParaRPr>
          </a:p>
          <a:p>
            <a:pPr marL="571500" indent="-571500">
              <a:spcBef>
                <a:spcPts val="0"/>
              </a:spcBef>
              <a:buFont typeface="+mj-lt"/>
              <a:buAutoNum type="romanUcPeriod" startAt="10"/>
            </a:pPr>
            <a:r>
              <a:rPr lang="en-US" b="1" dirty="0">
                <a:solidFill>
                  <a:srgbClr val="000000"/>
                </a:solidFill>
                <a:latin typeface="Arial Narrow" panose="020B0606020202030204" pitchFamily="34" charset="0"/>
                <a:ea typeface="Calibri" panose="020F0502020204030204" pitchFamily="34" charset="0"/>
              </a:rPr>
              <a:t>Preserve Continuity of Legal Representation: </a:t>
            </a:r>
            <a:r>
              <a:rPr lang="en-US" dirty="0">
                <a:solidFill>
                  <a:srgbClr val="000000"/>
                </a:solidFill>
                <a:latin typeface="Arial Narrow" panose="020B0606020202030204" pitchFamily="34" charset="0"/>
                <a:ea typeface="Calibri" panose="020F0502020204030204" pitchFamily="34" charset="0"/>
              </a:rPr>
              <a:t>Attorneys for children and youth should endeavor to provide uninterrupted legal representation</a:t>
            </a:r>
            <a:endParaRPr lang="en-CA" dirty="0">
              <a:latin typeface="Arial Narrow" panose="020B0606020202030204" pitchFamily="34" charset="0"/>
            </a:endParaRPr>
          </a:p>
        </p:txBody>
      </p:sp>
    </p:spTree>
    <p:extLst>
      <p:ext uri="{BB962C8B-B14F-4D97-AF65-F5344CB8AC3E}">
        <p14:creationId xmlns:p14="http://schemas.microsoft.com/office/powerpoint/2010/main" val="1416782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04423D3-3070-4D48-9BFF-22907B5EF925}"/>
              </a:ext>
            </a:extLst>
          </p:cNvPr>
          <p:cNvPicPr>
            <a:picLocks noChangeAspect="1"/>
          </p:cNvPicPr>
          <p:nvPr/>
        </p:nvPicPr>
        <p:blipFill>
          <a:blip r:embed="rId3"/>
          <a:stretch>
            <a:fillRect/>
          </a:stretch>
        </p:blipFill>
        <p:spPr>
          <a:xfrm>
            <a:off x="1869186" y="646461"/>
            <a:ext cx="5037204" cy="1322265"/>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193280" y="967275"/>
            <a:ext cx="3129534" cy="1001450"/>
          </a:xfrm>
          <a:prstGeom prst="rect">
            <a:avLst/>
          </a:prstGeom>
        </p:spPr>
      </p:pic>
      <p:graphicFrame>
        <p:nvGraphicFramePr>
          <p:cNvPr id="4" name="Table 4">
            <a:extLst>
              <a:ext uri="{FF2B5EF4-FFF2-40B4-BE49-F238E27FC236}">
                <a16:creationId xmlns:a16="http://schemas.microsoft.com/office/drawing/2014/main" id="{3489F478-5B3E-9649-A62A-3F43921BE546}"/>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0" indent="0">
                        <a:buNone/>
                      </a:pPr>
                      <a:endParaRPr lang="en-US"/>
                    </a:p>
                    <a:p>
                      <a:pPr marL="285750" lvl="0" indent="-285750">
                        <a:buFont typeface="Arial"/>
                        <a:buChar char="•"/>
                      </a:pPr>
                      <a:r>
                        <a:rPr lang="en-US" dirty="0"/>
                        <a:t>Meaningful and effective engagement </a:t>
                      </a:r>
                    </a:p>
                    <a:p>
                      <a:pPr marL="0" lvl="0" indent="0">
                        <a:buNone/>
                      </a:pPr>
                      <a:endParaRPr lang="en-US" dirty="0"/>
                    </a:p>
                    <a:p>
                      <a:pPr marL="285750" lvl="0" indent="-285750">
                        <a:buFont typeface="Arial"/>
                        <a:buChar char="•"/>
                      </a:pPr>
                      <a:r>
                        <a:rPr lang="en-US" dirty="0"/>
                        <a:t>Autonomy </a:t>
                      </a:r>
                    </a:p>
                    <a:p>
                      <a:pPr marL="0" lvl="0" indent="0">
                        <a:buNone/>
                      </a:pPr>
                      <a:endParaRPr lang="en-US" dirty="0"/>
                    </a:p>
                    <a:p>
                      <a:pPr marL="285750" lvl="0" indent="-285750">
                        <a:buFont typeface="Arial"/>
                        <a:buChar char="•"/>
                      </a:pPr>
                      <a:r>
                        <a:rPr lang="en-US" dirty="0"/>
                        <a:t>Cultural humility</a:t>
                      </a:r>
                    </a:p>
                    <a:p>
                      <a:pPr marL="285750" lvl="0" indent="-285750">
                        <a:buFont typeface="Arial"/>
                        <a:buChar char="•"/>
                      </a:pPr>
                      <a:endParaRPr lang="en-US" dirty="0"/>
                    </a:p>
                  </a:txBody>
                  <a:tcPr/>
                </a:tc>
                <a:tc>
                  <a:txBody>
                    <a:bodyPr/>
                    <a:lstStyle/>
                    <a:p>
                      <a:endParaRPr lang="en-US" dirty="0"/>
                    </a:p>
                    <a:p>
                      <a:pPr marL="285750" indent="-285750">
                        <a:buFont typeface="Arial" panose="020B0604020202020204" pitchFamily="34" charset="0"/>
                        <a:buChar char="•"/>
                      </a:pPr>
                      <a:r>
                        <a:rPr lang="en-US" dirty="0"/>
                        <a:t>Client-directed model of legal representation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Substituted judgement for model for infants (Rule 1.14)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Emphasis on collateral contacts and family integrity</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3500133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F19E8F-E731-B648-9D0E-562146A895B4}"/>
              </a:ext>
            </a:extLst>
          </p:cNvPr>
          <p:cNvSpPr>
            <a:spLocks noGrp="1"/>
          </p:cNvSpPr>
          <p:nvPr>
            <p:ph type="title"/>
          </p:nvPr>
        </p:nvSpPr>
        <p:spPr>
          <a:xfrm>
            <a:off x="1371597" y="348865"/>
            <a:ext cx="10044023" cy="877729"/>
          </a:xfrm>
        </p:spPr>
        <p:txBody>
          <a:bodyPr anchor="ctr">
            <a:normAutofit/>
          </a:bodyPr>
          <a:lstStyle/>
          <a:p>
            <a:r>
              <a:rPr lang="en-US" sz="5400" b="1" dirty="0">
                <a:solidFill>
                  <a:srgbClr val="FFFFFF"/>
                </a:solidFill>
                <a:latin typeface="Arial Narrow" panose="020B0606020202030204" pitchFamily="34" charset="0"/>
              </a:rPr>
              <a:t>OCA’s Work</a:t>
            </a:r>
          </a:p>
        </p:txBody>
      </p:sp>
      <p:graphicFrame>
        <p:nvGraphicFramePr>
          <p:cNvPr id="5" name="Content Placeholder 2">
            <a:extLst>
              <a:ext uri="{FF2B5EF4-FFF2-40B4-BE49-F238E27FC236}">
                <a16:creationId xmlns:a16="http://schemas.microsoft.com/office/drawing/2014/main" id="{DCA28763-854B-5063-D539-69A27CC0E9E4}"/>
              </a:ext>
            </a:extLst>
          </p:cNvPr>
          <p:cNvGraphicFramePr>
            <a:graphicFrameLocks noGrp="1"/>
          </p:cNvGraphicFramePr>
          <p:nvPr>
            <p:ph idx="1"/>
            <p:extLst>
              <p:ext uri="{D42A27DB-BD31-4B8C-83A1-F6EECF244321}">
                <p14:modId xmlns:p14="http://schemas.microsoft.com/office/powerpoint/2010/main" val="82890175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9683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8470D24-BFE6-CB47-90A1-B4397BCD0C2C}"/>
              </a:ext>
            </a:extLst>
          </p:cNvPr>
          <p:cNvPicPr>
            <a:picLocks noChangeAspect="1"/>
          </p:cNvPicPr>
          <p:nvPr/>
        </p:nvPicPr>
        <p:blipFill>
          <a:blip r:embed="rId3"/>
          <a:stretch>
            <a:fillRect/>
          </a:stretch>
        </p:blipFill>
        <p:spPr>
          <a:xfrm>
            <a:off x="1787145" y="822302"/>
            <a:ext cx="3968749" cy="1299765"/>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6096001" y="852066"/>
            <a:ext cx="3968751" cy="1270000"/>
          </a:xfrm>
          <a:prstGeom prst="rect">
            <a:avLst/>
          </a:prstGeom>
        </p:spPr>
      </p:pic>
      <p:graphicFrame>
        <p:nvGraphicFramePr>
          <p:cNvPr id="6" name="Table 4">
            <a:extLst>
              <a:ext uri="{FF2B5EF4-FFF2-40B4-BE49-F238E27FC236}">
                <a16:creationId xmlns:a16="http://schemas.microsoft.com/office/drawing/2014/main" id="{47C9D712-75E7-9B4C-9366-26D721938024}"/>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Understanding the attorney's role</a:t>
                      </a:r>
                    </a:p>
                    <a:p>
                      <a:pPr marL="0" lvl="0" indent="0">
                        <a:buNone/>
                      </a:pPr>
                      <a:endParaRPr lang="en-US" dirty="0"/>
                    </a:p>
                    <a:p>
                      <a:pPr marL="285750" lvl="0" indent="-285750">
                        <a:buFont typeface="Arial"/>
                        <a:buChar char="•"/>
                      </a:pPr>
                      <a:r>
                        <a:rPr lang="en-US" sz="1800" b="0" i="0" u="none" strike="noStrike" noProof="0" dirty="0">
                          <a:latin typeface="Calibri"/>
                        </a:rPr>
                        <a:t>Follow-up and </a:t>
                      </a:r>
                      <a:r>
                        <a:rPr lang="en-US" sz="1800" b="0" i="0" u="none" strike="noStrike" noProof="0">
                          <a:latin typeface="Calibri"/>
                        </a:rPr>
                        <a:t>follow through b</a:t>
                      </a:r>
                      <a:r>
                        <a:rPr lang="en-US"/>
                        <a:t>uilding</a:t>
                      </a:r>
                      <a:r>
                        <a:rPr lang="en-US" dirty="0"/>
                        <a:t> rapport </a:t>
                      </a:r>
                    </a:p>
                    <a:p>
                      <a:pPr marL="285750" lvl="0" indent="-285750">
                        <a:buFont typeface="Arial"/>
                        <a:buChar char="•"/>
                      </a:pPr>
                      <a:endParaRPr lang="en-US" dirty="0"/>
                    </a:p>
                    <a:p>
                      <a:pPr marL="285750" lvl="0" indent="-285750">
                        <a:buFont typeface="Arial"/>
                        <a:buChar char="•"/>
                      </a:pPr>
                      <a:r>
                        <a:rPr lang="en-US" dirty="0"/>
                        <a:t>Strengths-based </a:t>
                      </a:r>
                    </a:p>
                    <a:p>
                      <a:pPr marL="0" lvl="0" indent="0">
                        <a:buNone/>
                      </a:pPr>
                      <a:endParaRPr lang="en-US" dirty="0"/>
                    </a:p>
                    <a:p>
                      <a:pPr marL="285750" lvl="0" indent="-285750">
                        <a:buFont typeface="Arial"/>
                        <a:buChar char="•"/>
                      </a:pPr>
                      <a:r>
                        <a:rPr lang="en-US" sz="1800" b="0" i="0" u="none" strike="noStrike" noProof="0" dirty="0">
                          <a:latin typeface="Calibri"/>
                        </a:rPr>
                        <a:t>Multidisciplinary approach </a:t>
                      </a:r>
                      <a:endParaRPr lang="en-US" dirty="0"/>
                    </a:p>
                  </a:txBody>
                  <a:tcPr/>
                </a:tc>
                <a:tc>
                  <a:txBody>
                    <a:bodyPr/>
                    <a:lstStyle/>
                    <a:p>
                      <a:pPr marL="285750" indent="-285750">
                        <a:buFont typeface="Arial" panose="020B0604020202020204" pitchFamily="34" charset="0"/>
                        <a:buChar char="•"/>
                      </a:pPr>
                      <a:r>
                        <a:rPr lang="en-US" dirty="0"/>
                        <a:t>Early appointment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Frequent client engagement (monthly)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Time and place tailored to client need/ comfort level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of multidisciplinary models</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426935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What Can I Do if My Ex Doesn't Pay Child Support? | Attorney Blog">
            <a:extLst>
              <a:ext uri="{FF2B5EF4-FFF2-40B4-BE49-F238E27FC236}">
                <a16:creationId xmlns:a16="http://schemas.microsoft.com/office/drawing/2014/main" id="{AA27D1F8-7907-944C-920F-4B22A9D861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4" r="2" b="2"/>
          <a:stretch/>
        </p:blipFill>
        <p:spPr bwMode="auto">
          <a:xfrm>
            <a:off x="5186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Interviewing the Child Client: Approaches and Techniques for a Successful  Interview - YouTube">
            <a:extLst>
              <a:ext uri="{FF2B5EF4-FFF2-40B4-BE49-F238E27FC236}">
                <a16:creationId xmlns:a16="http://schemas.microsoft.com/office/drawing/2014/main" id="{6010A88B-23EB-1E45-B857-4A61AD8AFE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047"/>
          <a:stretch/>
        </p:blipFill>
        <p:spPr bwMode="auto">
          <a:xfrm>
            <a:off x="5186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F4F0102-D6CE-D244-BCE5-4256E970B639}"/>
              </a:ext>
            </a:extLst>
          </p:cNvPr>
          <p:cNvSpPr txBox="1">
            <a:spLocks/>
          </p:cNvSpPr>
          <p:nvPr/>
        </p:nvSpPr>
        <p:spPr>
          <a:xfrm>
            <a:off x="1853185" y="1524659"/>
            <a:ext cx="3764305" cy="277408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5000" b="1" i="0" kern="1200">
                <a:solidFill>
                  <a:srgbClr val="52B9E9"/>
                </a:solidFill>
                <a:latin typeface="Calibri" panose="020F0502020204030204" pitchFamily="34" charset="0"/>
                <a:ea typeface="+mj-ea"/>
                <a:cs typeface="Calibri" panose="020F0502020204030204" pitchFamily="34" charset="0"/>
              </a:defRPr>
            </a:lvl1pPr>
          </a:lstStyle>
          <a:p>
            <a:pPr>
              <a:lnSpc>
                <a:spcPct val="90000"/>
              </a:lnSpc>
              <a:spcAft>
                <a:spcPts val="600"/>
              </a:spcAft>
            </a:pPr>
            <a:r>
              <a:rPr lang="en-US" sz="4700" dirty="0">
                <a:solidFill>
                  <a:prstClr val="black"/>
                </a:solidFill>
                <a:latin typeface="Calibri Light" panose="020F0302020204030204"/>
              </a:rPr>
              <a:t>Client Contact is Key!</a:t>
            </a:r>
          </a:p>
        </p:txBody>
      </p:sp>
    </p:spTree>
    <p:extLst>
      <p:ext uri="{BB962C8B-B14F-4D97-AF65-F5344CB8AC3E}">
        <p14:creationId xmlns:p14="http://schemas.microsoft.com/office/powerpoint/2010/main" val="189866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674956C-28AD-8640-B64F-F94E5410B216}"/>
              </a:ext>
            </a:extLst>
          </p:cNvPr>
          <p:cNvPicPr>
            <a:picLocks noChangeAspect="1"/>
          </p:cNvPicPr>
          <p:nvPr/>
        </p:nvPicPr>
        <p:blipFill>
          <a:blip r:embed="rId3"/>
          <a:stretch>
            <a:fillRect/>
          </a:stretch>
        </p:blipFill>
        <p:spPr>
          <a:xfrm>
            <a:off x="1777746" y="757392"/>
            <a:ext cx="5037204" cy="1246707"/>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284720" y="1002648"/>
            <a:ext cx="3129534" cy="1001450"/>
          </a:xfrm>
          <a:prstGeom prst="rect">
            <a:avLst/>
          </a:prstGeom>
        </p:spPr>
      </p:pic>
      <p:graphicFrame>
        <p:nvGraphicFramePr>
          <p:cNvPr id="6" name="Table 4">
            <a:extLst>
              <a:ext uri="{FF2B5EF4-FFF2-40B4-BE49-F238E27FC236}">
                <a16:creationId xmlns:a16="http://schemas.microsoft.com/office/drawing/2014/main" id="{2FC5F7F9-9268-2E44-887F-7E6154F29AAC}"/>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Helping a client understand their rights </a:t>
                      </a:r>
                    </a:p>
                    <a:p>
                      <a:pPr marL="0" lvl="0" indent="0">
                        <a:buNone/>
                      </a:pPr>
                      <a:endParaRPr lang="en-US" dirty="0"/>
                    </a:p>
                    <a:p>
                      <a:pPr marL="285750" lvl="0" indent="-285750">
                        <a:buFont typeface="Arial"/>
                        <a:buChar char="•"/>
                      </a:pPr>
                      <a:r>
                        <a:rPr lang="en-US" dirty="0"/>
                        <a:t>Preparing the youth </a:t>
                      </a:r>
                    </a:p>
                    <a:p>
                      <a:pPr marL="0" lvl="0" indent="0">
                        <a:buNone/>
                      </a:pPr>
                      <a:endParaRPr lang="en-US" dirty="0"/>
                    </a:p>
                    <a:p>
                      <a:pPr marL="285750" lvl="0" indent="-285750">
                        <a:buFont typeface="Arial"/>
                        <a:buChar char="•"/>
                      </a:pPr>
                      <a:r>
                        <a:rPr lang="en-US" dirty="0"/>
                        <a:t>Removing bias </a:t>
                      </a:r>
                    </a:p>
                  </a:txBody>
                  <a:tcPr/>
                </a:tc>
                <a:tc>
                  <a:txBody>
                    <a:bodyPr/>
                    <a:lstStyle/>
                    <a:p>
                      <a:pPr marL="285750" indent="-285750">
                        <a:buFont typeface="Arial" panose="020B0604020202020204" pitchFamily="34" charset="0"/>
                        <a:buChar char="•"/>
                      </a:pPr>
                      <a:r>
                        <a:rPr lang="en-US" dirty="0"/>
                        <a:t>Out-of-court counseling role just as important as in-court activity (Rule 2.1)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Avoiding use of legal terms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Trauma-informed candor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Checking for understanding</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2100599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3363-39D2-4CBB-9894-3A15D301F98E}"/>
              </a:ext>
            </a:extLst>
          </p:cNvPr>
          <p:cNvSpPr>
            <a:spLocks noGrp="1"/>
          </p:cNvSpPr>
          <p:nvPr>
            <p:ph type="title"/>
          </p:nvPr>
        </p:nvSpPr>
        <p:spPr>
          <a:xfrm>
            <a:off x="1917556" y="620392"/>
            <a:ext cx="2862991" cy="5504688"/>
          </a:xfrm>
        </p:spPr>
        <p:txBody>
          <a:bodyPr>
            <a:normAutofit/>
          </a:bodyPr>
          <a:lstStyle/>
          <a:p>
            <a:r>
              <a:rPr lang="en-US" sz="4800" dirty="0">
                <a:solidFill>
                  <a:schemeClr val="accent1"/>
                </a:solidFill>
              </a:rPr>
              <a:t>Client Counseling</a:t>
            </a:r>
          </a:p>
        </p:txBody>
      </p:sp>
      <p:graphicFrame>
        <p:nvGraphicFramePr>
          <p:cNvPr id="5" name="Content Placeholder 2">
            <a:extLst>
              <a:ext uri="{FF2B5EF4-FFF2-40B4-BE49-F238E27FC236}">
                <a16:creationId xmlns:a16="http://schemas.microsoft.com/office/drawing/2014/main" id="{C172CF04-D14E-4A61-BECC-1EC8797BFADD}"/>
              </a:ext>
            </a:extLst>
          </p:cNvPr>
          <p:cNvGraphicFramePr>
            <a:graphicFrameLocks noGrp="1"/>
          </p:cNvGraphicFramePr>
          <p:nvPr>
            <p:ph idx="1"/>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9" name="Picture 1" descr="page15image61165504">
            <a:extLst>
              <a:ext uri="{FF2B5EF4-FFF2-40B4-BE49-F238E27FC236}">
                <a16:creationId xmlns:a16="http://schemas.microsoft.com/office/drawing/2014/main" id="{BD3245A7-C06C-4F48-FCA8-31FCE13559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12295"/>
            <a:ext cx="405063" cy="155274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F5D8D299-6F31-7745-6B78-492A471049EF}"/>
              </a:ext>
            </a:extLst>
          </p:cNvPr>
          <p:cNvSpPr>
            <a:spLocks noChangeArrowheads="1"/>
          </p:cNvSpPr>
          <p:nvPr/>
        </p:nvSpPr>
        <p:spPr bwMode="auto">
          <a:xfrm>
            <a:off x="2101516" y="2143240"/>
            <a:ext cx="333675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000" b="1" i="1" dirty="0">
                <a:solidFill>
                  <a:prstClr val="black"/>
                </a:solidFill>
                <a:latin typeface="NotoSans"/>
              </a:rPr>
              <a:t>“It would have been helpful if my rights as a child were explained to me...I did not believe that I had any say in what happened </a:t>
            </a:r>
            <a:endParaRPr lang="en-US" altLang="en-US" sz="2000" dirty="0">
              <a:solidFill>
                <a:prstClr val="black"/>
              </a:solidFill>
              <a:latin typeface="Calibri" panose="020F0502020204030204"/>
            </a:endParaRPr>
          </a:p>
          <a:p>
            <a:pPr eaLnBrk="0" fontAlgn="base" hangingPunct="0">
              <a:spcBef>
                <a:spcPct val="0"/>
              </a:spcBef>
              <a:spcAft>
                <a:spcPct val="0"/>
              </a:spcAft>
            </a:pPr>
            <a:r>
              <a:rPr lang="en-US" altLang="en-US" sz="2000" b="1" i="1" dirty="0">
                <a:solidFill>
                  <a:prstClr val="black"/>
                </a:solidFill>
                <a:latin typeface="NotoSans"/>
              </a:rPr>
              <a:t>to me, which was not true.” </a:t>
            </a:r>
            <a:endParaRPr lang="en-US" altLang="en-US" sz="2000" dirty="0">
              <a:solidFill>
                <a:prstClr val="black"/>
              </a:solidFill>
              <a:latin typeface="Calibri" panose="020F0502020204030204"/>
            </a:endParaRPr>
          </a:p>
          <a:p>
            <a:pPr eaLnBrk="0" fontAlgn="base" hangingPunct="0">
              <a:spcBef>
                <a:spcPct val="0"/>
              </a:spcBef>
              <a:spcAft>
                <a:spcPct val="0"/>
              </a:spcAft>
            </a:pPr>
            <a:r>
              <a:rPr lang="en-US" altLang="en-US" sz="2000" b="1" dirty="0">
                <a:solidFill>
                  <a:prstClr val="black"/>
                </a:solidFill>
                <a:latin typeface="NotoSans"/>
              </a:rPr>
              <a:t>NACC ADVISORY COUNCIL MEMBER </a:t>
            </a:r>
            <a:endParaRPr lang="en-US" altLang="en-US" sz="2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076126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91BC3F6-1B0F-8441-8AB3-AE007571EDFA}"/>
              </a:ext>
            </a:extLst>
          </p:cNvPr>
          <p:cNvPicPr>
            <a:picLocks noChangeAspect="1"/>
          </p:cNvPicPr>
          <p:nvPr/>
        </p:nvPicPr>
        <p:blipFill>
          <a:blip r:embed="rId3"/>
          <a:stretch>
            <a:fillRect/>
          </a:stretch>
        </p:blipFill>
        <p:spPr>
          <a:xfrm>
            <a:off x="1704594" y="587385"/>
            <a:ext cx="5037204" cy="1586718"/>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193279" y="880019"/>
            <a:ext cx="3129534" cy="1001450"/>
          </a:xfrm>
          <a:prstGeom prst="rect">
            <a:avLst/>
          </a:prstGeom>
        </p:spPr>
      </p:pic>
      <p:graphicFrame>
        <p:nvGraphicFramePr>
          <p:cNvPr id="6" name="Table 4">
            <a:extLst>
              <a:ext uri="{FF2B5EF4-FFF2-40B4-BE49-F238E27FC236}">
                <a16:creationId xmlns:a16="http://schemas.microsoft.com/office/drawing/2014/main" id="{0E4D7D87-AD6E-A447-9FC4-AA2378261852}"/>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Encourage involvement and remove assumption</a:t>
                      </a:r>
                    </a:p>
                    <a:p>
                      <a:pPr marL="285750" lvl="0" indent="-285750">
                        <a:buFont typeface="Arial"/>
                        <a:buChar char="•"/>
                      </a:pPr>
                      <a:endParaRPr lang="en-US" dirty="0"/>
                    </a:p>
                    <a:p>
                      <a:pPr marL="285750" lvl="0" indent="-285750">
                        <a:buFont typeface="Arial"/>
                        <a:buChar char="•"/>
                      </a:pPr>
                      <a:r>
                        <a:rPr lang="en-US" dirty="0"/>
                        <a:t>Autonomy </a:t>
                      </a:r>
                    </a:p>
                    <a:p>
                      <a:pPr marL="285750" lvl="0" indent="-285750">
                        <a:buFont typeface="Arial"/>
                        <a:buChar char="•"/>
                      </a:pPr>
                      <a:endParaRPr lang="en-US" dirty="0"/>
                    </a:p>
                    <a:p>
                      <a:pPr marL="285750" lvl="0" indent="-285750">
                        <a:buFont typeface="Arial"/>
                        <a:buChar char="•"/>
                      </a:pPr>
                      <a:r>
                        <a:rPr lang="en-US" dirty="0"/>
                        <a:t>Preparing the youth </a:t>
                      </a:r>
                    </a:p>
                    <a:p>
                      <a:pPr marL="285750" lvl="0" indent="-285750">
                        <a:buFont typeface="Arial"/>
                        <a:buChar char="•"/>
                      </a:pPr>
                      <a:endParaRPr lang="en-US" dirty="0"/>
                    </a:p>
                    <a:p>
                      <a:pPr marL="285750" lvl="0" indent="-285750">
                        <a:buFont typeface="Arial"/>
                        <a:buChar char="•"/>
                      </a:pPr>
                      <a:r>
                        <a:rPr lang="en-US" dirty="0"/>
                        <a:t>Avoid depersonalizing terms </a:t>
                      </a:r>
                    </a:p>
                  </a:txBody>
                  <a:tcPr/>
                </a:tc>
                <a:tc>
                  <a:txBody>
                    <a:bodyPr/>
                    <a:lstStyle/>
                    <a:p>
                      <a:pPr marL="285750" indent="-285750">
                        <a:buFont typeface="Arial" panose="020B0604020202020204" pitchFamily="34" charset="0"/>
                        <a:buChar char="•"/>
                      </a:pPr>
                      <a:r>
                        <a:rPr lang="en-US" dirty="0"/>
                        <a:t>Involving youth in all possible choice points (Ex. court scheduling, seating)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Legal rigor if another party asks for the youth to be excluded over the youth’s objection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Pre-briefs, debriefs, and ADR</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3666992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498384-AE8A-8431-1F0D-3F9D25F65063}"/>
              </a:ext>
            </a:extLst>
          </p:cNvPr>
          <p:cNvSpPr>
            <a:spLocks noGrp="1"/>
          </p:cNvSpPr>
          <p:nvPr>
            <p:ph idx="1"/>
          </p:nvPr>
        </p:nvSpPr>
        <p:spPr>
          <a:xfrm>
            <a:off x="5248074" y="2438401"/>
            <a:ext cx="4939867" cy="3785419"/>
          </a:xfrm>
        </p:spPr>
        <p:txBody>
          <a:bodyPr>
            <a:normAutofit/>
          </a:bodyPr>
          <a:lstStyle/>
          <a:p>
            <a:r>
              <a:rPr lang="en-US" sz="1700" b="1" i="1" dirty="0">
                <a:latin typeface="NotoSans"/>
              </a:rPr>
              <a:t>“An attorney told me when I wasn’t attending court as regularly because of volleyball ‘I haven’t seen you in a while, I thought you didn’t care,’ and of course I cared, it’s my life. But I had things going like volleyball and I didn’t want to miss practice which would lead to missing games.” </a:t>
            </a:r>
            <a:r>
              <a:rPr lang="en-US" sz="1700" i="1" dirty="0"/>
              <a:t> -</a:t>
            </a:r>
            <a:r>
              <a:rPr lang="en-US" sz="1700" b="1" dirty="0">
                <a:latin typeface="NotoSans"/>
              </a:rPr>
              <a:t>NACC ADVISORY COUNCIL MEMBER </a:t>
            </a:r>
          </a:p>
          <a:p>
            <a:pPr marL="0" indent="0">
              <a:buNone/>
            </a:pPr>
            <a:endParaRPr lang="en-US" sz="1700" dirty="0"/>
          </a:p>
          <a:p>
            <a:r>
              <a:rPr lang="en-US" sz="1700" b="1" i="1" dirty="0">
                <a:latin typeface="NotoSans"/>
              </a:rPr>
              <a:t>“My attorney would ask me where I’d like to sit in court. In a system where you have very little power or choices, I should at least be able to choose where I sit.” -</a:t>
            </a:r>
            <a:r>
              <a:rPr lang="en-US" sz="1700" b="1" dirty="0">
                <a:latin typeface="NotoSans"/>
              </a:rPr>
              <a:t>NACC ADVISORY COUNCIL MEMBER </a:t>
            </a:r>
            <a:endParaRPr lang="en-US" sz="1700" dirty="0"/>
          </a:p>
          <a:p>
            <a:endParaRPr lang="en-US" sz="1700" dirty="0"/>
          </a:p>
          <a:p>
            <a:endParaRPr lang="en-US" sz="1700" dirty="0"/>
          </a:p>
          <a:p>
            <a:endParaRPr lang="en-US" sz="1700" dirty="0"/>
          </a:p>
        </p:txBody>
      </p:sp>
      <p:pic>
        <p:nvPicPr>
          <p:cNvPr id="5" name="Picture 4" descr="Front steps and columns of a majestic city building">
            <a:extLst>
              <a:ext uri="{FF2B5EF4-FFF2-40B4-BE49-F238E27FC236}">
                <a16:creationId xmlns:a16="http://schemas.microsoft.com/office/drawing/2014/main" id="{8CC850B1-E2DD-323A-664C-FFDB44318FD2}"/>
              </a:ext>
            </a:extLst>
          </p:cNvPr>
          <p:cNvPicPr>
            <a:picLocks noChangeAspect="1"/>
          </p:cNvPicPr>
          <p:nvPr/>
        </p:nvPicPr>
        <p:blipFill rotWithShape="1">
          <a:blip r:embed="rId3"/>
          <a:srcRect l="31906" r="34255" b="-1"/>
          <a:stretch/>
        </p:blipFill>
        <p:spPr>
          <a:xfrm>
            <a:off x="1524021"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619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F4B4C0D-63F1-B44A-A2EF-8FC70D509E8F}"/>
              </a:ext>
            </a:extLst>
          </p:cNvPr>
          <p:cNvPicPr>
            <a:picLocks noChangeAspect="1"/>
          </p:cNvPicPr>
          <p:nvPr/>
        </p:nvPicPr>
        <p:blipFill>
          <a:blip r:embed="rId3"/>
          <a:stretch>
            <a:fillRect/>
          </a:stretch>
        </p:blipFill>
        <p:spPr>
          <a:xfrm>
            <a:off x="1869186" y="362836"/>
            <a:ext cx="5037204" cy="1523752"/>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193280" y="623987"/>
            <a:ext cx="3129534" cy="1001450"/>
          </a:xfrm>
          <a:prstGeom prst="rect">
            <a:avLst/>
          </a:prstGeom>
        </p:spPr>
      </p:pic>
      <p:graphicFrame>
        <p:nvGraphicFramePr>
          <p:cNvPr id="7" name="Table 4">
            <a:extLst>
              <a:ext uri="{FF2B5EF4-FFF2-40B4-BE49-F238E27FC236}">
                <a16:creationId xmlns:a16="http://schemas.microsoft.com/office/drawing/2014/main" id="{A219B4DB-EB16-9F48-BF6A-FF2A86B2FDE3}"/>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Competent representation (Rule 1.1)</a:t>
                      </a:r>
                    </a:p>
                    <a:p>
                      <a:pPr marL="0" lvl="0" indent="0">
                        <a:buNone/>
                      </a:pPr>
                      <a:endParaRPr lang="en-US" dirty="0"/>
                    </a:p>
                    <a:p>
                      <a:pPr marL="285750" lvl="0" indent="-285750">
                        <a:buFont typeface="Arial"/>
                        <a:buChar char="•"/>
                      </a:pPr>
                      <a:r>
                        <a:rPr lang="en-US" dirty="0"/>
                        <a:t>Ongoing training </a:t>
                      </a:r>
                    </a:p>
                    <a:p>
                      <a:pPr marL="0" lvl="0" indent="0">
                        <a:buNone/>
                      </a:pPr>
                      <a:endParaRPr lang="en-US" dirty="0"/>
                    </a:p>
                    <a:p>
                      <a:pPr marL="285750" lvl="0" indent="-285750">
                        <a:buFont typeface="Arial"/>
                        <a:buChar char="•"/>
                      </a:pPr>
                      <a:r>
                        <a:rPr lang="en-US" dirty="0"/>
                        <a:t>Cultural humility </a:t>
                      </a:r>
                    </a:p>
                  </a:txBody>
                  <a:tcPr/>
                </a:tc>
                <a:tc>
                  <a:txBody>
                    <a:bodyPr/>
                    <a:lstStyle/>
                    <a:p>
                      <a:pPr marL="285750" indent="-285750">
                        <a:buFont typeface="Arial" panose="020B0604020202020204" pitchFamily="34" charset="0"/>
                        <a:buChar char="•"/>
                      </a:pPr>
                      <a:r>
                        <a:rPr lang="en-US" dirty="0"/>
                        <a:t>Expanded list of required training topics (Ex. trafficking)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Recommended range of 40-60 individual clients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Oversight and accountability structures for attorney representation</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1795855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C07F-3CE2-4B03-8D95-F895EEF60FCE}"/>
              </a:ext>
            </a:extLst>
          </p:cNvPr>
          <p:cNvSpPr>
            <a:spLocks noGrp="1"/>
          </p:cNvSpPr>
          <p:nvPr>
            <p:ph type="title"/>
          </p:nvPr>
        </p:nvSpPr>
        <p:spPr>
          <a:xfrm>
            <a:off x="2230183" y="598086"/>
            <a:ext cx="3276451" cy="1956841"/>
          </a:xfrm>
        </p:spPr>
        <p:txBody>
          <a:bodyPr anchor="b">
            <a:normAutofit/>
          </a:bodyPr>
          <a:lstStyle/>
          <a:p>
            <a:r>
              <a:rPr lang="en-US" sz="3600" i="1" dirty="0">
                <a:solidFill>
                  <a:schemeClr val="accent1"/>
                </a:solidFill>
              </a:rPr>
              <a:t>Knowledge of:</a:t>
            </a:r>
            <a:br>
              <a:rPr lang="en-US" sz="3600" i="1" dirty="0">
                <a:solidFill>
                  <a:schemeClr val="accent1"/>
                </a:solidFill>
              </a:rPr>
            </a:br>
            <a:br>
              <a:rPr lang="en-US" sz="3600" i="1" dirty="0">
                <a:solidFill>
                  <a:schemeClr val="accent1"/>
                </a:solidFill>
              </a:rPr>
            </a:br>
            <a:r>
              <a:rPr lang="en-US" sz="3600" dirty="0">
                <a:solidFill>
                  <a:schemeClr val="accent1"/>
                </a:solidFill>
              </a:rPr>
              <a:t>Dependency Law</a:t>
            </a:r>
          </a:p>
        </p:txBody>
      </p:sp>
      <p:pic>
        <p:nvPicPr>
          <p:cNvPr id="6" name="Picture 5" descr="Books on a shelf">
            <a:extLst>
              <a:ext uri="{FF2B5EF4-FFF2-40B4-BE49-F238E27FC236}">
                <a16:creationId xmlns:a16="http://schemas.microsoft.com/office/drawing/2014/main" id="{B79B9B7F-2A9C-40E9-928C-879420439028}"/>
              </a:ext>
            </a:extLst>
          </p:cNvPr>
          <p:cNvPicPr>
            <a:picLocks noChangeAspect="1"/>
          </p:cNvPicPr>
          <p:nvPr/>
        </p:nvPicPr>
        <p:blipFill rotWithShape="1">
          <a:blip r:embed="rId2"/>
          <a:srcRect l="24893" r="24892" b="-1"/>
          <a:stretch/>
        </p:blipFill>
        <p:spPr>
          <a:xfrm>
            <a:off x="5507777"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5" name="Content Placeholder 2">
            <a:extLst>
              <a:ext uri="{FF2B5EF4-FFF2-40B4-BE49-F238E27FC236}">
                <a16:creationId xmlns:a16="http://schemas.microsoft.com/office/drawing/2014/main" id="{292E97D1-F8A9-490F-A44F-788152A5E3E8}"/>
              </a:ext>
            </a:extLst>
          </p:cNvPr>
          <p:cNvGraphicFramePr>
            <a:graphicFrameLocks noGrp="1"/>
          </p:cNvGraphicFramePr>
          <p:nvPr>
            <p:ph idx="1"/>
          </p:nvPr>
        </p:nvGraphicFramePr>
        <p:xfrm>
          <a:off x="2004061" y="2872899"/>
          <a:ext cx="3502573" cy="3823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1868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8EE8-6A2B-43FA-A16E-A51C5F87B3D8}"/>
              </a:ext>
            </a:extLst>
          </p:cNvPr>
          <p:cNvSpPr>
            <a:spLocks noGrp="1"/>
          </p:cNvSpPr>
          <p:nvPr>
            <p:ph type="title"/>
          </p:nvPr>
        </p:nvSpPr>
        <p:spPr>
          <a:xfrm>
            <a:off x="2552697" y="348866"/>
            <a:ext cx="7533018" cy="877729"/>
          </a:xfrm>
        </p:spPr>
        <p:txBody>
          <a:bodyPr anchor="ctr">
            <a:normAutofit fontScale="90000"/>
          </a:bodyPr>
          <a:lstStyle/>
          <a:p>
            <a:r>
              <a:rPr lang="en-US" sz="3500" i="1" dirty="0">
                <a:solidFill>
                  <a:schemeClr val="accent1"/>
                </a:solidFill>
              </a:rPr>
              <a:t>Knowledge of:</a:t>
            </a:r>
            <a:br>
              <a:rPr lang="en-US" sz="3500" i="1" dirty="0">
                <a:solidFill>
                  <a:schemeClr val="accent1"/>
                </a:solidFill>
              </a:rPr>
            </a:br>
            <a:br>
              <a:rPr lang="en-US" sz="3500" i="1" dirty="0">
                <a:solidFill>
                  <a:schemeClr val="accent1"/>
                </a:solidFill>
              </a:rPr>
            </a:br>
            <a:r>
              <a:rPr lang="en-US" sz="3500" i="1" dirty="0">
                <a:solidFill>
                  <a:schemeClr val="accent1"/>
                </a:solidFill>
              </a:rPr>
              <a:t>Collateral Areas of </a:t>
            </a:r>
            <a:r>
              <a:rPr lang="en-US" sz="3500" i="1" dirty="0">
                <a:solidFill>
                  <a:srgbClr val="FFFFFF"/>
                </a:solidFill>
              </a:rPr>
              <a:t>Law</a:t>
            </a:r>
          </a:p>
        </p:txBody>
      </p:sp>
      <p:graphicFrame>
        <p:nvGraphicFramePr>
          <p:cNvPr id="5" name="Content Placeholder 2">
            <a:extLst>
              <a:ext uri="{FF2B5EF4-FFF2-40B4-BE49-F238E27FC236}">
                <a16:creationId xmlns:a16="http://schemas.microsoft.com/office/drawing/2014/main" id="{6D725845-DCE4-400F-992D-8B71DA215449}"/>
              </a:ext>
            </a:extLst>
          </p:cNvPr>
          <p:cNvGraphicFramePr>
            <a:graphicFrameLocks noGrp="1"/>
          </p:cNvGraphicFramePr>
          <p:nvPr>
            <p:ph idx="1"/>
          </p:nvPr>
        </p:nvGraphicFramePr>
        <p:xfrm>
          <a:off x="1998065" y="1583191"/>
          <a:ext cx="8195871" cy="4554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258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5525-C08B-4463-8429-49D0F20A183A}"/>
              </a:ext>
            </a:extLst>
          </p:cNvPr>
          <p:cNvSpPr>
            <a:spLocks noGrp="1"/>
          </p:cNvSpPr>
          <p:nvPr>
            <p:ph type="title"/>
          </p:nvPr>
        </p:nvSpPr>
        <p:spPr>
          <a:xfrm>
            <a:off x="1765300" y="4572000"/>
            <a:ext cx="5298090" cy="1964266"/>
          </a:xfrm>
          <a:solidFill>
            <a:schemeClr val="accent1"/>
          </a:solidFill>
        </p:spPr>
        <p:txBody>
          <a:bodyPr>
            <a:normAutofit/>
          </a:bodyPr>
          <a:lstStyle/>
          <a:p>
            <a:r>
              <a:rPr lang="en-US" i="1" dirty="0">
                <a:solidFill>
                  <a:srgbClr val="FFFFFF"/>
                </a:solidFill>
              </a:rPr>
              <a:t> Knowledge of:</a:t>
            </a:r>
            <a:br>
              <a:rPr lang="en-US" i="1" dirty="0">
                <a:solidFill>
                  <a:srgbClr val="FFFFFF"/>
                </a:solidFill>
              </a:rPr>
            </a:br>
            <a:br>
              <a:rPr lang="en-US" i="1" dirty="0">
                <a:solidFill>
                  <a:srgbClr val="FFFFFF"/>
                </a:solidFill>
              </a:rPr>
            </a:br>
            <a:r>
              <a:rPr lang="en-US" i="1" dirty="0">
                <a:solidFill>
                  <a:srgbClr val="FFFFFF"/>
                </a:solidFill>
              </a:rPr>
              <a:t> </a:t>
            </a:r>
            <a:r>
              <a:rPr lang="en-US" dirty="0">
                <a:solidFill>
                  <a:srgbClr val="FFFFFF"/>
                </a:solidFill>
              </a:rPr>
              <a:t>Social Science/Research</a:t>
            </a:r>
          </a:p>
        </p:txBody>
      </p:sp>
      <p:pic>
        <p:nvPicPr>
          <p:cNvPr id="4" name="Google Shape;193;p32">
            <a:extLst>
              <a:ext uri="{FF2B5EF4-FFF2-40B4-BE49-F238E27FC236}">
                <a16:creationId xmlns:a16="http://schemas.microsoft.com/office/drawing/2014/main" id="{3E269079-5B01-44BE-8A2D-1027DFEE9730}"/>
              </a:ext>
            </a:extLst>
          </p:cNvPr>
          <p:cNvPicPr preferRelativeResize="0"/>
          <p:nvPr/>
        </p:nvPicPr>
        <p:blipFill rotWithShape="1">
          <a:blip r:embed="rId2"/>
          <a:srcRect l="12911" r="1057" b="-3"/>
          <a:stretch/>
        </p:blipFill>
        <p:spPr>
          <a:xfrm>
            <a:off x="1769661" y="321733"/>
            <a:ext cx="5293729" cy="4107392"/>
          </a:xfrm>
          <a:prstGeom prst="rect">
            <a:avLst/>
          </a:prstGeom>
          <a:noFill/>
        </p:spPr>
      </p:pic>
      <p:sp>
        <p:nvSpPr>
          <p:cNvPr id="3" name="Content Placeholder 2">
            <a:extLst>
              <a:ext uri="{FF2B5EF4-FFF2-40B4-BE49-F238E27FC236}">
                <a16:creationId xmlns:a16="http://schemas.microsoft.com/office/drawing/2014/main" id="{4273480C-05F4-4744-8D1A-5777033C4AC0}"/>
              </a:ext>
            </a:extLst>
          </p:cNvPr>
          <p:cNvSpPr>
            <a:spLocks noGrp="1"/>
          </p:cNvSpPr>
          <p:nvPr>
            <p:ph idx="1"/>
          </p:nvPr>
        </p:nvSpPr>
        <p:spPr>
          <a:xfrm>
            <a:off x="7174991" y="321733"/>
            <a:ext cx="3251710" cy="6214533"/>
          </a:xfrm>
          <a:solidFill>
            <a:schemeClr val="accent1"/>
          </a:solidFill>
        </p:spPr>
        <p:txBody>
          <a:bodyPr anchor="ctr">
            <a:normAutofit/>
          </a:bodyPr>
          <a:lstStyle/>
          <a:p>
            <a:pPr>
              <a:lnSpc>
                <a:spcPct val="100000"/>
              </a:lnSpc>
              <a:spcBef>
                <a:spcPts val="0"/>
              </a:spcBef>
            </a:pPr>
            <a:r>
              <a:rPr lang="en-US" sz="2000" dirty="0">
                <a:solidFill>
                  <a:srgbClr val="FFFFFF"/>
                </a:solidFill>
              </a:rPr>
              <a:t>Trauma</a:t>
            </a:r>
          </a:p>
          <a:p>
            <a:pPr marL="0" indent="0">
              <a:lnSpc>
                <a:spcPct val="100000"/>
              </a:lnSpc>
              <a:spcBef>
                <a:spcPts val="0"/>
              </a:spcBef>
              <a:buNone/>
            </a:pPr>
            <a:endParaRPr lang="en-US" sz="2000" dirty="0">
              <a:solidFill>
                <a:srgbClr val="FFFFFF"/>
              </a:solidFill>
            </a:endParaRPr>
          </a:p>
          <a:p>
            <a:pPr>
              <a:lnSpc>
                <a:spcPct val="100000"/>
              </a:lnSpc>
              <a:spcBef>
                <a:spcPts val="0"/>
              </a:spcBef>
            </a:pPr>
            <a:r>
              <a:rPr lang="en-US" sz="2000" dirty="0">
                <a:solidFill>
                  <a:srgbClr val="FFFFFF"/>
                </a:solidFill>
              </a:rPr>
              <a:t>Child/adolescent development </a:t>
            </a:r>
          </a:p>
          <a:p>
            <a:pPr>
              <a:lnSpc>
                <a:spcPct val="100000"/>
              </a:lnSpc>
              <a:spcBef>
                <a:spcPts val="0"/>
              </a:spcBef>
            </a:pPr>
            <a:endParaRPr lang="en-US" sz="2000" dirty="0">
              <a:solidFill>
                <a:srgbClr val="FFFFFF"/>
              </a:solidFill>
            </a:endParaRPr>
          </a:p>
          <a:p>
            <a:pPr>
              <a:lnSpc>
                <a:spcPct val="100000"/>
              </a:lnSpc>
              <a:spcBef>
                <a:spcPts val="0"/>
              </a:spcBef>
            </a:pPr>
            <a:r>
              <a:rPr lang="en-US" sz="2000" dirty="0">
                <a:solidFill>
                  <a:srgbClr val="FFFFFF"/>
                </a:solidFill>
              </a:rPr>
              <a:t>Mental health </a:t>
            </a:r>
          </a:p>
          <a:p>
            <a:pPr marL="0" indent="0">
              <a:lnSpc>
                <a:spcPct val="100000"/>
              </a:lnSpc>
              <a:spcBef>
                <a:spcPts val="0"/>
              </a:spcBef>
              <a:buNone/>
            </a:pPr>
            <a:endParaRPr lang="en-US" sz="2000" dirty="0">
              <a:solidFill>
                <a:srgbClr val="FFFFFF"/>
              </a:solidFill>
            </a:endParaRPr>
          </a:p>
          <a:p>
            <a:pPr>
              <a:lnSpc>
                <a:spcPct val="100000"/>
              </a:lnSpc>
              <a:spcBef>
                <a:spcPts val="0"/>
              </a:spcBef>
            </a:pPr>
            <a:r>
              <a:rPr lang="en-US" sz="2000" dirty="0">
                <a:solidFill>
                  <a:srgbClr val="FFFFFF"/>
                </a:solidFill>
              </a:rPr>
              <a:t>Substance abuse</a:t>
            </a:r>
          </a:p>
          <a:p>
            <a:pPr marL="0" indent="0">
              <a:lnSpc>
                <a:spcPct val="100000"/>
              </a:lnSpc>
              <a:spcBef>
                <a:spcPts val="0"/>
              </a:spcBef>
              <a:buNone/>
            </a:pPr>
            <a:endParaRPr lang="en-US" sz="2000" dirty="0">
              <a:solidFill>
                <a:srgbClr val="FFFFFF"/>
              </a:solidFill>
            </a:endParaRPr>
          </a:p>
          <a:p>
            <a:pPr>
              <a:lnSpc>
                <a:spcPct val="100000"/>
              </a:lnSpc>
              <a:spcBef>
                <a:spcPts val="0"/>
              </a:spcBef>
            </a:pPr>
            <a:r>
              <a:rPr lang="en-US" sz="2000" dirty="0">
                <a:solidFill>
                  <a:srgbClr val="FFFFFF"/>
                </a:solidFill>
              </a:rPr>
              <a:t>Quality family time </a:t>
            </a:r>
          </a:p>
          <a:p>
            <a:pPr marL="0" indent="0">
              <a:lnSpc>
                <a:spcPct val="100000"/>
              </a:lnSpc>
              <a:spcBef>
                <a:spcPts val="0"/>
              </a:spcBef>
              <a:buNone/>
            </a:pPr>
            <a:endParaRPr lang="en-US" sz="2000" dirty="0">
              <a:solidFill>
                <a:srgbClr val="FFFFFF"/>
              </a:solidFill>
            </a:endParaRPr>
          </a:p>
          <a:p>
            <a:pPr>
              <a:lnSpc>
                <a:spcPct val="100000"/>
              </a:lnSpc>
              <a:spcBef>
                <a:spcPts val="0"/>
              </a:spcBef>
            </a:pPr>
            <a:r>
              <a:rPr lang="en-US" sz="2000" dirty="0">
                <a:solidFill>
                  <a:srgbClr val="FFFFFF"/>
                </a:solidFill>
              </a:rPr>
              <a:t>Services/needs</a:t>
            </a:r>
          </a:p>
          <a:p>
            <a:pPr marL="0" indent="0">
              <a:lnSpc>
                <a:spcPct val="100000"/>
              </a:lnSpc>
              <a:spcBef>
                <a:spcPts val="0"/>
              </a:spcBef>
              <a:buNone/>
            </a:pPr>
            <a:endParaRPr lang="en-US" sz="2000" dirty="0">
              <a:solidFill>
                <a:srgbClr val="FFFFFF"/>
              </a:solidFill>
            </a:endParaRPr>
          </a:p>
          <a:p>
            <a:pPr>
              <a:lnSpc>
                <a:spcPct val="100000"/>
              </a:lnSpc>
              <a:spcBef>
                <a:spcPts val="0"/>
              </a:spcBef>
            </a:pPr>
            <a:r>
              <a:rPr lang="en-US" sz="2000" dirty="0">
                <a:solidFill>
                  <a:srgbClr val="FFFFFF"/>
                </a:solidFill>
              </a:rPr>
              <a:t>Culturally humble practice</a:t>
            </a:r>
          </a:p>
          <a:p>
            <a:pPr marL="0" indent="0">
              <a:lnSpc>
                <a:spcPct val="100000"/>
              </a:lnSpc>
              <a:spcBef>
                <a:spcPts val="0"/>
              </a:spcBef>
              <a:buNone/>
            </a:pPr>
            <a:endParaRPr lang="en-US" sz="2000" dirty="0">
              <a:solidFill>
                <a:srgbClr val="FFFFFF"/>
              </a:solidFill>
            </a:endParaRPr>
          </a:p>
          <a:p>
            <a:pPr>
              <a:lnSpc>
                <a:spcPct val="100000"/>
              </a:lnSpc>
              <a:spcBef>
                <a:spcPts val="0"/>
              </a:spcBef>
            </a:pPr>
            <a:r>
              <a:rPr lang="en-US" sz="2000" dirty="0">
                <a:solidFill>
                  <a:srgbClr val="FFFFFF"/>
                </a:solidFill>
              </a:rPr>
              <a:t>Secondary traumatic stress</a:t>
            </a:r>
          </a:p>
          <a:p>
            <a:pPr marL="0" indent="0">
              <a:lnSpc>
                <a:spcPct val="100000"/>
              </a:lnSpc>
              <a:spcBef>
                <a:spcPts val="0"/>
              </a:spcBef>
              <a:buNone/>
            </a:pPr>
            <a:endParaRPr lang="en-US" sz="2000" dirty="0">
              <a:solidFill>
                <a:srgbClr val="FFFFFF"/>
              </a:solidFill>
            </a:endParaRPr>
          </a:p>
          <a:p>
            <a:pPr>
              <a:lnSpc>
                <a:spcPct val="100000"/>
              </a:lnSpc>
              <a:spcBef>
                <a:spcPts val="0"/>
              </a:spcBef>
            </a:pPr>
            <a:r>
              <a:rPr lang="en-US" sz="2000" dirty="0">
                <a:solidFill>
                  <a:srgbClr val="FFFFFF"/>
                </a:solidFill>
              </a:rPr>
              <a:t>Systemic issues</a:t>
            </a:r>
          </a:p>
        </p:txBody>
      </p:sp>
    </p:spTree>
    <p:extLst>
      <p:ext uri="{BB962C8B-B14F-4D97-AF65-F5344CB8AC3E}">
        <p14:creationId xmlns:p14="http://schemas.microsoft.com/office/powerpoint/2010/main" val="4869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F19E8F-E731-B648-9D0E-562146A895B4}"/>
              </a:ext>
            </a:extLst>
          </p:cNvPr>
          <p:cNvSpPr>
            <a:spLocks noGrp="1"/>
          </p:cNvSpPr>
          <p:nvPr>
            <p:ph type="title"/>
          </p:nvPr>
        </p:nvSpPr>
        <p:spPr>
          <a:xfrm>
            <a:off x="664846" y="1728754"/>
            <a:ext cx="4230100" cy="3387497"/>
          </a:xfrm>
        </p:spPr>
        <p:txBody>
          <a:bodyPr anchor="b">
            <a:normAutofit/>
          </a:bodyPr>
          <a:lstStyle/>
          <a:p>
            <a:pPr algn="r"/>
            <a:r>
              <a:rPr lang="en-US" sz="4000" b="1" dirty="0">
                <a:solidFill>
                  <a:srgbClr val="FFFFFF"/>
                </a:solidFill>
                <a:latin typeface="Arial Narrow" panose="020B0606020202030204" pitchFamily="34" charset="0"/>
              </a:rPr>
              <a:t>INDEPENDENT OVERSIGHT</a:t>
            </a:r>
            <a:br>
              <a:rPr lang="en-US" sz="4000" b="1" dirty="0">
                <a:solidFill>
                  <a:srgbClr val="FFFFFF"/>
                </a:solidFill>
                <a:latin typeface="Arial Narrow" panose="020B0606020202030204" pitchFamily="34" charset="0"/>
              </a:rPr>
            </a:br>
            <a:br>
              <a:rPr lang="en-US" sz="4000" b="1" dirty="0">
                <a:solidFill>
                  <a:srgbClr val="FFFFFF"/>
                </a:solidFill>
                <a:latin typeface="Arial Narrow" panose="020B0606020202030204" pitchFamily="34" charset="0"/>
              </a:rPr>
            </a:br>
            <a:r>
              <a:rPr lang="en-US" sz="4000" b="1" dirty="0">
                <a:solidFill>
                  <a:srgbClr val="FFFFFF"/>
                </a:solidFill>
                <a:latin typeface="Arial Narrow" panose="020B0606020202030204" pitchFamily="34" charset="0"/>
              </a:rPr>
              <a:t>(OMBUDS SERVICES / INVESTIGATIONS)</a:t>
            </a:r>
          </a:p>
        </p:txBody>
      </p:sp>
      <p:sp>
        <p:nvSpPr>
          <p:cNvPr id="3" name="Content Placeholder 2">
            <a:extLst>
              <a:ext uri="{FF2B5EF4-FFF2-40B4-BE49-F238E27FC236}">
                <a16:creationId xmlns:a16="http://schemas.microsoft.com/office/drawing/2014/main" id="{E1702DA6-2819-6F63-910E-96AE1584F540}"/>
              </a:ext>
            </a:extLst>
          </p:cNvPr>
          <p:cNvSpPr>
            <a:spLocks noGrp="1"/>
          </p:cNvSpPr>
          <p:nvPr>
            <p:ph idx="1"/>
          </p:nvPr>
        </p:nvSpPr>
        <p:spPr>
          <a:xfrm>
            <a:off x="5919020" y="649480"/>
            <a:ext cx="5446586" cy="5546047"/>
          </a:xfrm>
        </p:spPr>
        <p:txBody>
          <a:bodyPr anchor="ctr">
            <a:normAutofit lnSpcReduction="10000"/>
          </a:bodyPr>
          <a:lstStyle/>
          <a:p>
            <a:pPr>
              <a:spcBef>
                <a:spcPts val="0"/>
              </a:spcBef>
            </a:pPr>
            <a:r>
              <a:rPr lang="en-US" sz="2600" dirty="0">
                <a:latin typeface="Arial Narrow" panose="020B0606020202030204" pitchFamily="34" charset="0"/>
              </a:rPr>
              <a:t>OCA provides independent oversight </a:t>
            </a:r>
            <a:r>
              <a:rPr lang="en-US" sz="2600" b="0" i="0" dirty="0">
                <a:effectLst/>
                <a:latin typeface="Arial Narrow" panose="020B0606020202030204" pitchFamily="34" charset="0"/>
              </a:rPr>
              <a:t>of any agency, professional, or individual serving a child who has been touched by DFCS in the last 5 years. O.C.G.A. § 15-11-741(3)</a:t>
            </a:r>
          </a:p>
          <a:p>
            <a:pPr marL="0" indent="0">
              <a:spcBef>
                <a:spcPts val="0"/>
              </a:spcBef>
              <a:buNone/>
            </a:pPr>
            <a:endParaRPr lang="en-US" sz="2600" b="0" i="0" dirty="0">
              <a:effectLst/>
              <a:latin typeface="Arial Narrow" panose="020B0606020202030204" pitchFamily="34" charset="0"/>
            </a:endParaRPr>
          </a:p>
          <a:p>
            <a:pPr>
              <a:spcBef>
                <a:spcPts val="0"/>
              </a:spcBef>
            </a:pPr>
            <a:r>
              <a:rPr lang="en-US" sz="2600" b="0" i="0" dirty="0">
                <a:effectLst/>
                <a:latin typeface="Arial Narrow" panose="020B0606020202030204" pitchFamily="34" charset="0"/>
              </a:rPr>
              <a:t>Not limited to DFCS oversight </a:t>
            </a:r>
          </a:p>
          <a:p>
            <a:pPr marL="0" indent="0">
              <a:spcBef>
                <a:spcPts val="0"/>
              </a:spcBef>
              <a:buNone/>
            </a:pPr>
            <a:endParaRPr lang="en-US" sz="2600" b="0" i="0" dirty="0">
              <a:effectLst/>
              <a:latin typeface="Arial Narrow" panose="020B0606020202030204" pitchFamily="34" charset="0"/>
            </a:endParaRPr>
          </a:p>
          <a:p>
            <a:pPr>
              <a:spcBef>
                <a:spcPts val="0"/>
              </a:spcBef>
            </a:pPr>
            <a:r>
              <a:rPr lang="en-US" sz="2600" b="0" i="0" dirty="0">
                <a:effectLst/>
                <a:latin typeface="Arial Narrow" panose="020B0606020202030204" pitchFamily="34" charset="0"/>
              </a:rPr>
              <a:t>OCA respon</a:t>
            </a:r>
            <a:r>
              <a:rPr lang="en-US" sz="2600" dirty="0">
                <a:latin typeface="Arial Narrow" panose="020B0606020202030204" pitchFamily="34" charset="0"/>
              </a:rPr>
              <a:t>ds to complaints submitted by any individual. Complaints are usually submitted via webform, but are also submitted via telephone to our general mailbox, or often directly via email or telephone from professionals to OCA leadership</a:t>
            </a:r>
          </a:p>
          <a:p>
            <a:pPr marL="0" indent="0">
              <a:spcBef>
                <a:spcPts val="0"/>
              </a:spcBef>
              <a:buNone/>
            </a:pPr>
            <a:r>
              <a:rPr lang="en-US" sz="2600" b="0" i="0" dirty="0">
                <a:effectLst/>
                <a:latin typeface="Arial Narrow" panose="020B0606020202030204" pitchFamily="34" charset="0"/>
                <a:hlinkClick r:id="rId2"/>
              </a:rPr>
              <a:t>https://oca.georgia.gov/request-oca-assistance-or-investigation</a:t>
            </a:r>
            <a:endParaRPr lang="en-US" sz="2600" b="0" i="0" dirty="0">
              <a:effectLst/>
              <a:latin typeface="Arial Narrow" panose="020B0606020202030204" pitchFamily="34" charset="0"/>
            </a:endParaRPr>
          </a:p>
          <a:p>
            <a:pPr marL="0" indent="0">
              <a:buNone/>
            </a:pPr>
            <a:endParaRPr lang="en-US" sz="2000" b="0" i="0" dirty="0">
              <a:effectLst/>
              <a:latin typeface="Source Serif Pro VF"/>
            </a:endParaRPr>
          </a:p>
        </p:txBody>
      </p:sp>
    </p:spTree>
    <p:extLst>
      <p:ext uri="{BB962C8B-B14F-4D97-AF65-F5344CB8AC3E}">
        <p14:creationId xmlns:p14="http://schemas.microsoft.com/office/powerpoint/2010/main" val="427188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1AF3-0C15-4957-840B-58B26BA7DF0C}"/>
              </a:ext>
            </a:extLst>
          </p:cNvPr>
          <p:cNvSpPr>
            <a:spLocks noGrp="1"/>
          </p:cNvSpPr>
          <p:nvPr>
            <p:ph type="title"/>
          </p:nvPr>
        </p:nvSpPr>
        <p:spPr>
          <a:xfrm>
            <a:off x="2027435" y="102743"/>
            <a:ext cx="3674817" cy="1027415"/>
          </a:xfrm>
        </p:spPr>
        <p:txBody>
          <a:bodyPr>
            <a:normAutofit fontScale="90000"/>
          </a:bodyPr>
          <a:lstStyle/>
          <a:p>
            <a:pPr>
              <a:lnSpc>
                <a:spcPct val="100000"/>
              </a:lnSpc>
              <a:spcBef>
                <a:spcPts val="0"/>
              </a:spcBef>
            </a:pPr>
            <a:r>
              <a:rPr lang="en-US" sz="2400" i="1" dirty="0">
                <a:solidFill>
                  <a:schemeClr val="tx2"/>
                </a:solidFill>
              </a:rPr>
              <a:t>Knowledge of:</a:t>
            </a:r>
            <a:br>
              <a:rPr lang="en-US" sz="2400" i="1" dirty="0">
                <a:solidFill>
                  <a:schemeClr val="tx2"/>
                </a:solidFill>
              </a:rPr>
            </a:br>
            <a:br>
              <a:rPr lang="en-US" sz="2400" i="1" dirty="0">
                <a:solidFill>
                  <a:schemeClr val="tx2"/>
                </a:solidFill>
              </a:rPr>
            </a:br>
            <a:r>
              <a:rPr lang="en-US" sz="2400" dirty="0">
                <a:solidFill>
                  <a:schemeClr val="tx2"/>
                </a:solidFill>
              </a:rPr>
              <a:t>Ethics</a:t>
            </a:r>
          </a:p>
        </p:txBody>
      </p:sp>
      <p:pic>
        <p:nvPicPr>
          <p:cNvPr id="1026" name="Picture 2" descr="Why ethics and law are not the same thing | INTHEBLACK">
            <a:extLst>
              <a:ext uri="{FF2B5EF4-FFF2-40B4-BE49-F238E27FC236}">
                <a16:creationId xmlns:a16="http://schemas.microsoft.com/office/drawing/2014/main" id="{503D83DF-B48D-44D0-B97F-74EA2A82D7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0037" y="2703077"/>
            <a:ext cx="3106674" cy="18299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99B822EB-636C-4103-919A-FD9CA4106A50}"/>
              </a:ext>
            </a:extLst>
          </p:cNvPr>
          <p:cNvGraphicFramePr>
            <a:graphicFrameLocks noGrp="1"/>
          </p:cNvGraphicFramePr>
          <p:nvPr>
            <p:ph idx="1"/>
          </p:nvPr>
        </p:nvGraphicFramePr>
        <p:xfrm>
          <a:off x="1780033" y="1304818"/>
          <a:ext cx="3921933" cy="5352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4557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6056780-4F3F-114A-A0C0-BC9432A4B32C}"/>
              </a:ext>
            </a:extLst>
          </p:cNvPr>
          <p:cNvPicPr>
            <a:picLocks noChangeAspect="1"/>
          </p:cNvPicPr>
          <p:nvPr/>
        </p:nvPicPr>
        <p:blipFill>
          <a:blip r:embed="rId3"/>
          <a:stretch>
            <a:fillRect/>
          </a:stretch>
        </p:blipFill>
        <p:spPr>
          <a:xfrm>
            <a:off x="1777746" y="510664"/>
            <a:ext cx="5037204" cy="1045219"/>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284720" y="563576"/>
            <a:ext cx="3129534" cy="1001450"/>
          </a:xfrm>
          <a:prstGeom prst="rect">
            <a:avLst/>
          </a:prstGeom>
        </p:spPr>
      </p:pic>
      <p:graphicFrame>
        <p:nvGraphicFramePr>
          <p:cNvPr id="9" name="Table 4">
            <a:extLst>
              <a:ext uri="{FF2B5EF4-FFF2-40B4-BE49-F238E27FC236}">
                <a16:creationId xmlns:a16="http://schemas.microsoft.com/office/drawing/2014/main" id="{23F3BCE8-9E41-A04F-8690-63CC7CE718E8}"/>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Champions </a:t>
                      </a:r>
                    </a:p>
                    <a:p>
                      <a:pPr marL="285750" lvl="0" indent="-285750">
                        <a:buFont typeface="Arial"/>
                        <a:buChar char="•"/>
                      </a:pPr>
                      <a:endParaRPr lang="en-US" dirty="0"/>
                    </a:p>
                    <a:p>
                      <a:pPr marL="285750" lvl="0" indent="-285750">
                        <a:buFont typeface="Arial"/>
                        <a:buChar char="•"/>
                      </a:pPr>
                      <a:r>
                        <a:rPr lang="en-US" dirty="0"/>
                        <a:t>Sibling relationships </a:t>
                      </a:r>
                    </a:p>
                    <a:p>
                      <a:pPr marL="285750" lvl="0" indent="-285750">
                        <a:buFont typeface="Arial"/>
                        <a:buChar char="•"/>
                      </a:pPr>
                      <a:endParaRPr lang="en-US" dirty="0"/>
                    </a:p>
                    <a:p>
                      <a:pPr marL="285750" lvl="0" indent="-285750">
                        <a:buFont typeface="Arial"/>
                        <a:buChar char="•"/>
                      </a:pPr>
                      <a:r>
                        <a:rPr lang="en-US" dirty="0"/>
                        <a:t>Comprehensive investigation</a:t>
                      </a:r>
                    </a:p>
                  </a:txBody>
                  <a:tcPr/>
                </a:tc>
                <a:tc>
                  <a:txBody>
                    <a:bodyPr/>
                    <a:lstStyle/>
                    <a:p>
                      <a:pPr marL="285750" indent="-285750">
                        <a:buFont typeface="Arial" panose="020B0604020202020204" pitchFamily="34" charset="0"/>
                        <a:buChar char="•"/>
                      </a:pPr>
                      <a:r>
                        <a:rPr lang="en-US" dirty="0"/>
                        <a:t>Zealous advocacy for the client’s position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Grappling with potential conflicts of interest (Rule 1.7)</a:t>
                      </a:r>
                    </a:p>
                    <a:p>
                      <a:pPr marL="285750" indent="-2857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Robust investigation, including of cultural identity</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2191860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99377EE6-3090-4384-BE59-1AE3811686F1}"/>
              </a:ext>
            </a:extLst>
          </p:cNvPr>
          <p:cNvGraphicFramePr>
            <a:graphicFrameLocks/>
          </p:cNvGraphicFramePr>
          <p:nvPr/>
        </p:nvGraphicFramePr>
        <p:xfrm>
          <a:off x="2028826" y="1828801"/>
          <a:ext cx="8010525" cy="4716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17E5413-BF11-4566-AB41-2FB366ED13E2}"/>
              </a:ext>
            </a:extLst>
          </p:cNvPr>
          <p:cNvSpPr txBox="1"/>
          <p:nvPr/>
        </p:nvSpPr>
        <p:spPr>
          <a:xfrm>
            <a:off x="3990976" y="5791200"/>
            <a:ext cx="4429125" cy="369332"/>
          </a:xfrm>
          <a:prstGeom prst="rect">
            <a:avLst/>
          </a:prstGeom>
          <a:noFill/>
        </p:spPr>
        <p:txBody>
          <a:bodyPr wrap="square" rtlCol="0">
            <a:spAutoFit/>
          </a:bodyPr>
          <a:lstStyle/>
          <a:p>
            <a:pPr algn="ctr" defTabSz="457200"/>
            <a:r>
              <a:rPr lang="en-US" b="1" i="1" dirty="0">
                <a:solidFill>
                  <a:prstClr val="white"/>
                </a:solidFill>
                <a:latin typeface="Calibri" panose="020F0502020204030204"/>
              </a:rPr>
              <a:t>Safety, Well-Being, and Permanency</a:t>
            </a:r>
          </a:p>
        </p:txBody>
      </p:sp>
      <p:sp>
        <p:nvSpPr>
          <p:cNvPr id="7" name="Title 1">
            <a:extLst>
              <a:ext uri="{FF2B5EF4-FFF2-40B4-BE49-F238E27FC236}">
                <a16:creationId xmlns:a16="http://schemas.microsoft.com/office/drawing/2014/main" id="{1E9D0C2D-41B9-42F3-BA6F-8B54A6ED3CB9}"/>
              </a:ext>
            </a:extLst>
          </p:cNvPr>
          <p:cNvSpPr txBox="1">
            <a:spLocks/>
          </p:cNvSpPr>
          <p:nvPr/>
        </p:nvSpPr>
        <p:spPr>
          <a:xfrm>
            <a:off x="2724151" y="312811"/>
            <a:ext cx="7167995" cy="1377878"/>
          </a:xfrm>
          <a:prstGeom prst="rect">
            <a:avLst/>
          </a:prstGeom>
        </p:spPr>
        <p:txBody>
          <a:bodyPr/>
          <a:lstStyle>
            <a:lvl1pPr algn="l" defTabSz="914400" rtl="0" eaLnBrk="1" latinLnBrk="0" hangingPunct="1">
              <a:lnSpc>
                <a:spcPct val="80000"/>
              </a:lnSpc>
              <a:spcBef>
                <a:spcPct val="0"/>
              </a:spcBef>
              <a:buNone/>
              <a:defRPr sz="5000" b="1" i="0" kern="1200">
                <a:solidFill>
                  <a:srgbClr val="52B9E9"/>
                </a:solidFill>
                <a:latin typeface="Calibri" panose="020F0502020204030204" pitchFamily="34" charset="0"/>
                <a:ea typeface="+mj-ea"/>
                <a:cs typeface="Calibri" panose="020F0502020204030204" pitchFamily="34" charset="0"/>
              </a:defRPr>
            </a:lvl1pPr>
          </a:lstStyle>
          <a:p>
            <a:r>
              <a:rPr lang="en-US" sz="3200" i="1" dirty="0">
                <a:solidFill>
                  <a:srgbClr val="4472C4"/>
                </a:solidFill>
              </a:rPr>
              <a:t>Out-of-Court Advocacy/Skills</a:t>
            </a:r>
            <a:br>
              <a:rPr lang="en-US" sz="3200" i="1" dirty="0">
                <a:solidFill>
                  <a:srgbClr val="4472C4"/>
                </a:solidFill>
              </a:rPr>
            </a:br>
            <a:br>
              <a:rPr lang="en-US" sz="3200" dirty="0">
                <a:solidFill>
                  <a:srgbClr val="4472C4"/>
                </a:solidFill>
              </a:rPr>
            </a:br>
            <a:r>
              <a:rPr lang="en-US" sz="3200" dirty="0">
                <a:solidFill>
                  <a:srgbClr val="4472C4"/>
                </a:solidFill>
              </a:rPr>
              <a:t>Independent Investigation </a:t>
            </a:r>
          </a:p>
        </p:txBody>
      </p:sp>
      <p:pic>
        <p:nvPicPr>
          <p:cNvPr id="8" name="Graphic 7" descr="Magnifying glass with solid fill">
            <a:extLst>
              <a:ext uri="{FF2B5EF4-FFF2-40B4-BE49-F238E27FC236}">
                <a16:creationId xmlns:a16="http://schemas.microsoft.com/office/drawing/2014/main" id="{8A7C3551-08A4-4EA2-A1F9-B6E738220A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2500" y="-73781"/>
            <a:ext cx="1962150" cy="1998625"/>
          </a:xfrm>
          <a:prstGeom prst="rect">
            <a:avLst/>
          </a:prstGeom>
        </p:spPr>
      </p:pic>
    </p:spTree>
    <p:extLst>
      <p:ext uri="{BB962C8B-B14F-4D97-AF65-F5344CB8AC3E}">
        <p14:creationId xmlns:p14="http://schemas.microsoft.com/office/powerpoint/2010/main" val="1364487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F23038C-860B-4444-B2BD-7C86593ED225}"/>
              </a:ext>
            </a:extLst>
          </p:cNvPr>
          <p:cNvPicPr>
            <a:picLocks noChangeAspect="1"/>
          </p:cNvPicPr>
          <p:nvPr/>
        </p:nvPicPr>
        <p:blipFill>
          <a:blip r:embed="rId3"/>
          <a:stretch>
            <a:fillRect/>
          </a:stretch>
        </p:blipFill>
        <p:spPr>
          <a:xfrm>
            <a:off x="1869186" y="661458"/>
            <a:ext cx="5037204" cy="1145964"/>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193280" y="833404"/>
            <a:ext cx="3129534" cy="1001450"/>
          </a:xfrm>
          <a:prstGeom prst="rect">
            <a:avLst/>
          </a:prstGeom>
        </p:spPr>
      </p:pic>
      <p:graphicFrame>
        <p:nvGraphicFramePr>
          <p:cNvPr id="6" name="Table 4">
            <a:extLst>
              <a:ext uri="{FF2B5EF4-FFF2-40B4-BE49-F238E27FC236}">
                <a16:creationId xmlns:a16="http://schemas.microsoft.com/office/drawing/2014/main" id="{DD7C7295-6976-5948-870D-143BFDFBA3FA}"/>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Safe space </a:t>
                      </a:r>
                    </a:p>
                    <a:p>
                      <a:pPr marL="285750" lvl="0" indent="-285750">
                        <a:buFont typeface="Arial"/>
                        <a:buChar char="•"/>
                      </a:pPr>
                      <a:endParaRPr lang="en-US" dirty="0"/>
                    </a:p>
                    <a:p>
                      <a:pPr marL="285750" lvl="0" indent="-285750">
                        <a:buFont typeface="Arial"/>
                        <a:buChar char="•"/>
                      </a:pPr>
                      <a:r>
                        <a:rPr lang="en-US" dirty="0"/>
                        <a:t>Establishing trust </a:t>
                      </a:r>
                    </a:p>
                    <a:p>
                      <a:pPr marL="285750" lvl="0" indent="-285750">
                        <a:buFont typeface="Arial"/>
                        <a:buChar char="•"/>
                      </a:pPr>
                      <a:endParaRPr lang="en-US" dirty="0"/>
                    </a:p>
                    <a:p>
                      <a:pPr marL="285750" lvl="0" indent="-285750">
                        <a:buFont typeface="Arial"/>
                        <a:buChar char="•"/>
                      </a:pPr>
                      <a:r>
                        <a:rPr lang="en-US" dirty="0"/>
                        <a:t>Mental health &amp; confidentiality </a:t>
                      </a:r>
                    </a:p>
                  </a:txBody>
                  <a:tcPr/>
                </a:tc>
                <a:tc>
                  <a: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Affirmed importance of confidentiality – including as a safety measure. (Rule 1.6)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Confidentiality around mental health privileges</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14378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B5CF5A7-B534-4A49-891A-798FE5CD822E}"/>
              </a:ext>
            </a:extLst>
          </p:cNvPr>
          <p:cNvPicPr>
            <a:picLocks noChangeAspect="1"/>
          </p:cNvPicPr>
          <p:nvPr/>
        </p:nvPicPr>
        <p:blipFill>
          <a:blip r:embed="rId3"/>
          <a:stretch>
            <a:fillRect/>
          </a:stretch>
        </p:blipFill>
        <p:spPr>
          <a:xfrm>
            <a:off x="1741170" y="411404"/>
            <a:ext cx="5037204" cy="1536347"/>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193279" y="918868"/>
            <a:ext cx="3129534" cy="1001450"/>
          </a:xfrm>
          <a:prstGeom prst="rect">
            <a:avLst/>
          </a:prstGeom>
        </p:spPr>
      </p:pic>
      <p:graphicFrame>
        <p:nvGraphicFramePr>
          <p:cNvPr id="9" name="Table 4">
            <a:extLst>
              <a:ext uri="{FF2B5EF4-FFF2-40B4-BE49-F238E27FC236}">
                <a16:creationId xmlns:a16="http://schemas.microsoft.com/office/drawing/2014/main" id="{98606BD9-8AED-2343-A743-AA3C2A99B1FC}"/>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Equity  (Rules 2.3 &amp; 6.4)</a:t>
                      </a:r>
                    </a:p>
                    <a:p>
                      <a:pPr marL="285750" lvl="0" indent="-285750">
                        <a:buFont typeface="Arial"/>
                        <a:buChar char="•"/>
                      </a:pPr>
                      <a:endParaRPr lang="en-US" dirty="0"/>
                    </a:p>
                    <a:p>
                      <a:pPr marL="285750" lvl="0" indent="-285750">
                        <a:buFont typeface="Arial"/>
                        <a:buChar char="•"/>
                      </a:pPr>
                      <a:r>
                        <a:rPr lang="en-US" dirty="0"/>
                        <a:t>Knowledgeable about the impact of systemic racism, implicit, and explicit bias</a:t>
                      </a:r>
                    </a:p>
                    <a:p>
                      <a:pPr marL="285750" lvl="0" indent="-285750">
                        <a:buFont typeface="Arial"/>
                        <a:buChar char="•"/>
                      </a:pPr>
                      <a:endParaRPr lang="en-US" dirty="0"/>
                    </a:p>
                    <a:p>
                      <a:pPr marL="285750" lvl="0" indent="-285750">
                        <a:buFont typeface="Arial"/>
                        <a:buChar char="•"/>
                      </a:pPr>
                      <a:r>
                        <a:rPr lang="en-US" dirty="0"/>
                        <a:t>Avoid inserting personal values and beliefs</a:t>
                      </a:r>
                    </a:p>
                  </a:txBody>
                  <a:tcPr/>
                </a:tc>
                <a:tc>
                  <a:txBody>
                    <a:bodyPr/>
                    <a:lstStyle/>
                    <a:p>
                      <a:pPr marL="285750" indent="-285750">
                        <a:buFont typeface="Arial" panose="020B0604020202020204" pitchFamily="34" charset="0"/>
                        <a:buChar char="•"/>
                      </a:pPr>
                      <a:r>
                        <a:rPr lang="en-US" dirty="0"/>
                        <a:t>Elevated equity as co-equal to other 9 principles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Supervision, peer feedback and expert consultation as tools to check bias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Particularly scrutiny around family separation recommendations</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1681791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E5AC586-BF26-2749-BE7D-C57BB623CB89}"/>
              </a:ext>
            </a:extLst>
          </p:cNvPr>
          <p:cNvPicPr>
            <a:picLocks noChangeAspect="1"/>
          </p:cNvPicPr>
          <p:nvPr/>
        </p:nvPicPr>
        <p:blipFill>
          <a:blip r:embed="rId3"/>
          <a:stretch>
            <a:fillRect/>
          </a:stretch>
        </p:blipFill>
        <p:spPr>
          <a:xfrm>
            <a:off x="1777746" y="417098"/>
            <a:ext cx="5037204" cy="1561532"/>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156703" y="697139"/>
            <a:ext cx="3129534" cy="1001450"/>
          </a:xfrm>
          <a:prstGeom prst="rect">
            <a:avLst/>
          </a:prstGeom>
        </p:spPr>
      </p:pic>
      <p:graphicFrame>
        <p:nvGraphicFramePr>
          <p:cNvPr id="6" name="Table 4">
            <a:extLst>
              <a:ext uri="{FF2B5EF4-FFF2-40B4-BE49-F238E27FC236}">
                <a16:creationId xmlns:a16="http://schemas.microsoft.com/office/drawing/2014/main" id="{94EF1BBD-F3C6-C34A-AC30-2382B3EC01FA}"/>
              </a:ext>
            </a:extLst>
          </p:cNvPr>
          <p:cNvGraphicFramePr>
            <a:graphicFrameLocks noGrp="1"/>
          </p:cNvGraphicFramePr>
          <p:nvPr/>
        </p:nvGraphicFramePr>
        <p:xfrm>
          <a:off x="2420112" y="2687320"/>
          <a:ext cx="7622246" cy="4042664"/>
        </p:xfrm>
        <a:graphic>
          <a:graphicData uri="http://schemas.openxmlformats.org/drawingml/2006/table">
            <a:tbl>
              <a:tblPr firstRow="1" bandRow="1">
                <a:tableStyleId>{5C22544A-7EE6-4342-B048-85BDC9FD1C3A}</a:tableStyleId>
              </a:tblPr>
              <a:tblGrid>
                <a:gridCol w="3754801">
                  <a:extLst>
                    <a:ext uri="{9D8B030D-6E8A-4147-A177-3AD203B41FA5}">
                      <a16:colId xmlns:a16="http://schemas.microsoft.com/office/drawing/2014/main" val="1561737944"/>
                    </a:ext>
                  </a:extLst>
                </a:gridCol>
                <a:gridCol w="3867445">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"Enter the child's world" </a:t>
                      </a:r>
                    </a:p>
                    <a:p>
                      <a:pPr marL="285750" lvl="0" indent="-285750">
                        <a:buFont typeface="Arial"/>
                        <a:buChar char="•"/>
                      </a:pPr>
                      <a:endParaRPr lang="en-US" dirty="0"/>
                    </a:p>
                    <a:p>
                      <a:pPr marL="285750" lvl="0" indent="-285750">
                        <a:buFont typeface="Arial"/>
                        <a:buChar char="•"/>
                      </a:pPr>
                      <a:r>
                        <a:rPr lang="en-US" dirty="0"/>
                        <a:t>Ask about safety, address mental and physical well-being </a:t>
                      </a:r>
                    </a:p>
                    <a:p>
                      <a:pPr marL="285750" lvl="0" indent="-285750">
                        <a:buFont typeface="Arial"/>
                        <a:buChar char="•"/>
                      </a:pPr>
                      <a:endParaRPr lang="en-US" dirty="0"/>
                    </a:p>
                    <a:p>
                      <a:pPr marL="285750" lvl="0" indent="-285750">
                        <a:buFont typeface="Arial"/>
                        <a:buChar char="•"/>
                      </a:pPr>
                      <a:r>
                        <a:rPr lang="en-US" dirty="0"/>
                        <a:t>Building a youth up </a:t>
                      </a:r>
                    </a:p>
                    <a:p>
                      <a:pPr marL="285750" lvl="0" indent="-285750">
                        <a:buFont typeface="Arial"/>
                        <a:buChar char="•"/>
                      </a:pPr>
                      <a:endParaRPr lang="en-US" dirty="0"/>
                    </a:p>
                    <a:p>
                      <a:pPr marL="0" lvl="0" indent="0">
                        <a:buNone/>
                      </a:pPr>
                      <a:endParaRPr lang="en-US" dirty="0"/>
                    </a:p>
                  </a:txBody>
                  <a:tcPr/>
                </a:tc>
                <a:tc>
                  <a:txBody>
                    <a:bodyPr/>
                    <a:lstStyle/>
                    <a:p>
                      <a:pPr marL="285750" indent="-285750">
                        <a:buFont typeface="Arial" panose="020B0604020202020204" pitchFamily="34" charset="0"/>
                        <a:buChar char="•"/>
                      </a:pPr>
                      <a:r>
                        <a:rPr lang="en-US" dirty="0"/>
                        <a:t>Safety in least restrictive environment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“Normalcy” activities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Client counseling regarding all permanency pathways and consequences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Holistic legal representation; safeguards against “crossover” (Rule 1.2)</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2881686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9DB8-839A-4BB0-9B34-CD30554497BA}"/>
              </a:ext>
            </a:extLst>
          </p:cNvPr>
          <p:cNvSpPr>
            <a:spLocks noGrp="1"/>
          </p:cNvSpPr>
          <p:nvPr>
            <p:ph type="title"/>
          </p:nvPr>
        </p:nvSpPr>
        <p:spPr>
          <a:xfrm>
            <a:off x="2368136" y="-159572"/>
            <a:ext cx="3574747" cy="1454051"/>
          </a:xfrm>
        </p:spPr>
        <p:txBody>
          <a:bodyPr>
            <a:normAutofit/>
          </a:bodyPr>
          <a:lstStyle/>
          <a:p>
            <a:r>
              <a:rPr lang="en-US" sz="3100" dirty="0">
                <a:solidFill>
                  <a:schemeClr val="tx2"/>
                </a:solidFill>
              </a:rPr>
              <a:t>Collaborative Skills</a:t>
            </a:r>
          </a:p>
        </p:txBody>
      </p:sp>
      <p:pic>
        <p:nvPicPr>
          <p:cNvPr id="2050" name="Picture 2" descr="What Is Collaboration and Where Does It Begin? | Jesse Lyn Stoner">
            <a:extLst>
              <a:ext uri="{FF2B5EF4-FFF2-40B4-BE49-F238E27FC236}">
                <a16:creationId xmlns:a16="http://schemas.microsoft.com/office/drawing/2014/main" id="{477EE2F9-58B6-476D-990A-9529D04ADE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21336" y="3877901"/>
            <a:ext cx="3106674" cy="28170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52" name="Content Placeholder 2">
            <a:extLst>
              <a:ext uri="{FF2B5EF4-FFF2-40B4-BE49-F238E27FC236}">
                <a16:creationId xmlns:a16="http://schemas.microsoft.com/office/drawing/2014/main" id="{3410D89C-4785-4155-A4B6-ADACF54CEA99}"/>
              </a:ext>
            </a:extLst>
          </p:cNvPr>
          <p:cNvGraphicFramePr>
            <a:graphicFrameLocks noGrp="1"/>
          </p:cNvGraphicFramePr>
          <p:nvPr>
            <p:ph idx="1"/>
          </p:nvPr>
        </p:nvGraphicFramePr>
        <p:xfrm>
          <a:off x="2127505" y="2421683"/>
          <a:ext cx="3574461" cy="3353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CAEA043B-9624-1656-1CDF-0B8606CA4136}"/>
              </a:ext>
            </a:extLst>
          </p:cNvPr>
          <p:cNvSpPr txBox="1"/>
          <p:nvPr/>
        </p:nvSpPr>
        <p:spPr>
          <a:xfrm>
            <a:off x="6249121" y="451913"/>
            <a:ext cx="3328017" cy="2528186"/>
          </a:xfrm>
          <a:prstGeom prst="rect">
            <a:avLst/>
          </a:prstGeom>
          <a:noFill/>
        </p:spPr>
        <p:txBody>
          <a:bodyPr wrap="square">
            <a:spAutoFit/>
          </a:bodyPr>
          <a:lstStyle/>
          <a:p>
            <a:pPr defTabSz="457200"/>
            <a:r>
              <a:rPr lang="en-US" b="1" i="1" dirty="0">
                <a:solidFill>
                  <a:srgbClr val="757577"/>
                </a:solidFill>
                <a:latin typeface="NotoSans"/>
              </a:rPr>
              <a:t>“If I could change one thing, it would be that attorneys develop more of a relationship with the youth and work with other people on the youth’s team (social worker, etc.) to help get a better understanding </a:t>
            </a:r>
            <a:endParaRPr lang="en-US" dirty="0">
              <a:solidFill>
                <a:prstClr val="black"/>
              </a:solidFill>
              <a:latin typeface="Calibri" panose="020F0502020204030204"/>
            </a:endParaRPr>
          </a:p>
          <a:p>
            <a:pPr defTabSz="457200"/>
            <a:r>
              <a:rPr lang="en-US" b="1" i="1" dirty="0">
                <a:solidFill>
                  <a:srgbClr val="757577"/>
                </a:solidFill>
                <a:latin typeface="NotoSans"/>
              </a:rPr>
              <a:t>of what the youth wants.” </a:t>
            </a:r>
            <a:endParaRPr lang="en-US" dirty="0">
              <a:solidFill>
                <a:prstClr val="black"/>
              </a:solidFill>
              <a:latin typeface="Calibri" panose="020F0502020204030204"/>
            </a:endParaRPr>
          </a:p>
          <a:p>
            <a:pPr defTabSz="457200"/>
            <a:r>
              <a:rPr lang="en-US" sz="1400" b="1" dirty="0">
                <a:solidFill>
                  <a:srgbClr val="51B7E8"/>
                </a:solidFill>
                <a:latin typeface="NotoSans"/>
              </a:rPr>
              <a:t>NACC ADVISORY COUNCIL MEMBER </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4006715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0E0F5A6-8BBA-8B4D-A3FB-D2650D6CB17D}"/>
              </a:ext>
            </a:extLst>
          </p:cNvPr>
          <p:cNvPicPr>
            <a:picLocks noChangeAspect="1"/>
          </p:cNvPicPr>
          <p:nvPr/>
        </p:nvPicPr>
        <p:blipFill>
          <a:blip r:embed="rId3"/>
          <a:stretch>
            <a:fillRect/>
          </a:stretch>
        </p:blipFill>
        <p:spPr>
          <a:xfrm>
            <a:off x="1869186" y="727111"/>
            <a:ext cx="5037204" cy="1234114"/>
          </a:xfrm>
          <a:prstGeom prst="rect">
            <a:avLst/>
          </a:prstGeom>
        </p:spPr>
      </p:pic>
      <p:pic>
        <p:nvPicPr>
          <p:cNvPr id="2" name="Picture 1" descr="Graphical user interface, text, website&#10;&#10;Description automatically generated">
            <a:extLst>
              <a:ext uri="{FF2B5EF4-FFF2-40B4-BE49-F238E27FC236}">
                <a16:creationId xmlns:a16="http://schemas.microsoft.com/office/drawing/2014/main" id="{5C6142E8-F8A3-C848-8CF0-E55D028EFF2A}"/>
              </a:ext>
            </a:extLst>
          </p:cNvPr>
          <p:cNvPicPr>
            <a:picLocks noChangeAspect="1"/>
          </p:cNvPicPr>
          <p:nvPr/>
        </p:nvPicPr>
        <p:blipFill>
          <a:blip r:embed="rId4"/>
          <a:stretch>
            <a:fillRect/>
          </a:stretch>
        </p:blipFill>
        <p:spPr>
          <a:xfrm>
            <a:off x="7193280" y="843443"/>
            <a:ext cx="3129534" cy="1001450"/>
          </a:xfrm>
          <a:prstGeom prst="rect">
            <a:avLst/>
          </a:prstGeom>
        </p:spPr>
      </p:pic>
      <p:graphicFrame>
        <p:nvGraphicFramePr>
          <p:cNvPr id="13" name="Table 4">
            <a:extLst>
              <a:ext uri="{FF2B5EF4-FFF2-40B4-BE49-F238E27FC236}">
                <a16:creationId xmlns:a16="http://schemas.microsoft.com/office/drawing/2014/main" id="{DEB499DB-E3CE-6643-86AA-B6BDC08F33CF}"/>
              </a:ext>
            </a:extLst>
          </p:cNvPr>
          <p:cNvGraphicFramePr>
            <a:graphicFrameLocks noGrp="1"/>
          </p:cNvGraphicFramePr>
          <p:nvPr/>
        </p:nvGraphicFramePr>
        <p:xfrm>
          <a:off x="2420112" y="2687320"/>
          <a:ext cx="7424928" cy="32724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561737944"/>
                    </a:ext>
                  </a:extLst>
                </a:gridCol>
                <a:gridCol w="3767328">
                  <a:extLst>
                    <a:ext uri="{9D8B030D-6E8A-4147-A177-3AD203B41FA5}">
                      <a16:colId xmlns:a16="http://schemas.microsoft.com/office/drawing/2014/main" val="249578132"/>
                    </a:ext>
                  </a:extLst>
                </a:gridCol>
              </a:tblGrid>
              <a:tr h="659384">
                <a:tc>
                  <a:txBody>
                    <a:bodyPr/>
                    <a:lstStyle/>
                    <a:p>
                      <a:pPr algn="ctr"/>
                      <a:r>
                        <a:rPr lang="en-US" sz="2400" dirty="0">
                          <a:latin typeface=""/>
                        </a:rPr>
                        <a:t>The “What”…</a:t>
                      </a:r>
                    </a:p>
                  </a:txBody>
                  <a:tcPr/>
                </a:tc>
                <a:tc>
                  <a:txBody>
                    <a:bodyPr/>
                    <a:lstStyle/>
                    <a:p>
                      <a:pPr algn="ctr"/>
                      <a:r>
                        <a:rPr lang="en-US" sz="2400" dirty="0">
                          <a:latin typeface=""/>
                        </a:rPr>
                        <a:t>…and the “How”</a:t>
                      </a:r>
                    </a:p>
                  </a:txBody>
                  <a:tcPr/>
                </a:tc>
                <a:extLst>
                  <a:ext uri="{0D108BD9-81ED-4DB2-BD59-A6C34878D82A}">
                    <a16:rowId xmlns:a16="http://schemas.microsoft.com/office/drawing/2014/main" val="626887080"/>
                  </a:ext>
                </a:extLst>
              </a:tr>
              <a:tr h="2613020">
                <a:tc>
                  <a:txBody>
                    <a:bodyPr/>
                    <a:lstStyle/>
                    <a:p>
                      <a:pPr marL="285750" indent="-285750">
                        <a:buFont typeface="Arial"/>
                        <a:buChar char="•"/>
                      </a:pPr>
                      <a:r>
                        <a:rPr lang="en-US" dirty="0"/>
                        <a:t>Proactive planning </a:t>
                      </a:r>
                    </a:p>
                    <a:p>
                      <a:pPr marL="285750" lvl="0" indent="-285750">
                        <a:buFont typeface="Arial"/>
                        <a:buChar char="•"/>
                      </a:pPr>
                      <a:endParaRPr lang="en-US" dirty="0"/>
                    </a:p>
                    <a:p>
                      <a:pPr marL="285750" lvl="0" indent="-285750">
                        <a:buFont typeface="Arial"/>
                        <a:buChar char="•"/>
                      </a:pPr>
                      <a:r>
                        <a:rPr lang="en-US" dirty="0"/>
                        <a:t>Implementing self-care</a:t>
                      </a:r>
                    </a:p>
                    <a:p>
                      <a:pPr marL="285750" lvl="0" indent="-285750">
                        <a:buFont typeface="Arial"/>
                        <a:buChar char="•"/>
                      </a:pPr>
                      <a:endParaRPr lang="en-US" dirty="0"/>
                    </a:p>
                    <a:p>
                      <a:pPr marL="285750" lvl="0" indent="-285750">
                        <a:buFont typeface="Arial"/>
                        <a:buChar char="•"/>
                      </a:pPr>
                      <a:r>
                        <a:rPr lang="en-US" dirty="0"/>
                        <a:t>Build a professional partnership</a:t>
                      </a:r>
                    </a:p>
                  </a:txBody>
                  <a:tcPr/>
                </a:tc>
                <a:tc>
                  <a:txBody>
                    <a:bodyPr/>
                    <a:lstStyle/>
                    <a:p>
                      <a:pPr marL="285750" indent="-285750">
                        <a:buFont typeface="Arial" panose="020B0604020202020204" pitchFamily="34" charset="0"/>
                        <a:buChar char="•"/>
                      </a:pPr>
                      <a:r>
                        <a:rPr lang="en-US" dirty="0"/>
                        <a:t>Duty of self-care or the attorney to ensure sustainability in field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Plans for attorney unavailability and communication with client (Rule 1.16)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Records retention until clients 30</a:t>
                      </a:r>
                      <a:r>
                        <a:rPr lang="en-US" baseline="30000" dirty="0"/>
                        <a:t>th</a:t>
                      </a:r>
                      <a:r>
                        <a:rPr lang="en-US" dirty="0"/>
                        <a:t> birthday</a:t>
                      </a:r>
                    </a:p>
                  </a:txBody>
                  <a:tcPr/>
                </a:tc>
                <a:extLst>
                  <a:ext uri="{0D108BD9-81ED-4DB2-BD59-A6C34878D82A}">
                    <a16:rowId xmlns:a16="http://schemas.microsoft.com/office/drawing/2014/main" val="547320876"/>
                  </a:ext>
                </a:extLst>
              </a:tr>
            </a:tbl>
          </a:graphicData>
        </a:graphic>
      </p:graphicFrame>
    </p:spTree>
    <p:extLst>
      <p:ext uri="{BB962C8B-B14F-4D97-AF65-F5344CB8AC3E}">
        <p14:creationId xmlns:p14="http://schemas.microsoft.com/office/powerpoint/2010/main" val="3960069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3393B-7E9C-CF40-913C-99B2A6D44AE7}"/>
              </a:ext>
            </a:extLst>
          </p:cNvPr>
          <p:cNvSpPr>
            <a:spLocks noGrp="1"/>
          </p:cNvSpPr>
          <p:nvPr>
            <p:ph type="title"/>
          </p:nvPr>
        </p:nvSpPr>
        <p:spPr>
          <a:xfrm>
            <a:off x="838200" y="365125"/>
            <a:ext cx="10515600" cy="1325563"/>
          </a:xfrm>
        </p:spPr>
        <p:txBody>
          <a:bodyPr>
            <a:normAutofit/>
          </a:bodyPr>
          <a:lstStyle/>
          <a:p>
            <a:r>
              <a:rPr lang="en-US" sz="6000" b="1" dirty="0">
                <a:solidFill>
                  <a:schemeClr val="accent1"/>
                </a:solidFill>
                <a:latin typeface="Arial Narrow" panose="020B0606020202030204" pitchFamily="34" charset="0"/>
              </a:rPr>
              <a:t>Improving QLR: Challenges</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ED8A8-F94E-4261-7669-9EDC643449C5}"/>
              </a:ext>
            </a:extLst>
          </p:cNvPr>
          <p:cNvSpPr>
            <a:spLocks noGrp="1"/>
          </p:cNvSpPr>
          <p:nvPr>
            <p:ph idx="1"/>
          </p:nvPr>
        </p:nvSpPr>
        <p:spPr>
          <a:xfrm>
            <a:off x="838200" y="1929384"/>
            <a:ext cx="10515600" cy="4496130"/>
          </a:xfrm>
        </p:spPr>
        <p:txBody>
          <a:bodyPr>
            <a:normAutofit fontScale="77500" lnSpcReduction="20000"/>
          </a:bodyPr>
          <a:lstStyle/>
          <a:p>
            <a:r>
              <a:rPr lang="en-US" sz="4800" b="1" dirty="0">
                <a:latin typeface="Arial Narrow" panose="020B0606020202030204" pitchFamily="34" charset="0"/>
              </a:rPr>
              <a:t>Overcoming local culture barriers – “That’s how we do it here”</a:t>
            </a:r>
          </a:p>
          <a:p>
            <a:r>
              <a:rPr lang="en-US" sz="4800" b="1" dirty="0">
                <a:latin typeface="Arial Narrow" panose="020B0606020202030204" pitchFamily="34" charset="0"/>
              </a:rPr>
              <a:t>Incentivizing the practice of child welfare law</a:t>
            </a:r>
          </a:p>
          <a:p>
            <a:r>
              <a:rPr lang="en-US" sz="4800" b="1" dirty="0">
                <a:latin typeface="Arial Narrow" panose="020B0606020202030204" pitchFamily="34" charset="0"/>
              </a:rPr>
              <a:t>Buy-in from local influencers and decision-makers</a:t>
            </a:r>
          </a:p>
          <a:p>
            <a:r>
              <a:rPr lang="en-US" sz="4800" b="1" dirty="0">
                <a:latin typeface="Arial Narrow" panose="020B0606020202030204" pitchFamily="34" charset="0"/>
              </a:rPr>
              <a:t>Geographical challenges</a:t>
            </a:r>
          </a:p>
          <a:p>
            <a:r>
              <a:rPr lang="en-US" sz="4800" b="1" dirty="0">
                <a:latin typeface="Arial Narrow" panose="020B0606020202030204" pitchFamily="34" charset="0"/>
              </a:rPr>
              <a:t>Capacity – so many attorneys, so few working on QLR from a systems level</a:t>
            </a:r>
          </a:p>
          <a:p>
            <a:pPr marL="0" indent="0">
              <a:buNone/>
            </a:pPr>
            <a:endParaRPr lang="en-US" sz="4800" b="1" dirty="0">
              <a:latin typeface="Arial Narrow" panose="020B0606020202030204" pitchFamily="34" charset="0"/>
            </a:endParaRPr>
          </a:p>
          <a:p>
            <a:pPr marL="0" indent="0" algn="ctr">
              <a:buNone/>
            </a:pPr>
            <a:r>
              <a:rPr lang="en-US" sz="4800" b="1" dirty="0">
                <a:solidFill>
                  <a:schemeClr val="accent2"/>
                </a:solidFill>
                <a:effectLst>
                  <a:outerShdw blurRad="38100" dist="38100" dir="2700000" algn="tl">
                    <a:srgbClr val="000000">
                      <a:alpha val="43137"/>
                    </a:srgbClr>
                  </a:outerShdw>
                </a:effectLst>
                <a:latin typeface="Arial Narrow" panose="020B0606020202030204" pitchFamily="34" charset="0"/>
              </a:rPr>
              <a:t>THIS IS WHERE YOU COME IN!</a:t>
            </a:r>
          </a:p>
          <a:p>
            <a:endParaRPr lang="en-US" sz="2200" dirty="0">
              <a:latin typeface="Arial Narrow" panose="020B0606020202030204" pitchFamily="34" charset="0"/>
            </a:endParaRPr>
          </a:p>
          <a:p>
            <a:pPr>
              <a:buFontTx/>
              <a:buChar char="-"/>
            </a:pPr>
            <a:endParaRPr lang="en-US" sz="1500" dirty="0"/>
          </a:p>
          <a:p>
            <a:pPr>
              <a:buFontTx/>
              <a:buChar char="-"/>
            </a:pPr>
            <a:endParaRPr lang="en-US" sz="1500" dirty="0"/>
          </a:p>
          <a:p>
            <a:pPr>
              <a:buFontTx/>
              <a:buChar char="-"/>
            </a:pPr>
            <a:endParaRPr lang="en-US" sz="1500" dirty="0"/>
          </a:p>
          <a:p>
            <a:pPr>
              <a:buFontTx/>
              <a:buChar char="-"/>
            </a:pPr>
            <a:endParaRPr lang="en-US" sz="1500" dirty="0"/>
          </a:p>
        </p:txBody>
      </p:sp>
    </p:spTree>
    <p:extLst>
      <p:ext uri="{BB962C8B-B14F-4D97-AF65-F5344CB8AC3E}">
        <p14:creationId xmlns:p14="http://schemas.microsoft.com/office/powerpoint/2010/main" val="3315015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3393B-7E9C-CF40-913C-99B2A6D44AE7}"/>
              </a:ext>
            </a:extLst>
          </p:cNvPr>
          <p:cNvSpPr>
            <a:spLocks noGrp="1"/>
          </p:cNvSpPr>
          <p:nvPr>
            <p:ph type="title"/>
          </p:nvPr>
        </p:nvSpPr>
        <p:spPr>
          <a:xfrm>
            <a:off x="838200" y="365125"/>
            <a:ext cx="10515600" cy="1325563"/>
          </a:xfrm>
        </p:spPr>
        <p:txBody>
          <a:bodyPr>
            <a:normAutofit/>
          </a:bodyPr>
          <a:lstStyle/>
          <a:p>
            <a:r>
              <a:rPr lang="en-US" sz="6000" b="1" dirty="0">
                <a:solidFill>
                  <a:schemeClr val="accent1"/>
                </a:solidFill>
                <a:latin typeface="Arial Narrow" panose="020B0606020202030204" pitchFamily="34" charset="0"/>
              </a:rPr>
              <a:t>Improving QLR: What can you do</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ED8A8-F94E-4261-7669-9EDC643449C5}"/>
              </a:ext>
            </a:extLst>
          </p:cNvPr>
          <p:cNvSpPr>
            <a:spLocks noGrp="1"/>
          </p:cNvSpPr>
          <p:nvPr>
            <p:ph idx="1"/>
          </p:nvPr>
        </p:nvSpPr>
        <p:spPr>
          <a:xfrm>
            <a:off x="838200" y="1929384"/>
            <a:ext cx="10515600" cy="4496130"/>
          </a:xfrm>
        </p:spPr>
        <p:txBody>
          <a:bodyPr>
            <a:normAutofit fontScale="70000" lnSpcReduction="20000"/>
          </a:bodyPr>
          <a:lstStyle/>
          <a:p>
            <a:pPr marL="0" indent="0">
              <a:buNone/>
            </a:pPr>
            <a:r>
              <a:rPr lang="en-US" sz="4800" b="1" dirty="0">
                <a:latin typeface="Arial Narrow" panose="020B0606020202030204" pitchFamily="34" charset="0"/>
              </a:rPr>
              <a:t>Case-level advocacy</a:t>
            </a:r>
          </a:p>
          <a:p>
            <a:pPr lvl="1"/>
            <a:r>
              <a:rPr lang="en-US" sz="4800" dirty="0">
                <a:latin typeface="Arial Narrow" panose="020B0606020202030204" pitchFamily="34" charset="0"/>
              </a:rPr>
              <a:t>The courtroom as a classroom</a:t>
            </a:r>
          </a:p>
          <a:p>
            <a:pPr lvl="1"/>
            <a:r>
              <a:rPr lang="en-US" sz="4800" dirty="0">
                <a:latin typeface="Arial Narrow" panose="020B0606020202030204" pitchFamily="34" charset="0"/>
              </a:rPr>
              <a:t>Use the available checks and balances</a:t>
            </a:r>
          </a:p>
          <a:p>
            <a:pPr lvl="1"/>
            <a:r>
              <a:rPr lang="en-US" sz="4800" dirty="0">
                <a:latin typeface="Arial Narrow" panose="020B0606020202030204" pitchFamily="34" charset="0"/>
              </a:rPr>
              <a:t>Stay on top of cases in between hearings, and if an issue arises, file a motion and request a hearing. </a:t>
            </a:r>
          </a:p>
          <a:p>
            <a:pPr marL="0" indent="0">
              <a:buNone/>
            </a:pPr>
            <a:r>
              <a:rPr lang="en-US" sz="4800" b="1" dirty="0">
                <a:latin typeface="Arial Narrow" panose="020B0606020202030204" pitchFamily="34" charset="0"/>
              </a:rPr>
              <a:t>Local systems improvement</a:t>
            </a:r>
          </a:p>
          <a:p>
            <a:pPr lvl="1"/>
            <a:r>
              <a:rPr lang="en-US" sz="4800" dirty="0">
                <a:latin typeface="Arial Narrow" panose="020B0606020202030204" pitchFamily="34" charset="0"/>
              </a:rPr>
              <a:t>Stakeholder meetings</a:t>
            </a:r>
          </a:p>
          <a:p>
            <a:pPr lvl="1"/>
            <a:r>
              <a:rPr lang="en-US" sz="4800" dirty="0">
                <a:latin typeface="Arial Narrow" panose="020B0606020202030204" pitchFamily="34" charset="0"/>
              </a:rPr>
              <a:t>Appointed attorney standards and policy manual</a:t>
            </a:r>
          </a:p>
          <a:p>
            <a:pPr lvl="1"/>
            <a:r>
              <a:rPr lang="en-US" sz="4800" dirty="0">
                <a:latin typeface="Arial Narrow" panose="020B0606020202030204" pitchFamily="34" charset="0"/>
              </a:rPr>
              <a:t>Build relationships</a:t>
            </a:r>
          </a:p>
          <a:p>
            <a:pPr lvl="1"/>
            <a:r>
              <a:rPr lang="en-US" sz="4800" dirty="0">
                <a:latin typeface="Arial Narrow" panose="020B0606020202030204" pitchFamily="34" charset="0"/>
              </a:rPr>
              <a:t>Communicate statutory ideas or challenges up the chain</a:t>
            </a:r>
            <a:endParaRPr lang="en-US" sz="2200" dirty="0">
              <a:latin typeface="Arial Narrow" panose="020B0606020202030204" pitchFamily="34" charset="0"/>
            </a:endParaRPr>
          </a:p>
          <a:p>
            <a:pPr>
              <a:buFontTx/>
              <a:buChar char="-"/>
            </a:pPr>
            <a:endParaRPr lang="en-US" sz="1500" dirty="0"/>
          </a:p>
          <a:p>
            <a:pPr>
              <a:buFontTx/>
              <a:buChar char="-"/>
            </a:pPr>
            <a:endParaRPr lang="en-US" sz="1500" dirty="0"/>
          </a:p>
          <a:p>
            <a:pPr>
              <a:buFontTx/>
              <a:buChar char="-"/>
            </a:pPr>
            <a:endParaRPr lang="en-US" sz="1500" dirty="0"/>
          </a:p>
          <a:p>
            <a:pPr>
              <a:buFontTx/>
              <a:buChar char="-"/>
            </a:pPr>
            <a:endParaRPr lang="en-US" sz="1500" dirty="0"/>
          </a:p>
        </p:txBody>
      </p:sp>
    </p:spTree>
    <p:extLst>
      <p:ext uri="{BB962C8B-B14F-4D97-AF65-F5344CB8AC3E}">
        <p14:creationId xmlns:p14="http://schemas.microsoft.com/office/powerpoint/2010/main" val="261902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F19E8F-E731-B648-9D0E-562146A895B4}"/>
              </a:ext>
            </a:extLst>
          </p:cNvPr>
          <p:cNvSpPr>
            <a:spLocks noGrp="1"/>
          </p:cNvSpPr>
          <p:nvPr>
            <p:ph type="title"/>
          </p:nvPr>
        </p:nvSpPr>
        <p:spPr>
          <a:xfrm>
            <a:off x="838200" y="365125"/>
            <a:ext cx="10515600" cy="1325563"/>
          </a:xfrm>
        </p:spPr>
        <p:txBody>
          <a:bodyPr>
            <a:normAutofit/>
          </a:bodyPr>
          <a:lstStyle/>
          <a:p>
            <a:r>
              <a:rPr lang="en-US" sz="4200" b="1" dirty="0">
                <a:solidFill>
                  <a:schemeClr val="accent1"/>
                </a:solidFill>
                <a:latin typeface="Arial Narrow" panose="020B0606020202030204" pitchFamily="34" charset="0"/>
              </a:rPr>
              <a:t>INDEPENDENT OVERSIGHT</a:t>
            </a:r>
            <a:br>
              <a:rPr lang="en-US" sz="4200" b="1" dirty="0">
                <a:solidFill>
                  <a:schemeClr val="accent1"/>
                </a:solidFill>
                <a:latin typeface="Arial Narrow" panose="020B0606020202030204" pitchFamily="34" charset="0"/>
              </a:rPr>
            </a:br>
            <a:r>
              <a:rPr lang="en-US" sz="4200" b="1" dirty="0">
                <a:solidFill>
                  <a:schemeClr val="accent1"/>
                </a:solidFill>
                <a:latin typeface="Arial Narrow" panose="020B0606020202030204" pitchFamily="34" charset="0"/>
              </a:rPr>
              <a:t>(OMBUDS SERVICES / INVESTIGATIONS)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702DA6-2819-6F63-910E-96AE1584F540}"/>
              </a:ext>
            </a:extLst>
          </p:cNvPr>
          <p:cNvSpPr>
            <a:spLocks noGrp="1"/>
          </p:cNvSpPr>
          <p:nvPr>
            <p:ph idx="1"/>
          </p:nvPr>
        </p:nvSpPr>
        <p:spPr>
          <a:xfrm>
            <a:off x="838200" y="1929384"/>
            <a:ext cx="10515600" cy="4251960"/>
          </a:xfrm>
        </p:spPr>
        <p:txBody>
          <a:bodyPr>
            <a:normAutofit/>
          </a:bodyPr>
          <a:lstStyle/>
          <a:p>
            <a:pPr marL="0" indent="0">
              <a:spcBef>
                <a:spcPts val="0"/>
              </a:spcBef>
              <a:spcAft>
                <a:spcPts val="600"/>
              </a:spcAft>
              <a:buNone/>
            </a:pPr>
            <a:r>
              <a:rPr lang="en-US" sz="2200" b="1" i="0" dirty="0">
                <a:effectLst/>
                <a:latin typeface="Arial Narrow" panose="020B0606020202030204" pitchFamily="34" charset="0"/>
              </a:rPr>
              <a:t>INDIVIDUAL CASE REVIEWS</a:t>
            </a:r>
          </a:p>
          <a:p>
            <a:pPr>
              <a:spcBef>
                <a:spcPts val="0"/>
              </a:spcBef>
              <a:spcAft>
                <a:spcPts val="600"/>
              </a:spcAft>
              <a:buFontTx/>
              <a:buChar char="-"/>
            </a:pPr>
            <a:r>
              <a:rPr lang="en-US" sz="2200" dirty="0">
                <a:latin typeface="Arial Narrow" panose="020B0606020202030204" pitchFamily="34" charset="0"/>
              </a:rPr>
              <a:t>Constituent complaints</a:t>
            </a:r>
          </a:p>
          <a:p>
            <a:pPr>
              <a:spcBef>
                <a:spcPts val="0"/>
              </a:spcBef>
              <a:spcAft>
                <a:spcPts val="600"/>
              </a:spcAft>
              <a:buFontTx/>
              <a:buChar char="-"/>
            </a:pPr>
            <a:r>
              <a:rPr lang="en-US" sz="2200" b="0" i="0" dirty="0">
                <a:effectLst/>
                <a:latin typeface="Arial Narrow" panose="020B0606020202030204" pitchFamily="34" charset="0"/>
              </a:rPr>
              <a:t>Foster parent grievances</a:t>
            </a:r>
          </a:p>
          <a:p>
            <a:pPr>
              <a:spcBef>
                <a:spcPts val="0"/>
              </a:spcBef>
              <a:spcAft>
                <a:spcPts val="600"/>
              </a:spcAft>
              <a:buFontTx/>
              <a:buChar char="-"/>
            </a:pPr>
            <a:r>
              <a:rPr lang="en-US" sz="2200" dirty="0">
                <a:latin typeface="Arial Narrow" panose="020B0606020202030204" pitchFamily="34" charset="0"/>
              </a:rPr>
              <a:t>Mediation</a:t>
            </a:r>
          </a:p>
          <a:p>
            <a:pPr marL="0" indent="0">
              <a:spcBef>
                <a:spcPts val="0"/>
              </a:spcBef>
              <a:spcAft>
                <a:spcPts val="600"/>
              </a:spcAft>
              <a:buNone/>
            </a:pPr>
            <a:endParaRPr lang="en-US" sz="2200" b="0" i="0" dirty="0">
              <a:effectLst/>
              <a:latin typeface="Arial Narrow" panose="020B0606020202030204" pitchFamily="34" charset="0"/>
            </a:endParaRPr>
          </a:p>
          <a:p>
            <a:pPr marL="0" indent="0">
              <a:spcBef>
                <a:spcPts val="0"/>
              </a:spcBef>
              <a:spcAft>
                <a:spcPts val="600"/>
              </a:spcAft>
              <a:buNone/>
            </a:pPr>
            <a:r>
              <a:rPr lang="en-US" sz="2200" b="1" dirty="0">
                <a:latin typeface="Arial Narrow" panose="020B0606020202030204" pitchFamily="34" charset="0"/>
              </a:rPr>
              <a:t>SYSTEMIC ISSUE IDENTIFICATION</a:t>
            </a:r>
          </a:p>
          <a:p>
            <a:pPr>
              <a:spcBef>
                <a:spcPts val="0"/>
              </a:spcBef>
              <a:spcAft>
                <a:spcPts val="600"/>
              </a:spcAft>
              <a:buFontTx/>
              <a:buChar char="-"/>
            </a:pPr>
            <a:r>
              <a:rPr lang="en-US" sz="2200" b="0" i="0" dirty="0">
                <a:effectLst/>
                <a:latin typeface="Arial Narrow" panose="020B0606020202030204" pitchFamily="34" charset="0"/>
              </a:rPr>
              <a:t>CAP </a:t>
            </a:r>
            <a:r>
              <a:rPr lang="en-US" sz="2200" dirty="0">
                <a:latin typeface="Arial Narrow" panose="020B0606020202030204" pitchFamily="34" charset="0"/>
              </a:rPr>
              <a:t>Model Protocol clearinghouse and training</a:t>
            </a:r>
          </a:p>
          <a:p>
            <a:pPr>
              <a:spcBef>
                <a:spcPts val="0"/>
              </a:spcBef>
              <a:spcAft>
                <a:spcPts val="600"/>
              </a:spcAft>
              <a:buFontTx/>
              <a:buChar char="-"/>
            </a:pPr>
            <a:r>
              <a:rPr lang="en-US" sz="2200" b="0" i="0" dirty="0">
                <a:effectLst/>
                <a:latin typeface="Arial Narrow" panose="020B0606020202030204" pitchFamily="34" charset="0"/>
              </a:rPr>
              <a:t>County audits</a:t>
            </a:r>
          </a:p>
          <a:p>
            <a:pPr>
              <a:spcBef>
                <a:spcPts val="0"/>
              </a:spcBef>
              <a:spcAft>
                <a:spcPts val="600"/>
              </a:spcAft>
              <a:buFontTx/>
              <a:buChar char="-"/>
            </a:pPr>
            <a:r>
              <a:rPr lang="en-US" sz="2200" dirty="0">
                <a:latin typeface="Arial Narrow" panose="020B0606020202030204" pitchFamily="34" charset="0"/>
              </a:rPr>
              <a:t>Special investigations </a:t>
            </a:r>
          </a:p>
          <a:p>
            <a:pPr>
              <a:spcBef>
                <a:spcPts val="0"/>
              </a:spcBef>
              <a:spcAft>
                <a:spcPts val="600"/>
              </a:spcAft>
              <a:buFontTx/>
              <a:buChar char="-"/>
            </a:pPr>
            <a:r>
              <a:rPr lang="en-US" sz="2200" b="0" i="0" dirty="0">
                <a:effectLst/>
                <a:latin typeface="Arial Narrow" panose="020B0606020202030204" pitchFamily="34" charset="0"/>
              </a:rPr>
              <a:t>Chil</a:t>
            </a:r>
            <a:r>
              <a:rPr lang="en-US" sz="2200" dirty="0">
                <a:latin typeface="Arial Narrow" panose="020B0606020202030204" pitchFamily="34" charset="0"/>
              </a:rPr>
              <a:t>d Death and Serious Injury Collaborative</a:t>
            </a:r>
            <a:endParaRPr lang="en-US" sz="2200" b="0" i="0" dirty="0">
              <a:effectLst/>
              <a:latin typeface="Arial Narrow" panose="020B0606020202030204" pitchFamily="34" charset="0"/>
            </a:endParaRPr>
          </a:p>
        </p:txBody>
      </p:sp>
    </p:spTree>
    <p:extLst>
      <p:ext uri="{BB962C8B-B14F-4D97-AF65-F5344CB8AC3E}">
        <p14:creationId xmlns:p14="http://schemas.microsoft.com/office/powerpoint/2010/main" val="1196207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3393B-7E9C-CF40-913C-99B2A6D44AE7}"/>
              </a:ext>
            </a:extLst>
          </p:cNvPr>
          <p:cNvSpPr>
            <a:spLocks noGrp="1"/>
          </p:cNvSpPr>
          <p:nvPr>
            <p:ph type="title"/>
          </p:nvPr>
        </p:nvSpPr>
        <p:spPr>
          <a:xfrm>
            <a:off x="838200" y="365125"/>
            <a:ext cx="10515600" cy="1325563"/>
          </a:xfrm>
        </p:spPr>
        <p:txBody>
          <a:bodyPr>
            <a:normAutofit/>
          </a:bodyPr>
          <a:lstStyle/>
          <a:p>
            <a:r>
              <a:rPr lang="en-US" sz="6000" b="1" dirty="0">
                <a:solidFill>
                  <a:schemeClr val="accent1"/>
                </a:solidFill>
                <a:latin typeface="Arial Narrow" panose="020B0606020202030204" pitchFamily="34" charset="0"/>
              </a:rPr>
              <a:t>Regional Delegates</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ED8A8-F94E-4261-7669-9EDC643449C5}"/>
              </a:ext>
            </a:extLst>
          </p:cNvPr>
          <p:cNvSpPr>
            <a:spLocks noGrp="1"/>
          </p:cNvSpPr>
          <p:nvPr>
            <p:ph idx="1"/>
          </p:nvPr>
        </p:nvSpPr>
        <p:spPr>
          <a:xfrm>
            <a:off x="669036" y="1929384"/>
            <a:ext cx="10853928" cy="4496130"/>
          </a:xfrm>
        </p:spPr>
        <p:txBody>
          <a:bodyPr>
            <a:normAutofit fontScale="62500" lnSpcReduction="20000"/>
          </a:bodyPr>
          <a:lstStyle/>
          <a:p>
            <a:r>
              <a:rPr lang="en-US" sz="4000" dirty="0">
                <a:latin typeface="Arial Narrow" panose="020B0606020202030204" pitchFamily="34" charset="0"/>
              </a:rPr>
              <a:t>Communicate child welfare law news and developments</a:t>
            </a:r>
          </a:p>
          <a:p>
            <a:r>
              <a:rPr lang="en-US" sz="4000" dirty="0">
                <a:latin typeface="Arial Narrow" panose="020B0606020202030204" pitchFamily="34" charset="0"/>
              </a:rPr>
              <a:t>Recruit attorneys to and CWLS certification</a:t>
            </a:r>
          </a:p>
          <a:p>
            <a:r>
              <a:rPr lang="en-US" sz="4000" dirty="0">
                <a:latin typeface="Arial Narrow" panose="020B0606020202030204" pitchFamily="34" charset="0"/>
              </a:rPr>
              <a:t>Facilitate access to resources, including case law updates, form orders/pleadings, case staffing (groups.io)</a:t>
            </a:r>
          </a:p>
          <a:p>
            <a:r>
              <a:rPr lang="en-US" sz="4000" dirty="0">
                <a:latin typeface="Arial Narrow" panose="020B0606020202030204" pitchFamily="34" charset="0"/>
              </a:rPr>
              <a:t>Demonstrate high quality legal representation in and out of court</a:t>
            </a:r>
          </a:p>
          <a:p>
            <a:r>
              <a:rPr lang="en-US" sz="4000" dirty="0">
                <a:latin typeface="Arial Narrow" panose="020B0606020202030204" pitchFamily="34" charset="0"/>
              </a:rPr>
              <a:t>Encourage the use of appellate practice </a:t>
            </a:r>
          </a:p>
          <a:p>
            <a:r>
              <a:rPr lang="en-US" sz="4000" dirty="0">
                <a:latin typeface="Arial Narrow" panose="020B0606020202030204" pitchFamily="34" charset="0"/>
              </a:rPr>
              <a:t>Work with courts to establish standards for attorneys and create/maintain independence between court and advocate</a:t>
            </a:r>
          </a:p>
          <a:p>
            <a:r>
              <a:rPr lang="en-US" sz="4000" dirty="0">
                <a:latin typeface="Arial Narrow" panose="020B0606020202030204" pitchFamily="34" charset="0"/>
              </a:rPr>
              <a:t>Advocate for increased pay and established standards for dependency attorneys</a:t>
            </a:r>
          </a:p>
          <a:p>
            <a:r>
              <a:rPr lang="en-US" sz="4000" dirty="0">
                <a:latin typeface="Arial Narrow" panose="020B0606020202030204" pitchFamily="34" charset="0"/>
              </a:rPr>
              <a:t>Help establish and facilitate local trainings and stakeholder meetings</a:t>
            </a:r>
          </a:p>
          <a:p>
            <a:r>
              <a:rPr lang="en-US" sz="4000" dirty="0">
                <a:latin typeface="Arial Narrow" panose="020B0606020202030204" pitchFamily="34" charset="0"/>
              </a:rPr>
              <a:t>Communicate up the chain and seek assistance for local barriers to provision of HQLR if local efforts to resolve are not  successful</a:t>
            </a:r>
            <a:endParaRPr lang="en-US" sz="4800" dirty="0">
              <a:latin typeface="Arial Narrow" panose="020B0606020202030204" pitchFamily="34" charset="0"/>
            </a:endParaRPr>
          </a:p>
          <a:p>
            <a:endParaRPr lang="en-US" sz="2200" dirty="0">
              <a:latin typeface="Arial Narrow" panose="020B0606020202030204" pitchFamily="34" charset="0"/>
            </a:endParaRPr>
          </a:p>
          <a:p>
            <a:pPr>
              <a:buFontTx/>
              <a:buChar char="-"/>
            </a:pPr>
            <a:endParaRPr lang="en-US" sz="1500" dirty="0"/>
          </a:p>
          <a:p>
            <a:pPr>
              <a:buFontTx/>
              <a:buChar char="-"/>
            </a:pPr>
            <a:endParaRPr lang="en-US" sz="1500" dirty="0"/>
          </a:p>
          <a:p>
            <a:pPr>
              <a:buFontTx/>
              <a:buChar char="-"/>
            </a:pPr>
            <a:endParaRPr lang="en-US" sz="1500" dirty="0"/>
          </a:p>
          <a:p>
            <a:pPr>
              <a:buFontTx/>
              <a:buChar char="-"/>
            </a:pPr>
            <a:endParaRPr lang="en-US" sz="1500" dirty="0"/>
          </a:p>
        </p:txBody>
      </p:sp>
    </p:spTree>
    <p:extLst>
      <p:ext uri="{BB962C8B-B14F-4D97-AF65-F5344CB8AC3E}">
        <p14:creationId xmlns:p14="http://schemas.microsoft.com/office/powerpoint/2010/main" val="3239056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AB547-1B18-DE07-7A07-5C1E81154786}"/>
              </a:ext>
            </a:extLst>
          </p:cNvPr>
          <p:cNvSpPr>
            <a:spLocks noGrp="1"/>
          </p:cNvSpPr>
          <p:nvPr>
            <p:ph type="title"/>
          </p:nvPr>
        </p:nvSpPr>
        <p:spPr>
          <a:xfrm>
            <a:off x="6148307" y="642325"/>
            <a:ext cx="4818888" cy="1476801"/>
          </a:xfrm>
        </p:spPr>
        <p:txBody>
          <a:bodyPr anchor="b">
            <a:normAutofit/>
          </a:bodyPr>
          <a:lstStyle/>
          <a:p>
            <a:r>
              <a:rPr lang="en-US" sz="6400" b="1" dirty="0"/>
              <a:t>THANK YOU!</a:t>
            </a:r>
          </a:p>
        </p:txBody>
      </p:sp>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05A056-EE73-B620-D140-7B0F3E76FE05}"/>
              </a:ext>
            </a:extLst>
          </p:cNvPr>
          <p:cNvSpPr>
            <a:spLocks noGrp="1"/>
          </p:cNvSpPr>
          <p:nvPr>
            <p:ph idx="1"/>
          </p:nvPr>
        </p:nvSpPr>
        <p:spPr>
          <a:xfrm>
            <a:off x="5860026" y="2664886"/>
            <a:ext cx="6115664" cy="3550789"/>
          </a:xfrm>
        </p:spPr>
        <p:txBody>
          <a:bodyPr anchor="t">
            <a:normAutofit/>
          </a:bodyPr>
          <a:lstStyle/>
          <a:p>
            <a:pPr marL="0" indent="0">
              <a:buNone/>
            </a:pPr>
            <a:r>
              <a:rPr lang="en-US" sz="3200" b="1" dirty="0">
                <a:latin typeface="Arial Narrow" panose="020B0606020202030204" pitchFamily="34" charset="0"/>
              </a:rPr>
              <a:t>Jen Carreras, CWLS</a:t>
            </a:r>
          </a:p>
          <a:p>
            <a:pPr marL="0" indent="0">
              <a:buNone/>
            </a:pPr>
            <a:r>
              <a:rPr lang="en-US" sz="3200" b="1" dirty="0">
                <a:latin typeface="Arial Narrow" panose="020B0606020202030204" pitchFamily="34" charset="0"/>
              </a:rPr>
              <a:t>Deputy Director</a:t>
            </a:r>
          </a:p>
          <a:p>
            <a:pPr marL="0" indent="0">
              <a:buNone/>
            </a:pPr>
            <a:r>
              <a:rPr lang="en-US" sz="3200" b="1" dirty="0">
                <a:latin typeface="Arial Narrow" panose="020B0606020202030204" pitchFamily="34" charset="0"/>
              </a:rPr>
              <a:t>Georgia Office of the Child Advocate</a:t>
            </a:r>
          </a:p>
          <a:p>
            <a:pPr marL="0" indent="0">
              <a:buNone/>
            </a:pPr>
            <a:r>
              <a:rPr lang="en-US" sz="3200" b="1" dirty="0">
                <a:latin typeface="Arial Narrow" panose="020B0606020202030204" pitchFamily="34" charset="0"/>
              </a:rPr>
              <a:t>jcarreras@o</a:t>
            </a:r>
            <a:r>
              <a:rPr lang="en-US" sz="3200" b="1" u="sng" dirty="0">
                <a:latin typeface="Arial Narrow" panose="020B0606020202030204" pitchFamily="34" charset="0"/>
              </a:rPr>
              <a:t>c</a:t>
            </a:r>
            <a:r>
              <a:rPr lang="en-US" sz="3200" b="1" dirty="0">
                <a:latin typeface="Arial Narrow" panose="020B0606020202030204" pitchFamily="34" charset="0"/>
              </a:rPr>
              <a:t>a.ga.gov	</a:t>
            </a:r>
          </a:p>
          <a:p>
            <a:pPr marL="0" indent="0">
              <a:buNone/>
            </a:pPr>
            <a:r>
              <a:rPr lang="en-US" sz="3200" b="1" dirty="0">
                <a:latin typeface="Arial Narrow" panose="020B0606020202030204" pitchFamily="34" charset="0"/>
              </a:rPr>
              <a:t>404-545-0202</a:t>
            </a:r>
          </a:p>
          <a:p>
            <a:pPr marL="0" indent="0">
              <a:buNone/>
            </a:pPr>
            <a:endParaRPr lang="en-US" sz="2200" dirty="0"/>
          </a:p>
        </p:txBody>
      </p:sp>
      <p:pic>
        <p:nvPicPr>
          <p:cNvPr id="4" name="Picture 3">
            <a:extLst>
              <a:ext uri="{FF2B5EF4-FFF2-40B4-BE49-F238E27FC236}">
                <a16:creationId xmlns:a16="http://schemas.microsoft.com/office/drawing/2014/main" id="{49F491A5-FCA2-25FD-FC94-47BF06EA9554}"/>
              </a:ext>
            </a:extLst>
          </p:cNvPr>
          <p:cNvPicPr>
            <a:picLocks noChangeAspect="1"/>
          </p:cNvPicPr>
          <p:nvPr/>
        </p:nvPicPr>
        <p:blipFill>
          <a:blip r:embed="rId2"/>
          <a:stretch>
            <a:fillRect/>
          </a:stretch>
        </p:blipFill>
        <p:spPr>
          <a:xfrm>
            <a:off x="1113503" y="1524000"/>
            <a:ext cx="3810000" cy="3810000"/>
          </a:xfrm>
          <a:prstGeom prst="rect">
            <a:avLst/>
          </a:prstGeom>
        </p:spPr>
      </p:pic>
    </p:spTree>
    <p:extLst>
      <p:ext uri="{BB962C8B-B14F-4D97-AF65-F5344CB8AC3E}">
        <p14:creationId xmlns:p14="http://schemas.microsoft.com/office/powerpoint/2010/main" val="2879638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EA8504-B727-1F43-B0AB-D7FA71B1ACE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Georgia" panose="02040502050405020303"/>
                <a:ea typeface="+mn-ea"/>
                <a:cs typeface="+mn-cs"/>
              </a:rPr>
              <a:t>Georgia Office of the Child Advocate</a:t>
            </a:r>
            <a:endParaRPr kumimoji="0" lang="en-US" sz="900" b="0" i="0" u="none" strike="noStrike" kern="1200" cap="all" spc="0" normalizeH="0" baseline="0" noProof="0" dirty="0">
              <a:ln>
                <a:noFill/>
              </a:ln>
              <a:solidFill>
                <a:srgbClr val="FFFFFF"/>
              </a:solidFill>
              <a:effectLst/>
              <a:uLnTx/>
              <a:uFillTx/>
              <a:latin typeface="Georgia" panose="02040502050405020303"/>
              <a:ea typeface="+mn-ea"/>
              <a:cs typeface="+mn-cs"/>
            </a:endParaRPr>
          </a:p>
        </p:txBody>
      </p:sp>
      <p:sp>
        <p:nvSpPr>
          <p:cNvPr id="4" name="TextBox 3">
            <a:extLst>
              <a:ext uri="{FF2B5EF4-FFF2-40B4-BE49-F238E27FC236}">
                <a16:creationId xmlns:a16="http://schemas.microsoft.com/office/drawing/2014/main" id="{BF3AC7FD-145D-AB4B-803C-8D5FFF501CF9}"/>
              </a:ext>
            </a:extLst>
          </p:cNvPr>
          <p:cNvSpPr txBox="1"/>
          <p:nvPr/>
        </p:nvSpPr>
        <p:spPr>
          <a:xfrm>
            <a:off x="383459" y="115330"/>
            <a:ext cx="10221912" cy="59400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chemeClr val="accent6">
                    <a:lumMod val="75000"/>
                  </a:schemeClr>
                </a:solidFill>
                <a:effectLst/>
                <a:uLnTx/>
                <a:uFillTx/>
                <a:latin typeface="Arial Narrow" panose="020B0606020202030204" pitchFamily="34" charset="0"/>
              </a:rPr>
              <a:t>Rights of the OCA: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rPr>
              <a:t>To communicate privately</a:t>
            </a:r>
            <a:r>
              <a:rPr lang="en-US" sz="3200" dirty="0">
                <a:solidFill>
                  <a:prstClr val="black"/>
                </a:solidFill>
                <a:latin typeface="Arial Narrow" panose="020B0606020202030204" pitchFamily="34" charset="0"/>
              </a:rPr>
              <a:t> </a:t>
            </a: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rPr>
              <a:t>with any child</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3200" dirty="0">
                <a:solidFill>
                  <a:prstClr val="black"/>
                </a:solidFill>
                <a:latin typeface="Arial Narrow" panose="020B0606020202030204" pitchFamily="34" charset="0"/>
              </a:rPr>
              <a:t>To inspect and copy all DFCS records and all records of the court, law enforcement, medical and mental health providers, agencies, service providers, placements and institutions concerning or relating to a child</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3200" dirty="0">
                <a:solidFill>
                  <a:prstClr val="black"/>
                </a:solidFill>
                <a:latin typeface="Arial Narrow" panose="020B0606020202030204" pitchFamily="34" charset="0"/>
              </a:rPr>
              <a:t>To enter and inspect any residence, institution, or other location where a child is currently placed </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rPr>
              <a:t>To </a:t>
            </a:r>
            <a:r>
              <a:rPr lang="en-US" sz="3200" dirty="0">
                <a:solidFill>
                  <a:prstClr val="black"/>
                </a:solidFill>
                <a:latin typeface="Arial Narrow" panose="020B0606020202030204" pitchFamily="34" charset="0"/>
              </a:rPr>
              <a:t>pursue formal remedies when informal remedies do not work</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rPr>
              <a:t>To issue subpoenas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3200" dirty="0">
                <a:solidFill>
                  <a:prstClr val="black"/>
                </a:solidFill>
                <a:latin typeface="Arial Narrow" panose="020B0606020202030204" pitchFamily="34" charset="0"/>
              </a:rPr>
              <a:t>To engage in advocacy and education of the public</a:t>
            </a:r>
            <a:endPar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Tree>
    <p:extLst>
      <p:ext uri="{BB962C8B-B14F-4D97-AF65-F5344CB8AC3E}">
        <p14:creationId xmlns:p14="http://schemas.microsoft.com/office/powerpoint/2010/main" val="173006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F19E8F-E731-B648-9D0E-562146A895B4}"/>
              </a:ext>
            </a:extLst>
          </p:cNvPr>
          <p:cNvSpPr>
            <a:spLocks noGrp="1"/>
          </p:cNvSpPr>
          <p:nvPr>
            <p:ph type="title"/>
          </p:nvPr>
        </p:nvSpPr>
        <p:spPr>
          <a:xfrm>
            <a:off x="1388209" y="5428735"/>
            <a:ext cx="9654076" cy="1108377"/>
          </a:xfrm>
        </p:spPr>
        <p:txBody>
          <a:bodyPr>
            <a:normAutofit/>
          </a:bodyPr>
          <a:lstStyle/>
          <a:p>
            <a:r>
              <a:rPr lang="en-US" sz="4800" b="1" dirty="0">
                <a:solidFill>
                  <a:srgbClr val="FFFFFF"/>
                </a:solidFill>
                <a:latin typeface="Arial Narrow" panose="020B0606020202030204" pitchFamily="34" charset="0"/>
              </a:rPr>
              <a:t>2022 OCA INVESTIGATIONS SUMMARY</a:t>
            </a:r>
          </a:p>
        </p:txBody>
      </p:sp>
      <p:sp>
        <p:nvSpPr>
          <p:cNvPr id="3" name="Content Placeholder 2">
            <a:extLst>
              <a:ext uri="{FF2B5EF4-FFF2-40B4-BE49-F238E27FC236}">
                <a16:creationId xmlns:a16="http://schemas.microsoft.com/office/drawing/2014/main" id="{E1702DA6-2819-6F63-910E-96AE1584F540}"/>
              </a:ext>
            </a:extLst>
          </p:cNvPr>
          <p:cNvSpPr>
            <a:spLocks noGrp="1"/>
          </p:cNvSpPr>
          <p:nvPr>
            <p:ph idx="1"/>
          </p:nvPr>
        </p:nvSpPr>
        <p:spPr>
          <a:xfrm>
            <a:off x="980303" y="459227"/>
            <a:ext cx="10061983" cy="4487143"/>
          </a:xfrm>
        </p:spPr>
        <p:txBody>
          <a:bodyPr anchor="ctr">
            <a:normAutofit fontScale="70000" lnSpcReduction="20000"/>
          </a:bodyPr>
          <a:lstStyle/>
          <a:p>
            <a:pPr marL="0" indent="0">
              <a:spcBef>
                <a:spcPts val="0"/>
              </a:spcBef>
              <a:spcAft>
                <a:spcPts val="600"/>
              </a:spcAft>
              <a:buNone/>
            </a:pPr>
            <a:r>
              <a:rPr lang="en-US" sz="4800" dirty="0">
                <a:latin typeface="Arial Narrow" panose="020B0606020202030204" pitchFamily="34" charset="0"/>
              </a:rPr>
              <a:t>256</a:t>
            </a:r>
            <a:r>
              <a:rPr lang="en-US" sz="4800" b="0" i="0" dirty="0">
                <a:effectLst/>
                <a:latin typeface="Arial Narrow" panose="020B0606020202030204" pitchFamily="34" charset="0"/>
              </a:rPr>
              <a:t> individual investigations </a:t>
            </a:r>
          </a:p>
          <a:p>
            <a:pPr marL="0" indent="0">
              <a:spcBef>
                <a:spcPts val="0"/>
              </a:spcBef>
              <a:spcAft>
                <a:spcPts val="600"/>
              </a:spcAft>
              <a:buNone/>
            </a:pPr>
            <a:r>
              <a:rPr lang="en-US" sz="4800" dirty="0">
                <a:latin typeface="Arial Narrow" panose="020B0606020202030204" pitchFamily="34" charset="0"/>
              </a:rPr>
              <a:t>27 CDSI reviews </a:t>
            </a:r>
          </a:p>
          <a:p>
            <a:pPr marL="0" indent="0">
              <a:spcBef>
                <a:spcPts val="0"/>
              </a:spcBef>
              <a:spcAft>
                <a:spcPts val="600"/>
              </a:spcAft>
              <a:buNone/>
            </a:pPr>
            <a:r>
              <a:rPr lang="en-US" sz="4800" dirty="0">
                <a:latin typeface="Arial Narrow" panose="020B0606020202030204" pitchFamily="34" charset="0"/>
              </a:rPr>
              <a:t>6 special investigations</a:t>
            </a:r>
          </a:p>
          <a:p>
            <a:pPr marL="0" indent="0">
              <a:spcBef>
                <a:spcPts val="0"/>
              </a:spcBef>
              <a:spcAft>
                <a:spcPts val="600"/>
              </a:spcAft>
              <a:buNone/>
            </a:pPr>
            <a:r>
              <a:rPr lang="en-US" sz="4800" dirty="0">
                <a:latin typeface="Arial Narrow" panose="020B0606020202030204" pitchFamily="34" charset="0"/>
              </a:rPr>
              <a:t>5 county audits (Bulloch, Glynn, Gwinnett, Fannin, Clarke)</a:t>
            </a:r>
          </a:p>
          <a:p>
            <a:pPr marL="0" indent="0">
              <a:spcBef>
                <a:spcPts val="0"/>
              </a:spcBef>
              <a:spcAft>
                <a:spcPts val="600"/>
              </a:spcAft>
              <a:buNone/>
            </a:pPr>
            <a:endParaRPr lang="en-US" sz="2600" dirty="0">
              <a:latin typeface="Arial Narrow" panose="020B0606020202030204" pitchFamily="34" charset="0"/>
            </a:endParaRPr>
          </a:p>
          <a:p>
            <a:pPr marL="0" indent="0">
              <a:spcBef>
                <a:spcPts val="0"/>
              </a:spcBef>
              <a:spcAft>
                <a:spcPts val="600"/>
              </a:spcAft>
              <a:buNone/>
            </a:pPr>
            <a:r>
              <a:rPr lang="en-US" sz="4800" dirty="0">
                <a:latin typeface="Arial Narrow" panose="020B0606020202030204" pitchFamily="34" charset="0"/>
              </a:rPr>
              <a:t>Over 500 children’s SHINES or court records reviewed</a:t>
            </a:r>
          </a:p>
          <a:p>
            <a:pPr marL="0" indent="0">
              <a:spcBef>
                <a:spcPts val="0"/>
              </a:spcBef>
              <a:spcAft>
                <a:spcPts val="600"/>
              </a:spcAft>
              <a:buNone/>
            </a:pPr>
            <a:endParaRPr lang="en-US" sz="2600" dirty="0">
              <a:latin typeface="Arial Narrow" panose="020B0606020202030204" pitchFamily="34" charset="0"/>
            </a:endParaRPr>
          </a:p>
          <a:p>
            <a:pPr marL="0" indent="0">
              <a:spcBef>
                <a:spcPts val="0"/>
              </a:spcBef>
              <a:spcAft>
                <a:spcPts val="600"/>
              </a:spcAft>
              <a:buNone/>
            </a:pPr>
            <a:r>
              <a:rPr lang="en-US" sz="4800" dirty="0">
                <a:latin typeface="Arial Narrow" panose="020B0606020202030204" pitchFamily="34" charset="0"/>
              </a:rPr>
              <a:t>Over 500 DFCS staff / stakeholders interviewed</a:t>
            </a:r>
          </a:p>
          <a:p>
            <a:pPr marL="0" indent="0">
              <a:spcBef>
                <a:spcPts val="0"/>
              </a:spcBef>
              <a:spcAft>
                <a:spcPts val="600"/>
              </a:spcAft>
              <a:buNone/>
            </a:pPr>
            <a:endParaRPr lang="en-US" sz="2600" dirty="0">
              <a:latin typeface="Arial Narrow" panose="020B0606020202030204" pitchFamily="34" charset="0"/>
            </a:endParaRPr>
          </a:p>
          <a:p>
            <a:pPr marL="0" indent="0">
              <a:spcBef>
                <a:spcPts val="0"/>
              </a:spcBef>
              <a:spcAft>
                <a:spcPts val="600"/>
              </a:spcAft>
              <a:buNone/>
            </a:pPr>
            <a:r>
              <a:rPr lang="en-US" sz="4800" b="0" i="0" dirty="0">
                <a:effectLst/>
                <a:latin typeface="Arial Narrow" panose="020B0606020202030204" pitchFamily="34" charset="0"/>
              </a:rPr>
              <a:t>2 unannounced placement visits</a:t>
            </a:r>
            <a:endParaRPr lang="en-US" sz="2000" b="0" i="0" dirty="0">
              <a:effectLst/>
            </a:endParaRPr>
          </a:p>
          <a:p>
            <a:pPr marL="0" indent="0">
              <a:spcBef>
                <a:spcPts val="0"/>
              </a:spcBef>
              <a:spcAft>
                <a:spcPts val="600"/>
              </a:spcAft>
              <a:buNone/>
            </a:pPr>
            <a:endParaRPr lang="en-US" sz="2000" b="0" i="0" dirty="0">
              <a:effectLst/>
            </a:endParaRPr>
          </a:p>
        </p:txBody>
      </p:sp>
    </p:spTree>
    <p:extLst>
      <p:ext uri="{BB962C8B-B14F-4D97-AF65-F5344CB8AC3E}">
        <p14:creationId xmlns:p14="http://schemas.microsoft.com/office/powerpoint/2010/main" val="401739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A73393B-7E9C-CF40-913C-99B2A6D44AE7}"/>
              </a:ext>
            </a:extLst>
          </p:cNvPr>
          <p:cNvSpPr>
            <a:spLocks noGrp="1"/>
          </p:cNvSpPr>
          <p:nvPr>
            <p:ph type="title"/>
          </p:nvPr>
        </p:nvSpPr>
        <p:spPr>
          <a:xfrm>
            <a:off x="1256522" y="591829"/>
            <a:ext cx="3939688" cy="5583126"/>
          </a:xfrm>
        </p:spPr>
        <p:txBody>
          <a:bodyPr>
            <a:normAutofit/>
          </a:bodyPr>
          <a:lstStyle/>
          <a:p>
            <a:r>
              <a:rPr lang="en-US" sz="7400" b="1" dirty="0">
                <a:solidFill>
                  <a:schemeClr val="accent1"/>
                </a:solidFill>
                <a:latin typeface="Arial Narrow" panose="020B0606020202030204" pitchFamily="34" charset="0"/>
              </a:rPr>
              <a:t>Advocacy</a:t>
            </a: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9A47FFA9-B1C1-88DC-94C4-61E6B425D3E2}"/>
              </a:ext>
            </a:extLst>
          </p:cNvPr>
          <p:cNvGraphicFramePr>
            <a:graphicFrameLocks noGrp="1"/>
          </p:cNvGraphicFramePr>
          <p:nvPr>
            <p:ph idx="1"/>
            <p:extLst>
              <p:ext uri="{D42A27DB-BD31-4B8C-83A1-F6EECF244321}">
                <p14:modId xmlns:p14="http://schemas.microsoft.com/office/powerpoint/2010/main" val="614454946"/>
              </p:ext>
            </p:extLst>
          </p:nvPr>
        </p:nvGraphicFramePr>
        <p:xfrm>
          <a:off x="5107459" y="356812"/>
          <a:ext cx="6684431" cy="6167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503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3393B-7E9C-CF40-913C-99B2A6D44AE7}"/>
              </a:ext>
            </a:extLst>
          </p:cNvPr>
          <p:cNvSpPr>
            <a:spLocks noGrp="1"/>
          </p:cNvSpPr>
          <p:nvPr>
            <p:ph type="title"/>
          </p:nvPr>
        </p:nvSpPr>
        <p:spPr>
          <a:xfrm>
            <a:off x="838200" y="365125"/>
            <a:ext cx="10515600" cy="1325563"/>
          </a:xfrm>
        </p:spPr>
        <p:txBody>
          <a:bodyPr>
            <a:normAutofit/>
          </a:bodyPr>
          <a:lstStyle/>
          <a:p>
            <a:r>
              <a:rPr lang="en-US" sz="6000" b="1" dirty="0">
                <a:solidFill>
                  <a:schemeClr val="accent1"/>
                </a:solidFill>
                <a:latin typeface="Arial Narrow" panose="020B0606020202030204" pitchFamily="34" charset="0"/>
              </a:rPr>
              <a:t>Training</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ED8A8-F94E-4261-7669-9EDC643449C5}"/>
              </a:ext>
            </a:extLst>
          </p:cNvPr>
          <p:cNvSpPr>
            <a:spLocks noGrp="1"/>
          </p:cNvSpPr>
          <p:nvPr>
            <p:ph idx="1"/>
          </p:nvPr>
        </p:nvSpPr>
        <p:spPr>
          <a:xfrm>
            <a:off x="838200" y="1929384"/>
            <a:ext cx="10515600" cy="4496130"/>
          </a:xfrm>
        </p:spPr>
        <p:txBody>
          <a:bodyPr>
            <a:normAutofit lnSpcReduction="10000"/>
          </a:bodyPr>
          <a:lstStyle/>
          <a:p>
            <a:pPr marL="0" indent="0">
              <a:buNone/>
            </a:pPr>
            <a:r>
              <a:rPr lang="en-US" sz="2200" b="1" dirty="0">
                <a:latin typeface="Arial Narrow" panose="020B0606020202030204" pitchFamily="34" charset="0"/>
              </a:rPr>
              <a:t>THE SUMMIT</a:t>
            </a:r>
          </a:p>
          <a:p>
            <a:pPr marL="0" indent="0">
              <a:buNone/>
            </a:pPr>
            <a:r>
              <a:rPr lang="en-US" sz="2200" dirty="0">
                <a:latin typeface="Arial Narrow" panose="020B0606020202030204" pitchFamily="34" charset="0"/>
              </a:rPr>
              <a:t>2022 – 6</a:t>
            </a:r>
            <a:r>
              <a:rPr lang="en-US" sz="2200" baseline="30000" dirty="0">
                <a:latin typeface="Arial Narrow" panose="020B0606020202030204" pitchFamily="34" charset="0"/>
              </a:rPr>
              <a:t>th</a:t>
            </a:r>
            <a:r>
              <a:rPr lang="en-US" sz="2200" dirty="0">
                <a:latin typeface="Arial Narrow" panose="020B0606020202030204" pitchFamily="34" charset="0"/>
              </a:rPr>
              <a:t> annual multi-disciplinary conference – over 750 professionals trained</a:t>
            </a:r>
          </a:p>
          <a:p>
            <a:pPr marL="0" indent="0">
              <a:buNone/>
            </a:pPr>
            <a:r>
              <a:rPr lang="en-US" sz="2200" b="1" dirty="0">
                <a:latin typeface="Arial Narrow" panose="020B0606020202030204" pitchFamily="34" charset="0"/>
              </a:rPr>
              <a:t>MDCANI </a:t>
            </a:r>
          </a:p>
          <a:p>
            <a:pPr marL="0" indent="0">
              <a:buNone/>
            </a:pPr>
            <a:r>
              <a:rPr lang="en-US" sz="2200" dirty="0">
                <a:latin typeface="Arial Narrow" panose="020B0606020202030204" pitchFamily="34" charset="0"/>
              </a:rPr>
              <a:t>2022 – Over 550 professionals trained at the local level</a:t>
            </a:r>
          </a:p>
          <a:p>
            <a:pPr marL="0" indent="0">
              <a:buNone/>
            </a:pPr>
            <a:r>
              <a:rPr lang="en-US" sz="2200" b="1" dirty="0">
                <a:latin typeface="Arial Narrow" panose="020B0606020202030204" pitchFamily="34" charset="0"/>
              </a:rPr>
              <a:t>CHILD ATTORNEY ONLINE TRAINING COURSE</a:t>
            </a:r>
          </a:p>
          <a:p>
            <a:pPr marL="0" indent="0">
              <a:buNone/>
            </a:pPr>
            <a:r>
              <a:rPr lang="en-US" sz="2200" dirty="0">
                <a:latin typeface="Arial Narrow" panose="020B0606020202030204" pitchFamily="34" charset="0"/>
              </a:rPr>
              <a:t>Launched Feb 2023</a:t>
            </a:r>
          </a:p>
          <a:p>
            <a:pPr marL="0" indent="0">
              <a:buNone/>
            </a:pPr>
            <a:r>
              <a:rPr lang="en-US" sz="2200" dirty="0">
                <a:latin typeface="Arial Narrow" panose="020B0606020202030204" pitchFamily="34" charset="0"/>
              </a:rPr>
              <a:t>9 hours of CLE</a:t>
            </a:r>
          </a:p>
          <a:p>
            <a:pPr marL="0" indent="0">
              <a:buNone/>
            </a:pPr>
            <a:r>
              <a:rPr lang="en-US" sz="2200" b="1" dirty="0">
                <a:latin typeface="Arial Narrow" panose="020B0606020202030204" pitchFamily="34" charset="0"/>
              </a:rPr>
              <a:t>LOCAL TRAININGS</a:t>
            </a:r>
          </a:p>
          <a:p>
            <a:pPr marL="0" indent="0">
              <a:buNone/>
            </a:pPr>
            <a:r>
              <a:rPr lang="en-US" sz="2200" dirty="0">
                <a:latin typeface="Arial Narrow" panose="020B0606020202030204" pitchFamily="34" charset="0"/>
              </a:rPr>
              <a:t>Legal ethics / Best practices</a:t>
            </a:r>
          </a:p>
          <a:p>
            <a:pPr marL="0" indent="0">
              <a:buNone/>
            </a:pPr>
            <a:r>
              <a:rPr lang="en-US" sz="2200" dirty="0">
                <a:latin typeface="Arial Narrow" panose="020B0606020202030204" pitchFamily="34" charset="0"/>
              </a:rPr>
              <a:t>Safety science</a:t>
            </a:r>
          </a:p>
          <a:p>
            <a:pPr marL="0" indent="0">
              <a:buNone/>
            </a:pPr>
            <a:r>
              <a:rPr lang="en-US" sz="2200" dirty="0">
                <a:latin typeface="Arial Narrow" panose="020B0606020202030204" pitchFamily="34" charset="0"/>
              </a:rPr>
              <a:t>Quarterly training for the Georgia Police Academy (GPA) at the Georgia Public Safety Training Center</a:t>
            </a:r>
          </a:p>
          <a:p>
            <a:pPr>
              <a:buFontTx/>
              <a:buChar char="-"/>
            </a:pPr>
            <a:endParaRPr lang="en-US" sz="1500" dirty="0"/>
          </a:p>
          <a:p>
            <a:pPr>
              <a:buFontTx/>
              <a:buChar char="-"/>
            </a:pPr>
            <a:endParaRPr lang="en-US" sz="1500" dirty="0"/>
          </a:p>
          <a:p>
            <a:pPr>
              <a:buFontTx/>
              <a:buChar char="-"/>
            </a:pPr>
            <a:endParaRPr lang="en-US" sz="1500" dirty="0"/>
          </a:p>
          <a:p>
            <a:pPr>
              <a:buFontTx/>
              <a:buChar char="-"/>
            </a:pPr>
            <a:endParaRPr lang="en-US" sz="1500" dirty="0"/>
          </a:p>
        </p:txBody>
      </p:sp>
    </p:spTree>
    <p:extLst>
      <p:ext uri="{BB962C8B-B14F-4D97-AF65-F5344CB8AC3E}">
        <p14:creationId xmlns:p14="http://schemas.microsoft.com/office/powerpoint/2010/main" val="4161784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5">
      <a:dk1>
        <a:sysClr val="windowText" lastClr="000000"/>
      </a:dk1>
      <a:lt1>
        <a:sysClr val="window" lastClr="FFFFFF"/>
      </a:lt1>
      <a:dk2>
        <a:srgbClr val="1F497D"/>
      </a:dk2>
      <a:lt2>
        <a:srgbClr val="EEECE1"/>
      </a:lt2>
      <a:accent1>
        <a:srgbClr val="4F81BD"/>
      </a:accent1>
      <a:accent2>
        <a:srgbClr val="17365D"/>
      </a:accent2>
      <a:accent3>
        <a:srgbClr val="9BBB59"/>
      </a:accent3>
      <a:accent4>
        <a:srgbClr val="8064A2"/>
      </a:accent4>
      <a:accent5>
        <a:srgbClr val="4BACC6"/>
      </a:accent5>
      <a:accent6>
        <a:srgbClr val="F79646"/>
      </a:accent6>
      <a:hlink>
        <a:srgbClr val="0000FF"/>
      </a:hlink>
      <a:folHlink>
        <a:srgbClr val="80008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2856</TotalTime>
  <Words>4780</Words>
  <Application>Microsoft Office PowerPoint</Application>
  <PresentationFormat>Widescreen</PresentationFormat>
  <Paragraphs>613</Paragraphs>
  <Slides>51</Slides>
  <Notes>25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51</vt:i4>
      </vt:variant>
    </vt:vector>
  </HeadingPairs>
  <TitlesOfParts>
    <vt:vector size="67" baseType="lpstr">
      <vt:lpstr>Arial</vt:lpstr>
      <vt:lpstr>Arial Narrow</vt:lpstr>
      <vt:lpstr>Arial,Sans-Serif</vt:lpstr>
      <vt:lpstr>Calibri</vt:lpstr>
      <vt:lpstr>Calibri Light</vt:lpstr>
      <vt:lpstr>Georgia</vt:lpstr>
      <vt:lpstr>Helvetica Neue</vt:lpstr>
      <vt:lpstr>Helvetica Neue Light</vt:lpstr>
      <vt:lpstr>NotoSans</vt:lpstr>
      <vt:lpstr>Roboto</vt:lpstr>
      <vt:lpstr>Roboto,Sans-Serif</vt:lpstr>
      <vt:lpstr>Source Serif Pro VF</vt:lpstr>
      <vt:lpstr>Wingdings</vt:lpstr>
      <vt:lpstr>Office Theme</vt:lpstr>
      <vt:lpstr>Retrospect</vt:lpstr>
      <vt:lpstr>1_Office Theme</vt:lpstr>
      <vt:lpstr>USING NACC RESOURCES AND YOUR INFLUENCE TO IMPROVE GEORGIA’S CHILD WELFARE LEGAL SYSTEM</vt:lpstr>
      <vt:lpstr>OFFICE OF THE CHILD ADVOCATE: An overview</vt:lpstr>
      <vt:lpstr>OCA’s Work</vt:lpstr>
      <vt:lpstr>INDEPENDENT OVERSIGHT  (OMBUDS SERVICES / INVESTIGATIONS)</vt:lpstr>
      <vt:lpstr>INDEPENDENT OVERSIGHT (OMBUDS SERVICES / INVESTIGATIONS)</vt:lpstr>
      <vt:lpstr>PowerPoint Presentation</vt:lpstr>
      <vt:lpstr>2022 OCA INVESTIGATIONS SUMMARY</vt:lpstr>
      <vt:lpstr>Advocacy</vt:lpstr>
      <vt:lpstr>Training</vt:lpstr>
      <vt:lpstr>TINY BUT MIGHTY…</vt:lpstr>
      <vt:lpstr>PowerPoint Presentation</vt:lpstr>
      <vt:lpstr>PowerPoint Presentation</vt:lpstr>
      <vt:lpstr>Promoting Excellence: Training and Certification</vt:lpstr>
      <vt:lpstr>PowerPoint Presentation</vt:lpstr>
      <vt:lpstr>PowerPoint Presentation</vt:lpstr>
      <vt:lpstr>PowerPoint Presentation</vt:lpstr>
      <vt:lpstr>PowerPoint Presentation</vt:lpstr>
      <vt:lpstr>Building Community: Membership &amp; Conference</vt:lpstr>
      <vt:lpstr>Member Resources </vt:lpstr>
      <vt:lpstr>Advancing Justice: Policy Advocacy</vt:lpstr>
      <vt:lpstr>NACC’s Recommendations for Legal Representation of Children and Youth in Neglect and Abuse Proceedings</vt:lpstr>
      <vt:lpstr>The Realities </vt:lpstr>
      <vt:lpstr>Youth Should Be Seen &amp; Heard </vt:lpstr>
      <vt:lpstr>A Growing Body of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 Counseling</vt:lpstr>
      <vt:lpstr>PowerPoint Presentation</vt:lpstr>
      <vt:lpstr>PowerPoint Presentation</vt:lpstr>
      <vt:lpstr>PowerPoint Presentation</vt:lpstr>
      <vt:lpstr>Knowledge of:  Dependency Law</vt:lpstr>
      <vt:lpstr>Knowledge of:  Collateral Areas of Law</vt:lpstr>
      <vt:lpstr> Knowledge of:   Social Science/Research</vt:lpstr>
      <vt:lpstr>Knowledge of:  Ethics</vt:lpstr>
      <vt:lpstr>PowerPoint Presentation</vt:lpstr>
      <vt:lpstr>PowerPoint Presentation</vt:lpstr>
      <vt:lpstr>PowerPoint Presentation</vt:lpstr>
      <vt:lpstr>PowerPoint Presentation</vt:lpstr>
      <vt:lpstr>PowerPoint Presentation</vt:lpstr>
      <vt:lpstr>Collaborative Skills</vt:lpstr>
      <vt:lpstr>PowerPoint Presentation</vt:lpstr>
      <vt:lpstr>Improving QLR: Challenges</vt:lpstr>
      <vt:lpstr>Improving QLR: What can you do</vt:lpstr>
      <vt:lpstr>Regional Delegates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NACC RESOURCES AND YOUR INFLUENCE TO IMPROVE GEORGIA’S CHILD WELFARE LEGAL SYSTEM</dc:title>
  <dc:creator>Jenifer Carreras</dc:creator>
  <cp:lastModifiedBy>Diana Rugh Johnson</cp:lastModifiedBy>
  <cp:revision>10</cp:revision>
  <dcterms:created xsi:type="dcterms:W3CDTF">2023-05-01T15:53:03Z</dcterms:created>
  <dcterms:modified xsi:type="dcterms:W3CDTF">2023-05-04T10:07:54Z</dcterms:modified>
</cp:coreProperties>
</file>